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5143500" type="screen16x9"/>
  <p:notesSz cx="6858000" cy="9144000"/>
  <p:embeddedFontLst>
    <p:embeddedFont>
      <p:font typeface="Alfa Slab One" pitchFamily="2" charset="77"/>
      <p:regular r:id="rId20"/>
    </p:embeddedFont>
    <p:embeddedFont>
      <p:font typeface="Proxima Nova" panose="02000506030000020004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56" d="100"/>
          <a:sy n="156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7c7d09b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f7c7d09b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89a0820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89a0820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7c7d09b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7c7d09b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7c7d09b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7c7d09b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7c7d09b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f7c7d09b5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7c7d09b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f7c7d09b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7c7d09b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f7c7d09b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b6b79423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b6b79423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6ccdddd6e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6ccdddd6e_0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ccdddd6e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ccdddd6e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08e077c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08e077c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89a0820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89a0820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89a0820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89a0820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7c7d09b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7c7d09b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7c7d09b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f7c7d09b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7c7d09b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7c7d09b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Roboto"/>
              <a:buNone/>
              <a:defRPr sz="5400" b="1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Roboto"/>
              <a:buNone/>
              <a:defRPr sz="1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Roboto"/>
              <a:buNone/>
              <a:defRPr sz="1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Roboto"/>
              <a:buNone/>
              <a:defRPr sz="1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Roboto"/>
              <a:buNone/>
              <a:defRPr sz="1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Roboto"/>
              <a:buNone/>
              <a:defRPr sz="1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Roboto"/>
              <a:buNone/>
              <a:defRPr sz="1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Roboto"/>
              <a:buNone/>
              <a:defRPr sz="1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Roboto"/>
              <a:buNone/>
              <a:defRPr sz="1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Roboto"/>
              <a:buNone/>
              <a:defRPr sz="1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eday Robot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Roboto"/>
              <a:buNone/>
              <a:defRPr sz="6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Roboto"/>
              <a:buNone/>
              <a:defRPr sz="6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Roboto"/>
              <a:buNone/>
              <a:defRPr sz="6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Roboto"/>
              <a:buNone/>
              <a:defRPr sz="6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Roboto"/>
              <a:buNone/>
              <a:defRPr sz="6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Roboto"/>
              <a:buNone/>
              <a:defRPr sz="6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Roboto"/>
              <a:buNone/>
              <a:defRPr sz="6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Roboto"/>
              <a:buNone/>
              <a:defRPr sz="6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Roboto"/>
              <a:buNone/>
              <a:defRPr sz="6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Roboto"/>
              <a:buNone/>
              <a:defRPr sz="3800" b="1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Font typeface="Roboto"/>
              <a:buNone/>
              <a:defRPr sz="3800" b="1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Font typeface="Roboto"/>
              <a:buNone/>
              <a:defRPr sz="3800" b="1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Font typeface="Roboto"/>
              <a:buNone/>
              <a:defRPr sz="3800" b="1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Font typeface="Roboto"/>
              <a:buNone/>
              <a:defRPr sz="3800" b="1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Font typeface="Roboto"/>
              <a:buNone/>
              <a:defRPr sz="3800" b="1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Font typeface="Roboto"/>
              <a:buNone/>
              <a:defRPr sz="3800" b="1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Font typeface="Roboto"/>
              <a:buNone/>
              <a:defRPr sz="3800" b="1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Font typeface="Roboto"/>
              <a:buNone/>
              <a:defRPr sz="38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CO4127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77127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Lecture 6 - Forms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they work?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3638550" y="1152475"/>
            <a:ext cx="5193600" cy="3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Assume we have this form.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name of each form control is sent to the server along with the value the user has entered.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server processes the information using a programming language such as PHP, C#, Java or NodeJS. It may also store this information in a database.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server creates a new page to send back to the browser based on the information it received.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they work?</a:t>
            </a: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391350" y="1635825"/>
            <a:ext cx="2717100" cy="45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</a:rPr>
              <a:t>P</a:t>
            </a:r>
            <a:r>
              <a:rPr lang="en-GB" dirty="0" err="1">
                <a:solidFill>
                  <a:srgbClr val="666666"/>
                </a:solidFill>
              </a:rPr>
              <a:t>aul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391350" y="2527025"/>
            <a:ext cx="2717100" cy="45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5454"/>
                </a:solidFill>
                <a:highlight>
                  <a:srgbClr val="FFFFFF"/>
                </a:highlight>
              </a:rPr>
              <a:t>• • • • • • • • • • • •  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391350" y="1283325"/>
            <a:ext cx="14160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Username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391350" y="2174525"/>
            <a:ext cx="14160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Password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391350" y="3157500"/>
            <a:ext cx="1066800" cy="352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</a:rPr>
              <a:t>LOGIN</a:t>
            </a:r>
            <a:endParaRPr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/>
        </p:nvSpPr>
        <p:spPr>
          <a:xfrm>
            <a:off x="3638550" y="1152475"/>
            <a:ext cx="5193600" cy="3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example, if the password was incorrect, the server may return a chunk of information to let the user know that their login attempt failed.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they work?</a:t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391350" y="1635825"/>
            <a:ext cx="2717100" cy="45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391350" y="2527025"/>
            <a:ext cx="2717100" cy="45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391350" y="1283325"/>
            <a:ext cx="14160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Username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391350" y="2174525"/>
            <a:ext cx="14160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Password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391350" y="3157500"/>
            <a:ext cx="1066800" cy="352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</a:rPr>
              <a:t>LOGIN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391350" y="3870325"/>
            <a:ext cx="27171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INCORRECT USERNAME OR PASSWORD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3638550" y="1152475"/>
            <a:ext cx="5193600" cy="3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However, if the login attempt was successful, it may show then a welcome message and an option to log out.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they work?</a:t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391350" y="1212997"/>
            <a:ext cx="20850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Welcome P</a:t>
            </a:r>
            <a:r>
              <a:rPr lang="en-GB" b="1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aul</a:t>
            </a:r>
            <a:r>
              <a:rPr lang="en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b="1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7"/>
          <p:cNvSpPr/>
          <p:nvPr/>
        </p:nvSpPr>
        <p:spPr>
          <a:xfrm>
            <a:off x="391350" y="1712025"/>
            <a:ext cx="1066800" cy="352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</a:rPr>
              <a:t>LOGOUT</a:t>
            </a:r>
            <a:endParaRPr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they work?</a:t>
            </a: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311700" y="1152475"/>
            <a:ext cx="3999900" cy="3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 form may have several form controls, each gathering different types of information. The server needs to know which piece of information corresponds to which form element.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this reason, when the information is sent to the server, the name of the form control is paired with the data it holds.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1"/>
          </p:nvPr>
        </p:nvSpPr>
        <p:spPr>
          <a:xfrm>
            <a:off x="4832400" y="1152475"/>
            <a:ext cx="39999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a text box called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dirty="0"/>
              <a:t> contains the value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aul</a:t>
            </a:r>
            <a:r>
              <a:rPr lang="en" dirty="0"/>
              <a:t> then the following data will be sent to the server: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username=P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aul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If the form control allows you to choose from a fixed set of answers (e.g. checkboxes/dropdown/radio), the page may have a specific code associated with each value e.g.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option=1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they work?</a:t>
            </a:r>
            <a:endParaRPr/>
          </a:p>
        </p:txBody>
      </p:sp>
      <p:sp>
        <p:nvSpPr>
          <p:cNvPr id="186" name="Google Shape;186;p29"/>
          <p:cNvSpPr txBox="1"/>
          <p:nvPr/>
        </p:nvSpPr>
        <p:spPr>
          <a:xfrm>
            <a:off x="311700" y="1152475"/>
            <a:ext cx="3999900" cy="3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There are two ways to send data to a server: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 </a:t>
            </a:r>
            <a:r>
              <a:rPr lang="en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(Typically used for retrieving information)</a:t>
            </a:r>
            <a:endParaRPr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Values from the form are added to the end of the URL.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POST </a:t>
            </a:r>
            <a:r>
              <a:rPr lang="en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(Typically used for sending information)</a:t>
            </a:r>
            <a:endParaRPr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Values are sent in HTTP headers.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9"/>
          <p:cNvSpPr txBox="1">
            <a:spLocks noGrp="1"/>
          </p:cNvSpPr>
          <p:nvPr>
            <p:ph type="body" idx="1"/>
          </p:nvPr>
        </p:nvSpPr>
        <p:spPr>
          <a:xfrm>
            <a:off x="4832400" y="1152475"/>
            <a:ext cx="39999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a text box called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dirty="0"/>
              <a:t> contains the value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aul</a:t>
            </a:r>
            <a:r>
              <a:rPr lang="en" dirty="0"/>
              <a:t> then the following data will be sent: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username=P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aul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If the form control allows you to choose from a fixed set of answers (e.g. checkboxes/dropdown/radio), the page may have a specific code associated with each value e.g.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option=1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they work?</a:t>
            </a:r>
            <a:endParaRPr/>
          </a:p>
        </p:txBody>
      </p:sp>
      <p:sp>
        <p:nvSpPr>
          <p:cNvPr id="193" name="Google Shape;193;p30"/>
          <p:cNvSpPr txBox="1"/>
          <p:nvPr/>
        </p:nvSpPr>
        <p:spPr>
          <a:xfrm>
            <a:off x="311700" y="1152475"/>
            <a:ext cx="3999900" cy="3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Form elements can also be processed locally by JavaScript meaning that a server is not required in order to use forms on your web pages.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Obviously though, a server adds a lot of extra functionality like storing data to a database, providing site security and live data.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 dirty="0"/>
              <a:t>Forms and why we use them</a:t>
            </a:r>
            <a:endParaRPr sz="18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Common form controls</a:t>
            </a:r>
            <a:endParaRPr sz="1800" dirty="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Adding text</a:t>
            </a:r>
            <a:endParaRPr sz="1800" dirty="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Making choices</a:t>
            </a:r>
            <a:endParaRPr sz="1800" dirty="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Submitting and uploading</a:t>
            </a:r>
            <a:endParaRPr sz="1800" dirty="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Other form controls</a:t>
            </a:r>
            <a:endParaRPr sz="18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How do they work?</a:t>
            </a:r>
            <a:endParaRPr sz="18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Demo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and why we use them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311700" y="1152475"/>
            <a:ext cx="3999900" cy="3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Historically, forms were printed documents that contained spaces for you to fill in information with a pen or pencil.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 the web they allow you to collect information from your site visitors.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They’re useful for searching, filtering, registering, shopping etc.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and why we use them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4832400" y="1152475"/>
            <a:ext cx="39999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Google’s homepage includes possibly the world’s best known web form.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Web forms are all about </a:t>
            </a:r>
            <a:r>
              <a:rPr lang="en" b="1"/>
              <a:t>form controls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form controls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Text</a:t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311700" y="1152475"/>
            <a:ext cx="3999900" cy="3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Text input (single line)</a:t>
            </a:r>
            <a:br>
              <a:rPr lang="en" sz="18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Used for single lines of text such as email addresses and names.</a:t>
            </a:r>
            <a:endParaRPr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b="1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b="1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Password input</a:t>
            </a:r>
            <a:br>
              <a:rPr lang="en" sz="18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Like a single line text box but it masks the characters with bullets.</a:t>
            </a:r>
            <a:endParaRPr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4832400" y="1152475"/>
            <a:ext cx="39999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b="1"/>
              <a:t>Text Area (multi line)</a:t>
            </a:r>
            <a:br>
              <a:rPr lang="en" b="1"/>
            </a:br>
            <a:r>
              <a:rPr lang="en"/>
              <a:t>For longer areas of text such as messages or comments.</a:t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472650" y="2426400"/>
            <a:ext cx="2717100" cy="45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</a:rPr>
              <a:t>P</a:t>
            </a:r>
            <a:r>
              <a:rPr lang="en-GB" dirty="0" err="1">
                <a:solidFill>
                  <a:srgbClr val="666666"/>
                </a:solidFill>
              </a:rPr>
              <a:t>aul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2" name="Google Shape;102;p20"/>
          <p:cNvSpPr/>
          <p:nvPr/>
        </p:nvSpPr>
        <p:spPr>
          <a:xfrm>
            <a:off x="391350" y="4479650"/>
            <a:ext cx="2717100" cy="45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5454"/>
                </a:solidFill>
                <a:highlight>
                  <a:srgbClr val="FFFFFF"/>
                </a:highlight>
              </a:rPr>
              <a:t>• • • • • • • • • • • •  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4832400" y="2426400"/>
            <a:ext cx="2480400" cy="107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Enter a comment or message on multiple lines.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4919875" y="2435500"/>
            <a:ext cx="394509" cy="3208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4832400" y="1152475"/>
            <a:ext cx="39999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b="1" dirty="0"/>
              <a:t>Drop-Down Boxes</a:t>
            </a:r>
            <a:br>
              <a:rPr lang="en" b="1" dirty="0"/>
            </a:br>
            <a:r>
              <a:rPr lang="en" dirty="0"/>
              <a:t>Used when a user can pick one or more options from a long list.</a:t>
            </a:r>
            <a:endParaRPr dirty="0"/>
          </a:p>
        </p:txBody>
      </p:sp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Choices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311700" y="1152475"/>
            <a:ext cx="3999900" cy="3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Radio Buttons</a:t>
            </a:r>
            <a:br>
              <a:rPr lang="en" sz="18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Used when a user must select one from a number of options.</a:t>
            </a:r>
            <a:endParaRPr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Checkboxes</a:t>
            </a:r>
            <a:br>
              <a:rPr lang="en" sz="18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Used when a user can select and unselect one or more options.</a:t>
            </a:r>
            <a:endParaRPr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491975" y="2359300"/>
            <a:ext cx="301800" cy="301800"/>
          </a:xfrm>
          <a:prstGeom prst="ellipse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1809275" y="2359300"/>
            <a:ext cx="301800" cy="301800"/>
          </a:xfrm>
          <a:prstGeom prst="ellipse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568175" y="2435500"/>
            <a:ext cx="149400" cy="149400"/>
          </a:xfrm>
          <a:prstGeom prst="ellipse">
            <a:avLst/>
          </a:prstGeom>
          <a:solidFill>
            <a:srgbClr val="999999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793775" y="2314450"/>
            <a:ext cx="9393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Option 1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2111075" y="2314450"/>
            <a:ext cx="9393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Option 2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4919875" y="2359300"/>
            <a:ext cx="1933598" cy="10983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✓	</a:t>
            </a:r>
            <a:r>
              <a:rPr lang="en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Option 1</a:t>
            </a:r>
            <a:br>
              <a:rPr lang="en" dirty="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dirty="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Option 2</a:t>
            </a:r>
            <a:endParaRPr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Option 3</a:t>
            </a:r>
            <a:endParaRPr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466875" y="4445175"/>
            <a:ext cx="301800" cy="3018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433325" y="4521375"/>
            <a:ext cx="419100" cy="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✓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Submitting and uploading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311700" y="1152475"/>
            <a:ext cx="3999900" cy="3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Submit Buttons</a:t>
            </a:r>
            <a:br>
              <a:rPr lang="en" sz="18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 submit data from your form to another web page</a:t>
            </a:r>
            <a:endParaRPr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600"/>
              </a:spcBef>
            </a:pPr>
            <a:r>
              <a:rPr lang="en" sz="18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Image Buttons</a:t>
            </a:r>
            <a:br>
              <a:rPr lang="en" sz="18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button, but as an imageSame as a submit </a:t>
            </a:r>
            <a:endParaRPr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447675" y="2395500"/>
            <a:ext cx="1066800" cy="352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</a:rPr>
              <a:t>SEND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4832400" y="1152475"/>
            <a:ext cx="39999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b="1"/>
              <a:t>File Upload</a:t>
            </a:r>
            <a:br>
              <a:rPr lang="en" b="1"/>
            </a:br>
            <a:r>
              <a:rPr lang="en"/>
              <a:t>Allows a user to upload files to a website</a:t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4994325" y="2395500"/>
            <a:ext cx="1416000" cy="352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Choose File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6543675" y="2395500"/>
            <a:ext cx="14160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 file chosen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447675" y="4421875"/>
            <a:ext cx="1066800" cy="352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SUBMIT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form controls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311700" y="1152475"/>
            <a:ext cx="3999900" cy="3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There are many other HTML5 form controls including: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Colour picker,</a:t>
            </a:r>
            <a:b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Date picker,</a:t>
            </a:r>
            <a:b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Range slider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etc.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4832400" y="1152475"/>
            <a:ext cx="39999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 out the </a:t>
            </a:r>
            <a:r>
              <a:rPr lang="en" b="1" dirty="0"/>
              <a:t>MDN </a:t>
            </a:r>
            <a:r>
              <a:rPr lang="en" dirty="0"/>
              <a:t>forms guide for an extensive list: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developer.mozilla.org/en-US/docs/Web/HTML/Element/form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838</Words>
  <Application>Microsoft Macintosh PowerPoint</Application>
  <PresentationFormat>On-screen Show (16:9)</PresentationFormat>
  <Paragraphs>97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Proxima Nova</vt:lpstr>
      <vt:lpstr>Roboto</vt:lpstr>
      <vt:lpstr>Alfa Slab One</vt:lpstr>
      <vt:lpstr>Arial</vt:lpstr>
      <vt:lpstr>Courier New</vt:lpstr>
      <vt:lpstr>Gameday</vt:lpstr>
      <vt:lpstr>CO4127</vt:lpstr>
      <vt:lpstr>Today </vt:lpstr>
      <vt:lpstr>Forms and why we use them</vt:lpstr>
      <vt:lpstr>Forms and why we use them</vt:lpstr>
      <vt:lpstr>Common form controls</vt:lpstr>
      <vt:lpstr>Adding Text</vt:lpstr>
      <vt:lpstr>Making Choices</vt:lpstr>
      <vt:lpstr>Submitting and uploading</vt:lpstr>
      <vt:lpstr>Other form controls</vt:lpstr>
      <vt:lpstr>How do they work?</vt:lpstr>
      <vt:lpstr>How do they work?</vt:lpstr>
      <vt:lpstr>How do they work?</vt:lpstr>
      <vt:lpstr>How do they work?</vt:lpstr>
      <vt:lpstr>How do they work?</vt:lpstr>
      <vt:lpstr>How do they work?</vt:lpstr>
      <vt:lpstr>How do they work?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CO4127</dc:title>
  <dc:creator>Paul Underhill</dc:creator>
  <cp:lastModifiedBy>CHRISTOPHER EDWARD DIGNALL</cp:lastModifiedBy>
  <cp:revision>3</cp:revision>
  <dcterms:modified xsi:type="dcterms:W3CDTF">2020-06-29T12:24:10Z</dcterms:modified>
</cp:coreProperties>
</file>