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4"/>
  </p:sldMasterIdLst>
  <p:notesMasterIdLst>
    <p:notesMasterId r:id="rId39"/>
  </p:notesMasterIdLst>
  <p:sldIdLst>
    <p:sldId id="256" r:id="rId5"/>
    <p:sldId id="25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86" r:id="rId38"/>
  </p:sldIdLst>
  <p:sldSz cx="9144000" cy="5143500" type="screen16x9"/>
  <p:notesSz cx="6858000" cy="9144000"/>
  <p:embeddedFontLst>
    <p:embeddedFont>
      <p:font typeface="Alfa Slab One" pitchFamily="2" charset="77"/>
      <p:regular r:id="rId40"/>
    </p:embeddedFont>
    <p:embeddedFont>
      <p:font typeface="Proxima Nova" panose="02000506030000020004" pitchFamily="2"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Black" panose="02000000000000000000" pitchFamily="2" charset="0"/>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18"/>
    <p:restoredTop sz="94626"/>
  </p:normalViewPr>
  <p:slideViewPr>
    <p:cSldViewPr snapToGrid="0" snapToObjects="1">
      <p:cViewPr varScale="1">
        <p:scale>
          <a:sx n="155" d="100"/>
          <a:sy n="155"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font" Target="fonts/font12.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84691fa39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84691fa39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84691fa39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84691fa39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84691fa39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84691fa39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84691fa39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84691fa39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84691fa39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84691fa39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84691fa39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84691fa3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84691fa39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84691fa39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84691fa39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84691fa39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84691fa39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84691fa39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84691fa39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84691fa39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6ccdddd6e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6ccdddd6e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84691fa39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84691fa39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84691fa39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84691fa39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84691fa39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84691fa39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84691fa39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84691fa3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84691fa39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84691fa39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84691fa39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84691fa39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84691fa39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84691fa39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84691fa39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84691fa39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84691fa39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84691fa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6444afa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96444afa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ccdddd6e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ccdddd6e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4691fa39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84691fa3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84691fa39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84691fa3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84691fa39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84691fa3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08e077c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08e077c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84691fa39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84691fa3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84691fa39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84691fa3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84691fa39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84691fa3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84691fa39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84691fa3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84691fa39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84691fa39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Font typeface="Roboto"/>
              <a:buNone/>
              <a:defRPr sz="5400" b="1">
                <a:latin typeface="Roboto"/>
                <a:ea typeface="Roboto"/>
                <a:cs typeface="Roboto"/>
                <a:sym typeface="Roboto"/>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Roboto"/>
              <a:buNone/>
              <a:defRPr sz="2400">
                <a:latin typeface="Roboto"/>
                <a:ea typeface="Roboto"/>
                <a:cs typeface="Roboto"/>
                <a:sym typeface="Roboto"/>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1pPr>
            <a:lvl2pPr lvl="1"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2pPr>
            <a:lvl3pPr lvl="2"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3pPr>
            <a:lvl4pPr lvl="3"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4pPr>
            <a:lvl5pPr lvl="4"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5pPr>
            <a:lvl6pPr lvl="5"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6pPr>
            <a:lvl7pPr lvl="6"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7pPr>
            <a:lvl8pPr lvl="7"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8pPr>
            <a:lvl9pPr lvl="8" algn="ctr">
              <a:spcBef>
                <a:spcPts val="0"/>
              </a:spcBef>
              <a:spcAft>
                <a:spcPts val="0"/>
              </a:spcAft>
              <a:buClr>
                <a:schemeClr val="dk1"/>
              </a:buClr>
              <a:buSzPts val="11000"/>
              <a:buFont typeface="Roboto"/>
              <a:buNone/>
              <a:defRPr sz="11000" b="1">
                <a:solidFill>
                  <a:schemeClr val="dk1"/>
                </a:solidFill>
                <a:latin typeface="Roboto"/>
                <a:ea typeface="Roboto"/>
                <a:cs typeface="Roboto"/>
                <a:sym typeface="Roboto"/>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Font typeface="Roboto"/>
              <a:buChar char="●"/>
              <a:defRPr>
                <a:latin typeface="Roboto"/>
                <a:ea typeface="Roboto"/>
                <a:cs typeface="Roboto"/>
                <a:sym typeface="Roboto"/>
              </a:defRPr>
            </a:lvl1pPr>
            <a:lvl2pPr marL="914400" lvl="1" indent="-317500" algn="ctr">
              <a:spcBef>
                <a:spcPts val="1600"/>
              </a:spcBef>
              <a:spcAft>
                <a:spcPts val="0"/>
              </a:spcAft>
              <a:buSzPts val="1400"/>
              <a:buFont typeface="Roboto"/>
              <a:buChar char="○"/>
              <a:defRPr>
                <a:latin typeface="Roboto"/>
                <a:ea typeface="Roboto"/>
                <a:cs typeface="Roboto"/>
                <a:sym typeface="Roboto"/>
              </a:defRPr>
            </a:lvl2pPr>
            <a:lvl3pPr marL="1371600" lvl="2" indent="-317500" algn="ctr">
              <a:spcBef>
                <a:spcPts val="1600"/>
              </a:spcBef>
              <a:spcAft>
                <a:spcPts val="0"/>
              </a:spcAft>
              <a:buSzPts val="1400"/>
              <a:buFont typeface="Roboto"/>
              <a:buChar char="■"/>
              <a:defRPr>
                <a:latin typeface="Roboto"/>
                <a:ea typeface="Roboto"/>
                <a:cs typeface="Roboto"/>
                <a:sym typeface="Roboto"/>
              </a:defRPr>
            </a:lvl3pPr>
            <a:lvl4pPr marL="1828800" lvl="3" indent="-317500" algn="ctr">
              <a:spcBef>
                <a:spcPts val="1600"/>
              </a:spcBef>
              <a:spcAft>
                <a:spcPts val="0"/>
              </a:spcAft>
              <a:buSzPts val="1400"/>
              <a:buFont typeface="Roboto"/>
              <a:buChar char="●"/>
              <a:defRPr>
                <a:latin typeface="Roboto"/>
                <a:ea typeface="Roboto"/>
                <a:cs typeface="Roboto"/>
                <a:sym typeface="Roboto"/>
              </a:defRPr>
            </a:lvl4pPr>
            <a:lvl5pPr marL="2286000" lvl="4" indent="-317500" algn="ctr">
              <a:spcBef>
                <a:spcPts val="1600"/>
              </a:spcBef>
              <a:spcAft>
                <a:spcPts val="0"/>
              </a:spcAft>
              <a:buSzPts val="1400"/>
              <a:buFont typeface="Roboto"/>
              <a:buChar char="○"/>
              <a:defRPr>
                <a:latin typeface="Roboto"/>
                <a:ea typeface="Roboto"/>
                <a:cs typeface="Roboto"/>
                <a:sym typeface="Roboto"/>
              </a:defRPr>
            </a:lvl5pPr>
            <a:lvl6pPr marL="2743200" lvl="5" indent="-317500" algn="ctr">
              <a:spcBef>
                <a:spcPts val="1600"/>
              </a:spcBef>
              <a:spcAft>
                <a:spcPts val="0"/>
              </a:spcAft>
              <a:buSzPts val="1400"/>
              <a:buFont typeface="Roboto"/>
              <a:buChar char="■"/>
              <a:defRPr>
                <a:latin typeface="Roboto"/>
                <a:ea typeface="Roboto"/>
                <a:cs typeface="Roboto"/>
                <a:sym typeface="Roboto"/>
              </a:defRPr>
            </a:lvl6pPr>
            <a:lvl7pPr marL="3200400" lvl="6" indent="-317500" algn="ctr">
              <a:spcBef>
                <a:spcPts val="1600"/>
              </a:spcBef>
              <a:spcAft>
                <a:spcPts val="0"/>
              </a:spcAft>
              <a:buSzPts val="1400"/>
              <a:buFont typeface="Roboto"/>
              <a:buChar char="●"/>
              <a:defRPr>
                <a:latin typeface="Roboto"/>
                <a:ea typeface="Roboto"/>
                <a:cs typeface="Roboto"/>
                <a:sym typeface="Roboto"/>
              </a:defRPr>
            </a:lvl7pPr>
            <a:lvl8pPr marL="3657600" lvl="7" indent="-317500" algn="ctr">
              <a:spcBef>
                <a:spcPts val="1600"/>
              </a:spcBef>
              <a:spcAft>
                <a:spcPts val="0"/>
              </a:spcAft>
              <a:buSzPts val="1400"/>
              <a:buFont typeface="Roboto"/>
              <a:buChar char="○"/>
              <a:defRPr>
                <a:latin typeface="Roboto"/>
                <a:ea typeface="Roboto"/>
                <a:cs typeface="Roboto"/>
                <a:sym typeface="Roboto"/>
              </a:defRPr>
            </a:lvl8pPr>
            <a:lvl9pPr marL="4114800" lvl="8" indent="-317500" algn="ctr">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ameday Roboto"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1pPr>
            <a:lvl2pPr lvl="1">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2pPr>
            <a:lvl3pPr lvl="2">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3pPr>
            <a:lvl4pPr lvl="3">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4pPr>
            <a:lvl5pPr lvl="4">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5pPr>
            <a:lvl6pPr lvl="5">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6pPr>
            <a:lvl7pPr lvl="6">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7pPr>
            <a:lvl8pPr lvl="7">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8pPr>
            <a:lvl9pPr lvl="8">
              <a:spcBef>
                <a:spcPts val="0"/>
              </a:spcBef>
              <a:spcAft>
                <a:spcPts val="0"/>
              </a:spcAft>
              <a:buClr>
                <a:schemeClr val="lt1"/>
              </a:buClr>
              <a:buSzPts val="6800"/>
              <a:buFont typeface="Roboto"/>
              <a:buNone/>
              <a:defRPr sz="6800" b="1">
                <a:solidFill>
                  <a:schemeClr val="lt1"/>
                </a:solidFill>
                <a:latin typeface="Roboto"/>
                <a:ea typeface="Roboto"/>
                <a:cs typeface="Roboto"/>
                <a:sym typeface="Roboto"/>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Roboto"/>
              <a:buNone/>
              <a:defRPr b="1">
                <a:latin typeface="Roboto"/>
                <a:ea typeface="Roboto"/>
                <a:cs typeface="Roboto"/>
                <a:sym typeface="Roboto"/>
              </a:defRPr>
            </a:lvl1pPr>
            <a:lvl2pPr lvl="1">
              <a:spcBef>
                <a:spcPts val="0"/>
              </a:spcBef>
              <a:spcAft>
                <a:spcPts val="0"/>
              </a:spcAft>
              <a:buSzPts val="3000"/>
              <a:buFont typeface="Roboto"/>
              <a:buNone/>
              <a:defRPr>
                <a:latin typeface="Roboto"/>
                <a:ea typeface="Roboto"/>
                <a:cs typeface="Roboto"/>
                <a:sym typeface="Roboto"/>
              </a:defRPr>
            </a:lvl2pPr>
            <a:lvl3pPr lvl="2">
              <a:spcBef>
                <a:spcPts val="0"/>
              </a:spcBef>
              <a:spcAft>
                <a:spcPts val="0"/>
              </a:spcAft>
              <a:buSzPts val="3000"/>
              <a:buFont typeface="Roboto"/>
              <a:buNone/>
              <a:defRPr>
                <a:latin typeface="Roboto"/>
                <a:ea typeface="Roboto"/>
                <a:cs typeface="Roboto"/>
                <a:sym typeface="Roboto"/>
              </a:defRPr>
            </a:lvl3pPr>
            <a:lvl4pPr lvl="3">
              <a:spcBef>
                <a:spcPts val="0"/>
              </a:spcBef>
              <a:spcAft>
                <a:spcPts val="0"/>
              </a:spcAft>
              <a:buSzPts val="3000"/>
              <a:buFont typeface="Roboto"/>
              <a:buNone/>
              <a:defRPr>
                <a:latin typeface="Roboto"/>
                <a:ea typeface="Roboto"/>
                <a:cs typeface="Roboto"/>
                <a:sym typeface="Roboto"/>
              </a:defRPr>
            </a:lvl4pPr>
            <a:lvl5pPr lvl="4">
              <a:spcBef>
                <a:spcPts val="0"/>
              </a:spcBef>
              <a:spcAft>
                <a:spcPts val="0"/>
              </a:spcAft>
              <a:buSzPts val="3000"/>
              <a:buFont typeface="Roboto"/>
              <a:buNone/>
              <a:defRPr>
                <a:latin typeface="Roboto"/>
                <a:ea typeface="Roboto"/>
                <a:cs typeface="Roboto"/>
                <a:sym typeface="Roboto"/>
              </a:defRPr>
            </a:lvl5pPr>
            <a:lvl6pPr lvl="5">
              <a:spcBef>
                <a:spcPts val="0"/>
              </a:spcBef>
              <a:spcAft>
                <a:spcPts val="0"/>
              </a:spcAft>
              <a:buSzPts val="3000"/>
              <a:buFont typeface="Roboto"/>
              <a:buNone/>
              <a:defRPr>
                <a:latin typeface="Roboto"/>
                <a:ea typeface="Roboto"/>
                <a:cs typeface="Roboto"/>
                <a:sym typeface="Roboto"/>
              </a:defRPr>
            </a:lvl6pPr>
            <a:lvl7pPr lvl="6">
              <a:spcBef>
                <a:spcPts val="0"/>
              </a:spcBef>
              <a:spcAft>
                <a:spcPts val="0"/>
              </a:spcAft>
              <a:buSzPts val="3000"/>
              <a:buFont typeface="Roboto"/>
              <a:buNone/>
              <a:defRPr>
                <a:latin typeface="Roboto"/>
                <a:ea typeface="Roboto"/>
                <a:cs typeface="Roboto"/>
                <a:sym typeface="Roboto"/>
              </a:defRPr>
            </a:lvl7pPr>
            <a:lvl8pPr lvl="7">
              <a:spcBef>
                <a:spcPts val="0"/>
              </a:spcBef>
              <a:spcAft>
                <a:spcPts val="0"/>
              </a:spcAft>
              <a:buSzPts val="3000"/>
              <a:buFont typeface="Roboto"/>
              <a:buNone/>
              <a:defRPr>
                <a:latin typeface="Roboto"/>
                <a:ea typeface="Roboto"/>
                <a:cs typeface="Roboto"/>
                <a:sym typeface="Roboto"/>
              </a:defRPr>
            </a:lvl8pPr>
            <a:lvl9pPr lvl="8">
              <a:spcBef>
                <a:spcPts val="0"/>
              </a:spcBef>
              <a:spcAft>
                <a:spcPts val="0"/>
              </a:spcAft>
              <a:buSzPts val="3000"/>
              <a:buFont typeface="Roboto"/>
              <a:buNone/>
              <a:defRPr>
                <a:latin typeface="Roboto"/>
                <a:ea typeface="Roboto"/>
                <a:cs typeface="Roboto"/>
                <a:sym typeface="Roboto"/>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Font typeface="Roboto"/>
              <a:buChar char="●"/>
              <a:defRPr>
                <a:latin typeface="Roboto"/>
                <a:ea typeface="Roboto"/>
                <a:cs typeface="Roboto"/>
                <a:sym typeface="Roboto"/>
              </a:defRPr>
            </a:lvl1pPr>
            <a:lvl2pPr marL="914400" lvl="1" indent="-317500">
              <a:spcBef>
                <a:spcPts val="1600"/>
              </a:spcBef>
              <a:spcAft>
                <a:spcPts val="0"/>
              </a:spcAft>
              <a:buSzPts val="1400"/>
              <a:buFont typeface="Roboto"/>
              <a:buChar char="○"/>
              <a:defRPr>
                <a:latin typeface="Roboto"/>
                <a:ea typeface="Roboto"/>
                <a:cs typeface="Roboto"/>
                <a:sym typeface="Roboto"/>
              </a:defRPr>
            </a:lvl2pPr>
            <a:lvl3pPr marL="1371600" lvl="2" indent="-317500">
              <a:spcBef>
                <a:spcPts val="1600"/>
              </a:spcBef>
              <a:spcAft>
                <a:spcPts val="0"/>
              </a:spcAft>
              <a:buSzPts val="1400"/>
              <a:buFont typeface="Roboto"/>
              <a:buChar char="■"/>
              <a:defRPr>
                <a:latin typeface="Roboto"/>
                <a:ea typeface="Roboto"/>
                <a:cs typeface="Roboto"/>
                <a:sym typeface="Roboto"/>
              </a:defRPr>
            </a:lvl3pPr>
            <a:lvl4pPr marL="1828800" lvl="3" indent="-317500">
              <a:spcBef>
                <a:spcPts val="1600"/>
              </a:spcBef>
              <a:spcAft>
                <a:spcPts val="0"/>
              </a:spcAft>
              <a:buSzPts val="1400"/>
              <a:buFont typeface="Roboto"/>
              <a:buChar char="●"/>
              <a:defRPr>
                <a:latin typeface="Roboto"/>
                <a:ea typeface="Roboto"/>
                <a:cs typeface="Roboto"/>
                <a:sym typeface="Roboto"/>
              </a:defRPr>
            </a:lvl4pPr>
            <a:lvl5pPr marL="2286000" lvl="4" indent="-317500">
              <a:spcBef>
                <a:spcPts val="1600"/>
              </a:spcBef>
              <a:spcAft>
                <a:spcPts val="0"/>
              </a:spcAft>
              <a:buSzPts val="1400"/>
              <a:buFont typeface="Roboto"/>
              <a:buChar char="○"/>
              <a:defRPr>
                <a:latin typeface="Roboto"/>
                <a:ea typeface="Roboto"/>
                <a:cs typeface="Roboto"/>
                <a:sym typeface="Roboto"/>
              </a:defRPr>
            </a:lvl5pPr>
            <a:lvl6pPr marL="2743200" lvl="5" indent="-317500">
              <a:spcBef>
                <a:spcPts val="1600"/>
              </a:spcBef>
              <a:spcAft>
                <a:spcPts val="0"/>
              </a:spcAft>
              <a:buSzPts val="1400"/>
              <a:buFont typeface="Roboto"/>
              <a:buChar char="■"/>
              <a:defRPr>
                <a:latin typeface="Roboto"/>
                <a:ea typeface="Roboto"/>
                <a:cs typeface="Roboto"/>
                <a:sym typeface="Roboto"/>
              </a:defRPr>
            </a:lvl6pPr>
            <a:lvl7pPr marL="3200400" lvl="6" indent="-317500">
              <a:spcBef>
                <a:spcPts val="1600"/>
              </a:spcBef>
              <a:spcAft>
                <a:spcPts val="0"/>
              </a:spcAft>
              <a:buSzPts val="1400"/>
              <a:buFont typeface="Roboto"/>
              <a:buChar char="●"/>
              <a:defRPr>
                <a:latin typeface="Roboto"/>
                <a:ea typeface="Roboto"/>
                <a:cs typeface="Roboto"/>
                <a:sym typeface="Roboto"/>
              </a:defRPr>
            </a:lvl7pPr>
            <a:lvl8pPr marL="3657600" lvl="7" indent="-317500">
              <a:spcBef>
                <a:spcPts val="1600"/>
              </a:spcBef>
              <a:spcAft>
                <a:spcPts val="0"/>
              </a:spcAft>
              <a:buSzPts val="1400"/>
              <a:buFont typeface="Roboto"/>
              <a:buChar char="○"/>
              <a:defRPr>
                <a:latin typeface="Roboto"/>
                <a:ea typeface="Roboto"/>
                <a:cs typeface="Roboto"/>
                <a:sym typeface="Roboto"/>
              </a:defRPr>
            </a:lvl8pPr>
            <a:lvl9pPr marL="4114800" lvl="8" indent="-31750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Roboto"/>
                <a:ea typeface="Roboto"/>
                <a:cs typeface="Roboto"/>
                <a:sym typeface="Roboto"/>
              </a:defRPr>
            </a:lvl1pPr>
            <a:lvl2pPr lvl="1">
              <a:buNone/>
              <a:defRPr>
                <a:latin typeface="Roboto"/>
                <a:ea typeface="Roboto"/>
                <a:cs typeface="Roboto"/>
                <a:sym typeface="Roboto"/>
              </a:defRPr>
            </a:lvl2pPr>
            <a:lvl3pPr lvl="2">
              <a:buNone/>
              <a:defRPr>
                <a:latin typeface="Roboto"/>
                <a:ea typeface="Roboto"/>
                <a:cs typeface="Roboto"/>
                <a:sym typeface="Roboto"/>
              </a:defRPr>
            </a:lvl3pPr>
            <a:lvl4pPr lvl="3">
              <a:buNone/>
              <a:defRPr>
                <a:latin typeface="Roboto"/>
                <a:ea typeface="Roboto"/>
                <a:cs typeface="Roboto"/>
                <a:sym typeface="Roboto"/>
              </a:defRPr>
            </a:lvl4pPr>
            <a:lvl5pPr lvl="4">
              <a:buNone/>
              <a:defRPr>
                <a:latin typeface="Roboto"/>
                <a:ea typeface="Roboto"/>
                <a:cs typeface="Roboto"/>
                <a:sym typeface="Roboto"/>
              </a:defRPr>
            </a:lvl5pPr>
            <a:lvl6pPr lvl="5">
              <a:buNone/>
              <a:defRPr>
                <a:latin typeface="Roboto"/>
                <a:ea typeface="Roboto"/>
                <a:cs typeface="Roboto"/>
                <a:sym typeface="Roboto"/>
              </a:defRPr>
            </a:lvl6pPr>
            <a:lvl7pPr lvl="6">
              <a:buNone/>
              <a:defRPr>
                <a:latin typeface="Roboto"/>
                <a:ea typeface="Roboto"/>
                <a:cs typeface="Roboto"/>
                <a:sym typeface="Roboto"/>
              </a:defRPr>
            </a:lvl7pPr>
            <a:lvl8pPr lvl="7">
              <a:buNone/>
              <a:defRPr>
                <a:latin typeface="Roboto"/>
                <a:ea typeface="Roboto"/>
                <a:cs typeface="Roboto"/>
                <a:sym typeface="Roboto"/>
              </a:defRPr>
            </a:lvl8pPr>
            <a:lvl9pPr lvl="8">
              <a:buNone/>
              <a:defRPr>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Roboto"/>
              <a:buNone/>
              <a:defRPr b="1">
                <a:latin typeface="Roboto"/>
                <a:ea typeface="Roboto"/>
                <a:cs typeface="Roboto"/>
                <a:sym typeface="Roboto"/>
              </a:defRPr>
            </a:lvl1pPr>
            <a:lvl2pPr lvl="1">
              <a:spcBef>
                <a:spcPts val="0"/>
              </a:spcBef>
              <a:spcAft>
                <a:spcPts val="0"/>
              </a:spcAft>
              <a:buSzPts val="3000"/>
              <a:buFont typeface="Roboto"/>
              <a:buNone/>
              <a:defRPr>
                <a:latin typeface="Roboto"/>
                <a:ea typeface="Roboto"/>
                <a:cs typeface="Roboto"/>
                <a:sym typeface="Roboto"/>
              </a:defRPr>
            </a:lvl2pPr>
            <a:lvl3pPr lvl="2">
              <a:spcBef>
                <a:spcPts val="0"/>
              </a:spcBef>
              <a:spcAft>
                <a:spcPts val="0"/>
              </a:spcAft>
              <a:buSzPts val="3000"/>
              <a:buFont typeface="Roboto"/>
              <a:buNone/>
              <a:defRPr>
                <a:latin typeface="Roboto"/>
                <a:ea typeface="Roboto"/>
                <a:cs typeface="Roboto"/>
                <a:sym typeface="Roboto"/>
              </a:defRPr>
            </a:lvl3pPr>
            <a:lvl4pPr lvl="3">
              <a:spcBef>
                <a:spcPts val="0"/>
              </a:spcBef>
              <a:spcAft>
                <a:spcPts val="0"/>
              </a:spcAft>
              <a:buSzPts val="3000"/>
              <a:buFont typeface="Roboto"/>
              <a:buNone/>
              <a:defRPr>
                <a:latin typeface="Roboto"/>
                <a:ea typeface="Roboto"/>
                <a:cs typeface="Roboto"/>
                <a:sym typeface="Roboto"/>
              </a:defRPr>
            </a:lvl4pPr>
            <a:lvl5pPr lvl="4">
              <a:spcBef>
                <a:spcPts val="0"/>
              </a:spcBef>
              <a:spcAft>
                <a:spcPts val="0"/>
              </a:spcAft>
              <a:buSzPts val="3000"/>
              <a:buFont typeface="Roboto"/>
              <a:buNone/>
              <a:defRPr>
                <a:latin typeface="Roboto"/>
                <a:ea typeface="Roboto"/>
                <a:cs typeface="Roboto"/>
                <a:sym typeface="Roboto"/>
              </a:defRPr>
            </a:lvl5pPr>
            <a:lvl6pPr lvl="5">
              <a:spcBef>
                <a:spcPts val="0"/>
              </a:spcBef>
              <a:spcAft>
                <a:spcPts val="0"/>
              </a:spcAft>
              <a:buSzPts val="3000"/>
              <a:buFont typeface="Roboto"/>
              <a:buNone/>
              <a:defRPr>
                <a:latin typeface="Roboto"/>
                <a:ea typeface="Roboto"/>
                <a:cs typeface="Roboto"/>
                <a:sym typeface="Roboto"/>
              </a:defRPr>
            </a:lvl6pPr>
            <a:lvl7pPr lvl="6">
              <a:spcBef>
                <a:spcPts val="0"/>
              </a:spcBef>
              <a:spcAft>
                <a:spcPts val="0"/>
              </a:spcAft>
              <a:buSzPts val="3000"/>
              <a:buFont typeface="Roboto"/>
              <a:buNone/>
              <a:defRPr>
                <a:latin typeface="Roboto"/>
                <a:ea typeface="Roboto"/>
                <a:cs typeface="Roboto"/>
                <a:sym typeface="Roboto"/>
              </a:defRPr>
            </a:lvl7pPr>
            <a:lvl8pPr lvl="7">
              <a:spcBef>
                <a:spcPts val="0"/>
              </a:spcBef>
              <a:spcAft>
                <a:spcPts val="0"/>
              </a:spcAft>
              <a:buSzPts val="3000"/>
              <a:buFont typeface="Roboto"/>
              <a:buNone/>
              <a:defRPr>
                <a:latin typeface="Roboto"/>
                <a:ea typeface="Roboto"/>
                <a:cs typeface="Roboto"/>
                <a:sym typeface="Roboto"/>
              </a:defRPr>
            </a:lvl8pPr>
            <a:lvl9pPr lvl="8">
              <a:spcBef>
                <a:spcPts val="0"/>
              </a:spcBef>
              <a:spcAft>
                <a:spcPts val="0"/>
              </a:spcAft>
              <a:buSzPts val="3000"/>
              <a:buFont typeface="Roboto"/>
              <a:buNone/>
              <a:defRPr>
                <a:latin typeface="Roboto"/>
                <a:ea typeface="Roboto"/>
                <a:cs typeface="Roboto"/>
                <a:sym typeface="Roboto"/>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Font typeface="Roboto"/>
              <a:buChar char="●"/>
              <a:defRPr sz="14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Font typeface="Roboto"/>
              <a:buChar char="●"/>
              <a:defRPr sz="14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atin typeface="Roboto"/>
                <a:ea typeface="Roboto"/>
                <a:cs typeface="Roboto"/>
                <a:sym typeface="Roboto"/>
              </a:defRPr>
            </a:lvl1pPr>
            <a:lvl2pPr lvl="1">
              <a:buNone/>
              <a:defRPr>
                <a:latin typeface="Roboto"/>
                <a:ea typeface="Roboto"/>
                <a:cs typeface="Roboto"/>
                <a:sym typeface="Roboto"/>
              </a:defRPr>
            </a:lvl2pPr>
            <a:lvl3pPr lvl="2">
              <a:buNone/>
              <a:defRPr>
                <a:latin typeface="Roboto"/>
                <a:ea typeface="Roboto"/>
                <a:cs typeface="Roboto"/>
                <a:sym typeface="Roboto"/>
              </a:defRPr>
            </a:lvl3pPr>
            <a:lvl4pPr lvl="3">
              <a:buNone/>
              <a:defRPr>
                <a:latin typeface="Roboto"/>
                <a:ea typeface="Roboto"/>
                <a:cs typeface="Roboto"/>
                <a:sym typeface="Roboto"/>
              </a:defRPr>
            </a:lvl4pPr>
            <a:lvl5pPr lvl="4">
              <a:buNone/>
              <a:defRPr>
                <a:latin typeface="Roboto"/>
                <a:ea typeface="Roboto"/>
                <a:cs typeface="Roboto"/>
                <a:sym typeface="Roboto"/>
              </a:defRPr>
            </a:lvl5pPr>
            <a:lvl6pPr lvl="5">
              <a:buNone/>
              <a:defRPr>
                <a:latin typeface="Roboto"/>
                <a:ea typeface="Roboto"/>
                <a:cs typeface="Roboto"/>
                <a:sym typeface="Roboto"/>
              </a:defRPr>
            </a:lvl6pPr>
            <a:lvl7pPr lvl="6">
              <a:buNone/>
              <a:defRPr>
                <a:latin typeface="Roboto"/>
                <a:ea typeface="Roboto"/>
                <a:cs typeface="Roboto"/>
                <a:sym typeface="Roboto"/>
              </a:defRPr>
            </a:lvl7pPr>
            <a:lvl8pPr lvl="7">
              <a:buNone/>
              <a:defRPr>
                <a:latin typeface="Roboto"/>
                <a:ea typeface="Roboto"/>
                <a:cs typeface="Roboto"/>
                <a:sym typeface="Roboto"/>
              </a:defRPr>
            </a:lvl8pPr>
            <a:lvl9pPr lvl="8">
              <a:buNone/>
              <a:defRPr>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Font typeface="Roboto"/>
              <a:buNone/>
              <a:defRPr b="1">
                <a:latin typeface="Roboto"/>
                <a:ea typeface="Roboto"/>
                <a:cs typeface="Roboto"/>
                <a:sym typeface="Roboto"/>
              </a:defRPr>
            </a:lvl1pPr>
            <a:lvl2pPr lvl="1">
              <a:spcBef>
                <a:spcPts val="0"/>
              </a:spcBef>
              <a:spcAft>
                <a:spcPts val="0"/>
              </a:spcAft>
              <a:buSzPts val="3000"/>
              <a:buFont typeface="Roboto"/>
              <a:buNone/>
              <a:defRPr b="1">
                <a:latin typeface="Roboto"/>
                <a:ea typeface="Roboto"/>
                <a:cs typeface="Roboto"/>
                <a:sym typeface="Roboto"/>
              </a:defRPr>
            </a:lvl2pPr>
            <a:lvl3pPr lvl="2">
              <a:spcBef>
                <a:spcPts val="0"/>
              </a:spcBef>
              <a:spcAft>
                <a:spcPts val="0"/>
              </a:spcAft>
              <a:buSzPts val="3000"/>
              <a:buFont typeface="Roboto"/>
              <a:buNone/>
              <a:defRPr b="1">
                <a:latin typeface="Roboto"/>
                <a:ea typeface="Roboto"/>
                <a:cs typeface="Roboto"/>
                <a:sym typeface="Roboto"/>
              </a:defRPr>
            </a:lvl3pPr>
            <a:lvl4pPr lvl="3">
              <a:spcBef>
                <a:spcPts val="0"/>
              </a:spcBef>
              <a:spcAft>
                <a:spcPts val="0"/>
              </a:spcAft>
              <a:buSzPts val="3000"/>
              <a:buFont typeface="Roboto"/>
              <a:buNone/>
              <a:defRPr b="1">
                <a:latin typeface="Roboto"/>
                <a:ea typeface="Roboto"/>
                <a:cs typeface="Roboto"/>
                <a:sym typeface="Roboto"/>
              </a:defRPr>
            </a:lvl4pPr>
            <a:lvl5pPr lvl="4">
              <a:spcBef>
                <a:spcPts val="0"/>
              </a:spcBef>
              <a:spcAft>
                <a:spcPts val="0"/>
              </a:spcAft>
              <a:buSzPts val="3000"/>
              <a:buFont typeface="Roboto"/>
              <a:buNone/>
              <a:defRPr b="1">
                <a:latin typeface="Roboto"/>
                <a:ea typeface="Roboto"/>
                <a:cs typeface="Roboto"/>
                <a:sym typeface="Roboto"/>
              </a:defRPr>
            </a:lvl5pPr>
            <a:lvl6pPr lvl="5">
              <a:spcBef>
                <a:spcPts val="0"/>
              </a:spcBef>
              <a:spcAft>
                <a:spcPts val="0"/>
              </a:spcAft>
              <a:buSzPts val="3000"/>
              <a:buFont typeface="Roboto"/>
              <a:buNone/>
              <a:defRPr b="1">
                <a:latin typeface="Roboto"/>
                <a:ea typeface="Roboto"/>
                <a:cs typeface="Roboto"/>
                <a:sym typeface="Roboto"/>
              </a:defRPr>
            </a:lvl6pPr>
            <a:lvl7pPr lvl="6">
              <a:spcBef>
                <a:spcPts val="0"/>
              </a:spcBef>
              <a:spcAft>
                <a:spcPts val="0"/>
              </a:spcAft>
              <a:buSzPts val="3000"/>
              <a:buFont typeface="Roboto"/>
              <a:buNone/>
              <a:defRPr b="1">
                <a:latin typeface="Roboto"/>
                <a:ea typeface="Roboto"/>
                <a:cs typeface="Roboto"/>
                <a:sym typeface="Roboto"/>
              </a:defRPr>
            </a:lvl7pPr>
            <a:lvl8pPr lvl="7">
              <a:spcBef>
                <a:spcPts val="0"/>
              </a:spcBef>
              <a:spcAft>
                <a:spcPts val="0"/>
              </a:spcAft>
              <a:buSzPts val="3000"/>
              <a:buFont typeface="Roboto"/>
              <a:buNone/>
              <a:defRPr b="1">
                <a:latin typeface="Roboto"/>
                <a:ea typeface="Roboto"/>
                <a:cs typeface="Roboto"/>
                <a:sym typeface="Roboto"/>
              </a:defRPr>
            </a:lvl8pPr>
            <a:lvl9pPr lvl="8">
              <a:spcBef>
                <a:spcPts val="0"/>
              </a:spcBef>
              <a:spcAft>
                <a:spcPts val="0"/>
              </a:spcAft>
              <a:buSzPts val="3000"/>
              <a:buFont typeface="Roboto"/>
              <a:buNone/>
              <a:defRPr b="1">
                <a:latin typeface="Roboto"/>
                <a:ea typeface="Roboto"/>
                <a:cs typeface="Roboto"/>
                <a:sym typeface="Roboto"/>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Font typeface="Roboto"/>
              <a:buNone/>
              <a:defRPr sz="2400" b="1">
                <a:latin typeface="Roboto"/>
                <a:ea typeface="Roboto"/>
                <a:cs typeface="Roboto"/>
                <a:sym typeface="Roboto"/>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Font typeface="Roboto"/>
              <a:buChar char="●"/>
              <a:defRPr sz="12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1pPr>
            <a:lvl2pPr lvl="1">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2pPr>
            <a:lvl3pPr lvl="2">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3pPr>
            <a:lvl4pPr lvl="3">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4pPr>
            <a:lvl5pPr lvl="4">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5pPr>
            <a:lvl6pPr lvl="5">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6pPr>
            <a:lvl7pPr lvl="6">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7pPr>
            <a:lvl8pPr lvl="7">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8pPr>
            <a:lvl9pPr lvl="8">
              <a:spcBef>
                <a:spcPts val="0"/>
              </a:spcBef>
              <a:spcAft>
                <a:spcPts val="0"/>
              </a:spcAft>
              <a:buClr>
                <a:schemeClr val="lt1"/>
              </a:buClr>
              <a:buSzPts val="4800"/>
              <a:buFont typeface="Roboto"/>
              <a:buNone/>
              <a:defRPr sz="4800" b="1">
                <a:solidFill>
                  <a:schemeClr val="lt1"/>
                </a:solidFill>
                <a:latin typeface="Roboto"/>
                <a:ea typeface="Roboto"/>
                <a:cs typeface="Roboto"/>
                <a:sym typeface="Roboto"/>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Font typeface="Roboto"/>
              <a:buNone/>
              <a:defRPr sz="3800" b="1">
                <a:latin typeface="Roboto"/>
                <a:ea typeface="Roboto"/>
                <a:cs typeface="Roboto"/>
                <a:sym typeface="Roboto"/>
              </a:defRPr>
            </a:lvl1pPr>
            <a:lvl2pPr lvl="1" algn="ctr">
              <a:spcBef>
                <a:spcPts val="0"/>
              </a:spcBef>
              <a:spcAft>
                <a:spcPts val="0"/>
              </a:spcAft>
              <a:buSzPts val="3800"/>
              <a:buFont typeface="Roboto"/>
              <a:buNone/>
              <a:defRPr sz="3800" b="1">
                <a:latin typeface="Roboto"/>
                <a:ea typeface="Roboto"/>
                <a:cs typeface="Roboto"/>
                <a:sym typeface="Roboto"/>
              </a:defRPr>
            </a:lvl2pPr>
            <a:lvl3pPr lvl="2" algn="ctr">
              <a:spcBef>
                <a:spcPts val="0"/>
              </a:spcBef>
              <a:spcAft>
                <a:spcPts val="0"/>
              </a:spcAft>
              <a:buSzPts val="3800"/>
              <a:buFont typeface="Roboto"/>
              <a:buNone/>
              <a:defRPr sz="3800" b="1">
                <a:latin typeface="Roboto"/>
                <a:ea typeface="Roboto"/>
                <a:cs typeface="Roboto"/>
                <a:sym typeface="Roboto"/>
              </a:defRPr>
            </a:lvl3pPr>
            <a:lvl4pPr lvl="3" algn="ctr">
              <a:spcBef>
                <a:spcPts val="0"/>
              </a:spcBef>
              <a:spcAft>
                <a:spcPts val="0"/>
              </a:spcAft>
              <a:buSzPts val="3800"/>
              <a:buFont typeface="Roboto"/>
              <a:buNone/>
              <a:defRPr sz="3800" b="1">
                <a:latin typeface="Roboto"/>
                <a:ea typeface="Roboto"/>
                <a:cs typeface="Roboto"/>
                <a:sym typeface="Roboto"/>
              </a:defRPr>
            </a:lvl4pPr>
            <a:lvl5pPr lvl="4" algn="ctr">
              <a:spcBef>
                <a:spcPts val="0"/>
              </a:spcBef>
              <a:spcAft>
                <a:spcPts val="0"/>
              </a:spcAft>
              <a:buSzPts val="3800"/>
              <a:buFont typeface="Roboto"/>
              <a:buNone/>
              <a:defRPr sz="3800" b="1">
                <a:latin typeface="Roboto"/>
                <a:ea typeface="Roboto"/>
                <a:cs typeface="Roboto"/>
                <a:sym typeface="Roboto"/>
              </a:defRPr>
            </a:lvl5pPr>
            <a:lvl6pPr lvl="5" algn="ctr">
              <a:spcBef>
                <a:spcPts val="0"/>
              </a:spcBef>
              <a:spcAft>
                <a:spcPts val="0"/>
              </a:spcAft>
              <a:buSzPts val="3800"/>
              <a:buFont typeface="Roboto"/>
              <a:buNone/>
              <a:defRPr sz="3800" b="1">
                <a:latin typeface="Roboto"/>
                <a:ea typeface="Roboto"/>
                <a:cs typeface="Roboto"/>
                <a:sym typeface="Roboto"/>
              </a:defRPr>
            </a:lvl6pPr>
            <a:lvl7pPr lvl="6" algn="ctr">
              <a:spcBef>
                <a:spcPts val="0"/>
              </a:spcBef>
              <a:spcAft>
                <a:spcPts val="0"/>
              </a:spcAft>
              <a:buSzPts val="3800"/>
              <a:buFont typeface="Roboto"/>
              <a:buNone/>
              <a:defRPr sz="3800" b="1">
                <a:latin typeface="Roboto"/>
                <a:ea typeface="Roboto"/>
                <a:cs typeface="Roboto"/>
                <a:sym typeface="Roboto"/>
              </a:defRPr>
            </a:lvl7pPr>
            <a:lvl8pPr lvl="7" algn="ctr">
              <a:spcBef>
                <a:spcPts val="0"/>
              </a:spcBef>
              <a:spcAft>
                <a:spcPts val="0"/>
              </a:spcAft>
              <a:buSzPts val="3800"/>
              <a:buFont typeface="Roboto"/>
              <a:buNone/>
              <a:defRPr sz="3800" b="1">
                <a:latin typeface="Roboto"/>
                <a:ea typeface="Roboto"/>
                <a:cs typeface="Roboto"/>
                <a:sym typeface="Roboto"/>
              </a:defRPr>
            </a:lvl8pPr>
            <a:lvl9pPr lvl="8" algn="ctr">
              <a:spcBef>
                <a:spcPts val="0"/>
              </a:spcBef>
              <a:spcAft>
                <a:spcPts val="0"/>
              </a:spcAft>
              <a:buSzPts val="3800"/>
              <a:buFont typeface="Roboto"/>
              <a:buNone/>
              <a:defRPr sz="3800" b="1">
                <a:latin typeface="Roboto"/>
                <a:ea typeface="Roboto"/>
                <a:cs typeface="Roboto"/>
                <a:sym typeface="Roboto"/>
              </a:defRPr>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Font typeface="Roboto"/>
              <a:buNone/>
              <a:defRPr>
                <a:latin typeface="Roboto"/>
                <a:ea typeface="Roboto"/>
                <a:cs typeface="Roboto"/>
                <a:sym typeface="Roboto"/>
              </a:defRPr>
            </a:lvl1pPr>
            <a:lvl2pPr lvl="1" algn="ctr">
              <a:lnSpc>
                <a:spcPct val="100000"/>
              </a:lnSpc>
              <a:spcBef>
                <a:spcPts val="0"/>
              </a:spcBef>
              <a:spcAft>
                <a:spcPts val="0"/>
              </a:spcAft>
              <a:buSzPts val="1800"/>
              <a:buFont typeface="Roboto"/>
              <a:buNone/>
              <a:defRPr sz="1800">
                <a:latin typeface="Roboto"/>
                <a:ea typeface="Roboto"/>
                <a:cs typeface="Roboto"/>
                <a:sym typeface="Roboto"/>
              </a:defRPr>
            </a:lvl2pPr>
            <a:lvl3pPr lvl="2" algn="ctr">
              <a:lnSpc>
                <a:spcPct val="100000"/>
              </a:lnSpc>
              <a:spcBef>
                <a:spcPts val="0"/>
              </a:spcBef>
              <a:spcAft>
                <a:spcPts val="0"/>
              </a:spcAft>
              <a:buSzPts val="1800"/>
              <a:buFont typeface="Roboto"/>
              <a:buNone/>
              <a:defRPr sz="1800">
                <a:latin typeface="Roboto"/>
                <a:ea typeface="Roboto"/>
                <a:cs typeface="Roboto"/>
                <a:sym typeface="Roboto"/>
              </a:defRPr>
            </a:lvl3pPr>
            <a:lvl4pPr lvl="3" algn="ctr">
              <a:lnSpc>
                <a:spcPct val="100000"/>
              </a:lnSpc>
              <a:spcBef>
                <a:spcPts val="0"/>
              </a:spcBef>
              <a:spcAft>
                <a:spcPts val="0"/>
              </a:spcAft>
              <a:buSzPts val="1800"/>
              <a:buFont typeface="Roboto"/>
              <a:buNone/>
              <a:defRPr sz="1800">
                <a:latin typeface="Roboto"/>
                <a:ea typeface="Roboto"/>
                <a:cs typeface="Roboto"/>
                <a:sym typeface="Roboto"/>
              </a:defRPr>
            </a:lvl4pPr>
            <a:lvl5pPr lvl="4" algn="ctr">
              <a:lnSpc>
                <a:spcPct val="100000"/>
              </a:lnSpc>
              <a:spcBef>
                <a:spcPts val="0"/>
              </a:spcBef>
              <a:spcAft>
                <a:spcPts val="0"/>
              </a:spcAft>
              <a:buSzPts val="1800"/>
              <a:buFont typeface="Roboto"/>
              <a:buNone/>
              <a:defRPr sz="1800">
                <a:latin typeface="Roboto"/>
                <a:ea typeface="Roboto"/>
                <a:cs typeface="Roboto"/>
                <a:sym typeface="Roboto"/>
              </a:defRPr>
            </a:lvl5pPr>
            <a:lvl6pPr lvl="5" algn="ctr">
              <a:lnSpc>
                <a:spcPct val="100000"/>
              </a:lnSpc>
              <a:spcBef>
                <a:spcPts val="0"/>
              </a:spcBef>
              <a:spcAft>
                <a:spcPts val="0"/>
              </a:spcAft>
              <a:buSzPts val="1800"/>
              <a:buFont typeface="Roboto"/>
              <a:buNone/>
              <a:defRPr sz="1800">
                <a:latin typeface="Roboto"/>
                <a:ea typeface="Roboto"/>
                <a:cs typeface="Roboto"/>
                <a:sym typeface="Roboto"/>
              </a:defRPr>
            </a:lvl6pPr>
            <a:lvl7pPr lvl="6" algn="ctr">
              <a:lnSpc>
                <a:spcPct val="100000"/>
              </a:lnSpc>
              <a:spcBef>
                <a:spcPts val="0"/>
              </a:spcBef>
              <a:spcAft>
                <a:spcPts val="0"/>
              </a:spcAft>
              <a:buSzPts val="1800"/>
              <a:buFont typeface="Roboto"/>
              <a:buNone/>
              <a:defRPr sz="1800">
                <a:latin typeface="Roboto"/>
                <a:ea typeface="Roboto"/>
                <a:cs typeface="Roboto"/>
                <a:sym typeface="Roboto"/>
              </a:defRPr>
            </a:lvl7pPr>
            <a:lvl8pPr lvl="7" algn="ctr">
              <a:lnSpc>
                <a:spcPct val="100000"/>
              </a:lnSpc>
              <a:spcBef>
                <a:spcPts val="0"/>
              </a:spcBef>
              <a:spcAft>
                <a:spcPts val="0"/>
              </a:spcAft>
              <a:buSzPts val="1800"/>
              <a:buFont typeface="Roboto"/>
              <a:buNone/>
              <a:defRPr sz="1800">
                <a:latin typeface="Roboto"/>
                <a:ea typeface="Roboto"/>
                <a:cs typeface="Roboto"/>
                <a:sym typeface="Roboto"/>
              </a:defRPr>
            </a:lvl8pPr>
            <a:lvl9pPr lvl="8" algn="ctr">
              <a:lnSpc>
                <a:spcPct val="100000"/>
              </a:lnSpc>
              <a:spcBef>
                <a:spcPts val="0"/>
              </a:spcBef>
              <a:spcAft>
                <a:spcPts val="0"/>
              </a:spcAft>
              <a:buSzPts val="1800"/>
              <a:buFont typeface="Roboto"/>
              <a:buNone/>
              <a:defRPr sz="1800">
                <a:latin typeface="Roboto"/>
                <a:ea typeface="Roboto"/>
                <a:cs typeface="Roboto"/>
                <a:sym typeface="Roboto"/>
              </a:defRPr>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Font typeface="Roboto"/>
              <a:buChar char="●"/>
              <a:defRPr>
                <a:solidFill>
                  <a:schemeClr val="lt1"/>
                </a:solidFill>
                <a:latin typeface="Roboto"/>
                <a:ea typeface="Roboto"/>
                <a:cs typeface="Roboto"/>
                <a:sym typeface="Roboto"/>
              </a:defRPr>
            </a:lvl1pPr>
            <a:lvl2pPr marL="914400" lvl="1"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Roboto"/>
              <a:buNone/>
              <a:defRPr b="1">
                <a:solidFill>
                  <a:schemeClr val="accent3"/>
                </a:solidFill>
                <a:latin typeface="Roboto"/>
                <a:ea typeface="Roboto"/>
                <a:cs typeface="Roboto"/>
                <a:sym typeface="Roboto"/>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3schools.com/css/css3_mediaqueries_ex.asp"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Roboto"/>
                <a:ea typeface="Roboto"/>
                <a:cs typeface="Roboto"/>
                <a:sym typeface="Roboto"/>
              </a:rPr>
              <a:t>CO4127</a:t>
            </a:r>
            <a:endParaRPr b="1" dirty="0">
              <a:latin typeface="Roboto"/>
              <a:ea typeface="Roboto"/>
              <a:cs typeface="Roboto"/>
              <a:sym typeface="Roboto"/>
            </a:endParaRPr>
          </a:p>
        </p:txBody>
      </p:sp>
      <p:sp>
        <p:nvSpPr>
          <p:cNvPr id="57" name="Google Shape;57;p13"/>
          <p:cNvSpPr txBox="1">
            <a:spLocks noGrp="1"/>
          </p:cNvSpPr>
          <p:nvPr>
            <p:ph type="subTitle" idx="1"/>
          </p:nvPr>
        </p:nvSpPr>
        <p:spPr>
          <a:xfrm>
            <a:off x="311700" y="3177127"/>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Lecture 4 - Introduction to CSS Part 2</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Putting it all together</a:t>
            </a:r>
            <a:endParaRPr/>
          </a:p>
        </p:txBody>
      </p:sp>
      <p:sp>
        <p:nvSpPr>
          <p:cNvPr id="180" name="Google Shape;180;p24"/>
          <p:cNvSpPr/>
          <p:nvPr/>
        </p:nvSpPr>
        <p:spPr>
          <a:xfrm>
            <a:off x="5401300" y="2216763"/>
            <a:ext cx="2835600" cy="1104900"/>
          </a:xfrm>
          <a:prstGeom prst="round2DiagRect">
            <a:avLst>
              <a:gd name="adj1" fmla="val 16667"/>
              <a:gd name="adj2" fmla="val 0"/>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Roboto"/>
                <a:ea typeface="Roboto"/>
                <a:cs typeface="Roboto"/>
                <a:sym typeface="Roboto"/>
              </a:rPr>
              <a:t>Text content</a:t>
            </a:r>
            <a:endParaRPr sz="1800">
              <a:solidFill>
                <a:schemeClr val="dk2"/>
              </a:solidFill>
              <a:latin typeface="Roboto"/>
              <a:ea typeface="Roboto"/>
              <a:cs typeface="Roboto"/>
              <a:sym typeface="Roboto"/>
            </a:endParaRPr>
          </a:p>
        </p:txBody>
      </p:sp>
      <p:sp>
        <p:nvSpPr>
          <p:cNvPr id="181" name="Google Shape;181;p24"/>
          <p:cNvSpPr txBox="1"/>
          <p:nvPr/>
        </p:nvSpPr>
        <p:spPr>
          <a:xfrm>
            <a:off x="311700" y="1767525"/>
            <a:ext cx="4291800" cy="31620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B4A7D6"/>
                </a:solidFill>
                <a:latin typeface="Courier New"/>
                <a:ea typeface="Courier New"/>
                <a:cs typeface="Courier New"/>
                <a:sym typeface="Courier New"/>
              </a:rPr>
              <a:t>.fancy-box</a:t>
            </a:r>
            <a:r>
              <a:rPr lang="en" b="1" dirty="0">
                <a:solidFill>
                  <a:srgbClr val="A4C2F4"/>
                </a:solidFill>
                <a:latin typeface="Courier New"/>
                <a:ea typeface="Courier New"/>
                <a:cs typeface="Courier New"/>
                <a:sym typeface="Courier New"/>
              </a:rPr>
              <a:t> {</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A4C2F4"/>
                </a:solidFill>
                <a:latin typeface="Courier New"/>
                <a:ea typeface="Courier New"/>
                <a:cs typeface="Courier New"/>
                <a:sym typeface="Courier New"/>
              </a:rPr>
              <a:t>  </a:t>
            </a:r>
            <a:r>
              <a:rPr lang="en" b="1" dirty="0">
                <a:solidFill>
                  <a:srgbClr val="D9EAD3"/>
                </a:solidFill>
                <a:latin typeface="Courier New"/>
                <a:ea typeface="Courier New"/>
                <a:cs typeface="Courier New"/>
                <a:sym typeface="Courier New"/>
              </a:rPr>
              <a:t>padding</a:t>
            </a:r>
            <a:r>
              <a:rPr lang="en" b="1" dirty="0">
                <a:solidFill>
                  <a:srgbClr val="A4C2F4"/>
                </a:solidFill>
                <a:latin typeface="Courier New"/>
                <a:ea typeface="Courier New"/>
                <a:cs typeface="Courier New"/>
                <a:sym typeface="Courier New"/>
              </a:rPr>
              <a:t>: </a:t>
            </a:r>
            <a:r>
              <a:rPr lang="en" b="1" dirty="0">
                <a:solidFill>
                  <a:srgbClr val="F4CCCC"/>
                </a:solidFill>
                <a:latin typeface="Courier New"/>
                <a:ea typeface="Courier New"/>
                <a:cs typeface="Courier New"/>
                <a:sym typeface="Courier New"/>
              </a:rPr>
              <a:t>20px 40px</a:t>
            </a: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D9EAD3"/>
                </a:solidFill>
                <a:latin typeface="Courier New"/>
                <a:ea typeface="Courier New"/>
                <a:cs typeface="Courier New"/>
                <a:sym typeface="Courier New"/>
              </a:rPr>
              <a:t>  margin-bottom</a:t>
            </a:r>
            <a:r>
              <a:rPr lang="en" b="1" dirty="0">
                <a:solidFill>
                  <a:srgbClr val="A4C2F4"/>
                </a:solidFill>
                <a:latin typeface="Courier New"/>
                <a:ea typeface="Courier New"/>
                <a:cs typeface="Courier New"/>
                <a:sym typeface="Courier New"/>
              </a:rPr>
              <a:t>: </a:t>
            </a:r>
            <a:r>
              <a:rPr lang="en" b="1" dirty="0">
                <a:solidFill>
                  <a:srgbClr val="F4CCCC"/>
                </a:solidFill>
                <a:latin typeface="Courier New"/>
                <a:ea typeface="Courier New"/>
                <a:cs typeface="Courier New"/>
                <a:sym typeface="Courier New"/>
              </a:rPr>
              <a:t>20px</a:t>
            </a: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D9EAD3"/>
                </a:solidFill>
                <a:latin typeface="Courier New"/>
                <a:ea typeface="Courier New"/>
                <a:cs typeface="Courier New"/>
                <a:sym typeface="Courier New"/>
              </a:rPr>
              <a:t>  border</a:t>
            </a:r>
            <a:r>
              <a:rPr lang="en" b="1" dirty="0">
                <a:solidFill>
                  <a:srgbClr val="A4C2F4"/>
                </a:solidFill>
                <a:latin typeface="Courier New"/>
                <a:ea typeface="Courier New"/>
                <a:cs typeface="Courier New"/>
                <a:sym typeface="Courier New"/>
              </a:rPr>
              <a:t>: </a:t>
            </a:r>
            <a:r>
              <a:rPr lang="en" b="1" dirty="0">
                <a:solidFill>
                  <a:srgbClr val="F4CCCC"/>
                </a:solidFill>
                <a:latin typeface="Courier New"/>
                <a:ea typeface="Courier New"/>
                <a:cs typeface="Courier New"/>
                <a:sym typeface="Courier New"/>
              </a:rPr>
              <a:t>solid 2px #333</a:t>
            </a: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D9EAD3"/>
                </a:solidFill>
                <a:latin typeface="Courier New"/>
                <a:ea typeface="Courier New"/>
                <a:cs typeface="Courier New"/>
                <a:sym typeface="Courier New"/>
              </a:rPr>
              <a:t>  border-radius</a:t>
            </a:r>
            <a:r>
              <a:rPr lang="en" b="1" dirty="0">
                <a:solidFill>
                  <a:srgbClr val="A4C2F4"/>
                </a:solidFill>
                <a:latin typeface="Courier New"/>
                <a:ea typeface="Courier New"/>
                <a:cs typeface="Courier New"/>
                <a:sym typeface="Courier New"/>
              </a:rPr>
              <a:t>: </a:t>
            </a:r>
            <a:r>
              <a:rPr lang="en" b="1" dirty="0">
                <a:solidFill>
                  <a:srgbClr val="F4CCCC"/>
                </a:solidFill>
                <a:latin typeface="Courier New"/>
                <a:ea typeface="Courier New"/>
                <a:cs typeface="Courier New"/>
                <a:sym typeface="Courier New"/>
              </a:rPr>
              <a:t>20px 0px</a:t>
            </a: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D9EAD3"/>
                </a:solidFill>
                <a:latin typeface="Courier New"/>
                <a:ea typeface="Courier New"/>
                <a:cs typeface="Courier New"/>
                <a:sym typeface="Courier New"/>
              </a:rPr>
              <a:t>  font-family</a:t>
            </a:r>
            <a:r>
              <a:rPr lang="en" b="1" dirty="0">
                <a:solidFill>
                  <a:srgbClr val="A4C2F4"/>
                </a:solidFill>
                <a:latin typeface="Courier New"/>
                <a:ea typeface="Courier New"/>
                <a:cs typeface="Courier New"/>
                <a:sym typeface="Courier New"/>
              </a:rPr>
              <a:t>: </a:t>
            </a:r>
            <a:r>
              <a:rPr lang="en" b="1" dirty="0">
                <a:solidFill>
                  <a:srgbClr val="F4CCCC"/>
                </a:solidFill>
                <a:latin typeface="Courier New"/>
                <a:ea typeface="Courier New"/>
                <a:cs typeface="Courier New"/>
                <a:sym typeface="Courier New"/>
              </a:rPr>
              <a:t>‘Roboto’, sans-serif</a:t>
            </a: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D9EAD3"/>
                </a:solidFill>
                <a:latin typeface="Courier New"/>
                <a:ea typeface="Courier New"/>
                <a:cs typeface="Courier New"/>
                <a:sym typeface="Courier New"/>
              </a:rPr>
              <a:t>  text-align</a:t>
            </a:r>
            <a:r>
              <a:rPr lang="en" b="1" dirty="0">
                <a:solidFill>
                  <a:srgbClr val="A4C2F4"/>
                </a:solidFill>
                <a:latin typeface="Courier New"/>
                <a:ea typeface="Courier New"/>
                <a:cs typeface="Courier New"/>
                <a:sym typeface="Courier New"/>
              </a:rPr>
              <a:t>: </a:t>
            </a:r>
            <a:r>
              <a:rPr lang="en" b="1" dirty="0">
                <a:solidFill>
                  <a:srgbClr val="F4CCCC"/>
                </a:solidFill>
                <a:latin typeface="Courier New"/>
                <a:ea typeface="Courier New"/>
                <a:cs typeface="Courier New"/>
                <a:sym typeface="Courier New"/>
              </a:rPr>
              <a:t>center</a:t>
            </a: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A4C2F4"/>
                </a:solidFill>
                <a:latin typeface="Courier New"/>
                <a:ea typeface="Courier New"/>
                <a:cs typeface="Courier New"/>
                <a:sym typeface="Courier New"/>
              </a:rPr>
              <a:t>  </a:t>
            </a:r>
            <a:r>
              <a:rPr lang="en" b="1" dirty="0">
                <a:solidFill>
                  <a:srgbClr val="D9EAD3"/>
                </a:solidFill>
                <a:latin typeface="Courier New"/>
                <a:ea typeface="Courier New"/>
                <a:cs typeface="Courier New"/>
                <a:sym typeface="Courier New"/>
              </a:rPr>
              <a:t>font-weight</a:t>
            </a:r>
            <a:r>
              <a:rPr lang="en" b="1" dirty="0">
                <a:solidFill>
                  <a:srgbClr val="A4C2F4"/>
                </a:solidFill>
                <a:latin typeface="Courier New"/>
                <a:ea typeface="Courier New"/>
                <a:cs typeface="Courier New"/>
                <a:sym typeface="Courier New"/>
              </a:rPr>
              <a:t>: </a:t>
            </a:r>
            <a:r>
              <a:rPr lang="en" b="1" dirty="0">
                <a:solidFill>
                  <a:srgbClr val="F4CCCC"/>
                </a:solidFill>
                <a:latin typeface="Courier New"/>
                <a:ea typeface="Courier New"/>
                <a:cs typeface="Courier New"/>
                <a:sym typeface="Courier New"/>
              </a:rPr>
              <a:t>300</a:t>
            </a: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A4C2F4"/>
                </a:solidFill>
                <a:latin typeface="Courier New"/>
                <a:ea typeface="Courier New"/>
                <a:cs typeface="Courier New"/>
                <a:sym typeface="Courier New"/>
              </a:rPr>
              <a:t>  </a:t>
            </a:r>
            <a:r>
              <a:rPr lang="en" b="1" dirty="0">
                <a:solidFill>
                  <a:srgbClr val="D9EAD3"/>
                </a:solidFill>
                <a:latin typeface="Courier New"/>
                <a:ea typeface="Courier New"/>
                <a:cs typeface="Courier New"/>
                <a:sym typeface="Courier New"/>
              </a:rPr>
              <a:t>font-size</a:t>
            </a:r>
            <a:r>
              <a:rPr lang="en" b="1" dirty="0">
                <a:solidFill>
                  <a:srgbClr val="A4C2F4"/>
                </a:solidFill>
                <a:latin typeface="Courier New"/>
                <a:ea typeface="Courier New"/>
                <a:cs typeface="Courier New"/>
                <a:sym typeface="Courier New"/>
              </a:rPr>
              <a:t>: </a:t>
            </a:r>
            <a:r>
              <a:rPr lang="en" b="1" dirty="0">
                <a:solidFill>
                  <a:srgbClr val="F4CCCC"/>
                </a:solidFill>
                <a:latin typeface="Courier New"/>
                <a:ea typeface="Courier New"/>
                <a:cs typeface="Courier New"/>
                <a:sym typeface="Courier New"/>
              </a:rPr>
              <a:t>18pt</a:t>
            </a: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A4C2F4"/>
                </a:solidFill>
                <a:latin typeface="Courier New"/>
                <a:ea typeface="Courier New"/>
                <a:cs typeface="Courier New"/>
                <a:sym typeface="Courier New"/>
              </a:rPr>
              <a:t>  </a:t>
            </a:r>
            <a:r>
              <a:rPr lang="en" b="1" dirty="0">
                <a:solidFill>
                  <a:srgbClr val="D9EAD3"/>
                </a:solidFill>
                <a:latin typeface="Courier New"/>
                <a:ea typeface="Courier New"/>
                <a:cs typeface="Courier New"/>
                <a:sym typeface="Courier New"/>
              </a:rPr>
              <a:t>color</a:t>
            </a:r>
            <a:r>
              <a:rPr lang="en" b="1" dirty="0">
                <a:solidFill>
                  <a:srgbClr val="A4C2F4"/>
                </a:solidFill>
                <a:latin typeface="Courier New"/>
                <a:ea typeface="Courier New"/>
                <a:cs typeface="Courier New"/>
                <a:sym typeface="Courier New"/>
              </a:rPr>
              <a:t>: </a:t>
            </a:r>
            <a:r>
              <a:rPr lang="en" b="1" dirty="0">
                <a:solidFill>
                  <a:srgbClr val="F4CCCC"/>
                </a:solidFill>
                <a:latin typeface="Courier New"/>
                <a:ea typeface="Courier New"/>
                <a:cs typeface="Courier New"/>
                <a:sym typeface="Courier New"/>
              </a:rPr>
              <a:t>#333</a:t>
            </a: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A4C2F4"/>
                </a:solidFill>
                <a:latin typeface="Courier New"/>
                <a:ea typeface="Courier New"/>
                <a:cs typeface="Courier New"/>
                <a:sym typeface="Courier New"/>
              </a:rPr>
              <a:t>}</a:t>
            </a:r>
            <a:endParaRPr b="1" dirty="0">
              <a:solidFill>
                <a:schemeClr val="dk2"/>
              </a:solidFill>
              <a:latin typeface="Courier New"/>
              <a:ea typeface="Courier New"/>
              <a:cs typeface="Courier New"/>
              <a:sym typeface="Courier New"/>
            </a:endParaRPr>
          </a:p>
          <a:p>
            <a:pPr marL="0" lvl="0" indent="0" algn="ctr" rtl="0">
              <a:spcBef>
                <a:spcPts val="0"/>
              </a:spcBef>
              <a:spcAft>
                <a:spcPts val="0"/>
              </a:spcAft>
              <a:buNone/>
            </a:pP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dirty="0">
              <a:solidFill>
                <a:srgbClr val="D9EAD3"/>
              </a:solidFill>
              <a:latin typeface="Courier New"/>
              <a:ea typeface="Courier New"/>
              <a:cs typeface="Courier New"/>
              <a:sym typeface="Courier New"/>
            </a:endParaRPr>
          </a:p>
        </p:txBody>
      </p:sp>
      <p:sp>
        <p:nvSpPr>
          <p:cNvPr id="182" name="Google Shape;182;p24"/>
          <p:cNvSpPr txBox="1"/>
          <p:nvPr/>
        </p:nvSpPr>
        <p:spPr>
          <a:xfrm>
            <a:off x="4026900" y="1767525"/>
            <a:ext cx="576600" cy="7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183" name="Google Shape;183;p24"/>
          <p:cNvSpPr/>
          <p:nvPr/>
        </p:nvSpPr>
        <p:spPr>
          <a:xfrm>
            <a:off x="5401300" y="3498538"/>
            <a:ext cx="2835600" cy="1104900"/>
          </a:xfrm>
          <a:prstGeom prst="round2DiagRect">
            <a:avLst>
              <a:gd name="adj1" fmla="val 16667"/>
              <a:gd name="adj2" fmla="val 0"/>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latin typeface="Roboto"/>
                <a:ea typeface="Roboto"/>
                <a:cs typeface="Roboto"/>
                <a:sym typeface="Roboto"/>
              </a:rPr>
              <a:t>Text content</a:t>
            </a:r>
            <a:endParaRPr sz="1800">
              <a:solidFill>
                <a:schemeClr val="dk2"/>
              </a:solidFill>
              <a:latin typeface="Roboto"/>
              <a:ea typeface="Roboto"/>
              <a:cs typeface="Roboto"/>
              <a:sym typeface="Roboto"/>
            </a:endParaRPr>
          </a:p>
        </p:txBody>
      </p:sp>
      <p:sp>
        <p:nvSpPr>
          <p:cNvPr id="184" name="Google Shape;184;p24"/>
          <p:cNvSpPr txBox="1"/>
          <p:nvPr/>
        </p:nvSpPr>
        <p:spPr>
          <a:xfrm>
            <a:off x="311700" y="1152475"/>
            <a:ext cx="8575800" cy="48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Roboto"/>
                <a:ea typeface="Roboto"/>
                <a:cs typeface="Roboto"/>
                <a:sym typeface="Roboto"/>
              </a:rPr>
              <a:t>An example:</a:t>
            </a:r>
            <a:endParaRPr sz="1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Element display types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666666"/>
                </a:solidFill>
                <a:latin typeface="Roboto"/>
                <a:ea typeface="Roboto"/>
                <a:cs typeface="Roboto"/>
                <a:sym typeface="Roboto"/>
              </a:rPr>
              <a:t>By default, block elements take up the full width of their container.</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r>
              <a:rPr lang="en" sz="1800">
                <a:solidFill>
                  <a:srgbClr val="666666"/>
                </a:solidFill>
                <a:latin typeface="Roboto"/>
                <a:ea typeface="Roboto"/>
                <a:cs typeface="Roboto"/>
                <a:sym typeface="Roboto"/>
              </a:rPr>
              <a:t>By default, block</a:t>
            </a:r>
            <a:r>
              <a:rPr lang="en" sz="1800" b="1">
                <a:solidFill>
                  <a:srgbClr val="666666"/>
                </a:solidFill>
                <a:latin typeface="Roboto"/>
                <a:ea typeface="Roboto"/>
                <a:cs typeface="Roboto"/>
                <a:sym typeface="Roboto"/>
              </a:rPr>
              <a:t> </a:t>
            </a:r>
            <a:r>
              <a:rPr lang="en" sz="1800">
                <a:solidFill>
                  <a:srgbClr val="666666"/>
                </a:solidFill>
                <a:latin typeface="Roboto"/>
                <a:ea typeface="Roboto"/>
                <a:cs typeface="Roboto"/>
                <a:sym typeface="Roboto"/>
              </a:rPr>
              <a:t>elements sit on their own </a:t>
            </a:r>
            <a:r>
              <a:rPr lang="en" sz="1800" i="1">
                <a:solidFill>
                  <a:srgbClr val="666666"/>
                </a:solidFill>
                <a:latin typeface="Roboto"/>
                <a:ea typeface="Roboto"/>
                <a:cs typeface="Roboto"/>
                <a:sym typeface="Roboto"/>
              </a:rPr>
              <a:t>‘line’</a:t>
            </a:r>
            <a:r>
              <a:rPr lang="en" sz="1800">
                <a:solidFill>
                  <a:srgbClr val="666666"/>
                </a:solidFill>
                <a:latin typeface="Roboto"/>
                <a:ea typeface="Roboto"/>
                <a:cs typeface="Roboto"/>
                <a:sym typeface="Roboto"/>
              </a:rPr>
              <a:t>, and force all following content to move below.</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r>
              <a:rPr lang="en" sz="1800">
                <a:solidFill>
                  <a:srgbClr val="666666"/>
                </a:solidFill>
                <a:latin typeface="Roboto"/>
                <a:ea typeface="Roboto"/>
                <a:cs typeface="Roboto"/>
                <a:sym typeface="Roboto"/>
              </a:rPr>
              <a:t>Examples of block elements:</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1600"/>
              </a:spcAft>
              <a:buNone/>
            </a:pPr>
            <a:r>
              <a:rPr lang="en" sz="1800">
                <a:solidFill>
                  <a:srgbClr val="666666"/>
                </a:solidFill>
                <a:latin typeface="Courier New"/>
                <a:ea typeface="Courier New"/>
                <a:cs typeface="Courier New"/>
                <a:sym typeface="Courier New"/>
              </a:rPr>
              <a:t>&lt;h1&gt;, &lt;p&gt;, &lt;li&gt;, &lt;div&gt;</a:t>
            </a:r>
            <a:r>
              <a:rPr lang="en" sz="1800">
                <a:solidFill>
                  <a:srgbClr val="666666"/>
                </a:solidFill>
                <a:latin typeface="Roboto"/>
                <a:ea typeface="Roboto"/>
                <a:cs typeface="Roboto"/>
                <a:sym typeface="Roboto"/>
              </a:rPr>
              <a:t> etc.</a:t>
            </a:r>
            <a:endParaRPr sz="1800">
              <a:solidFill>
                <a:srgbClr val="666666"/>
              </a:solidFill>
              <a:latin typeface="Roboto"/>
              <a:ea typeface="Roboto"/>
              <a:cs typeface="Roboto"/>
              <a:sym typeface="Roboto"/>
            </a:endParaRPr>
          </a:p>
        </p:txBody>
      </p:sp>
      <p:sp>
        <p:nvSpPr>
          <p:cNvPr id="195" name="Google Shape;19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Block elements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666666"/>
                </a:solidFill>
                <a:latin typeface="Roboto"/>
                <a:ea typeface="Roboto"/>
                <a:cs typeface="Roboto"/>
                <a:sym typeface="Roboto"/>
              </a:rPr>
              <a:t>By default, inline elements only take up the amount of space they need.</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r>
              <a:rPr lang="en" sz="1800">
                <a:solidFill>
                  <a:srgbClr val="666666"/>
                </a:solidFill>
                <a:latin typeface="Roboto"/>
                <a:ea typeface="Roboto"/>
                <a:cs typeface="Roboto"/>
                <a:sym typeface="Roboto"/>
              </a:rPr>
              <a:t>By default, inline elements let following elements move up next to them.</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r>
              <a:rPr lang="en" sz="1800">
                <a:solidFill>
                  <a:srgbClr val="666666"/>
                </a:solidFill>
                <a:latin typeface="Roboto"/>
                <a:ea typeface="Roboto"/>
                <a:cs typeface="Roboto"/>
                <a:sym typeface="Roboto"/>
              </a:rPr>
              <a:t>Examples of inline elements:</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1600"/>
              </a:spcAft>
              <a:buNone/>
            </a:pPr>
            <a:r>
              <a:rPr lang="en" sz="1800">
                <a:solidFill>
                  <a:srgbClr val="666666"/>
                </a:solidFill>
                <a:latin typeface="Courier New"/>
                <a:ea typeface="Courier New"/>
                <a:cs typeface="Courier New"/>
                <a:sym typeface="Courier New"/>
              </a:rPr>
              <a:t>&lt;span&gt;, &lt;a&gt;, &lt;img&gt;, &lt;strong&gt;</a:t>
            </a:r>
            <a:r>
              <a:rPr lang="en" sz="1800">
                <a:solidFill>
                  <a:srgbClr val="666666"/>
                </a:solidFill>
                <a:latin typeface="Roboto"/>
                <a:ea typeface="Roboto"/>
                <a:cs typeface="Roboto"/>
                <a:sym typeface="Roboto"/>
              </a:rPr>
              <a:t> etc.</a:t>
            </a:r>
            <a:endParaRPr sz="1800">
              <a:solidFill>
                <a:srgbClr val="666666"/>
              </a:solidFill>
              <a:latin typeface="Roboto"/>
              <a:ea typeface="Roboto"/>
              <a:cs typeface="Roboto"/>
              <a:sym typeface="Roboto"/>
            </a:endParaRPr>
          </a:p>
        </p:txBody>
      </p:sp>
      <p:sp>
        <p:nvSpPr>
          <p:cNvPr id="201" name="Google Shape;20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Inline elements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Breaking flow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666666"/>
                </a:solidFill>
                <a:latin typeface="Roboto"/>
                <a:ea typeface="Roboto"/>
                <a:cs typeface="Roboto"/>
                <a:sym typeface="Roboto"/>
              </a:rPr>
              <a:t>Flow</a:t>
            </a:r>
            <a:r>
              <a:rPr lang="en" sz="1800">
                <a:solidFill>
                  <a:srgbClr val="666666"/>
                </a:solidFill>
                <a:latin typeface="Roboto"/>
                <a:ea typeface="Roboto"/>
                <a:cs typeface="Roboto"/>
                <a:sym typeface="Roboto"/>
              </a:rPr>
              <a:t> is what we call the default behaviour of elements in a web page.</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r>
              <a:rPr lang="en" sz="1800">
                <a:solidFill>
                  <a:srgbClr val="666666"/>
                </a:solidFill>
                <a:latin typeface="Roboto"/>
                <a:ea typeface="Roboto"/>
                <a:cs typeface="Roboto"/>
                <a:sym typeface="Roboto"/>
              </a:rPr>
              <a:t>By default, </a:t>
            </a:r>
            <a:r>
              <a:rPr lang="en" sz="1800" b="1">
                <a:solidFill>
                  <a:srgbClr val="666666"/>
                </a:solidFill>
                <a:latin typeface="Roboto"/>
                <a:ea typeface="Roboto"/>
                <a:cs typeface="Roboto"/>
                <a:sym typeface="Roboto"/>
              </a:rPr>
              <a:t>every element is trying to reach the top left of our web page</a:t>
            </a:r>
            <a:r>
              <a:rPr lang="en" sz="1800">
                <a:solidFill>
                  <a:srgbClr val="666666"/>
                </a:solidFill>
                <a:latin typeface="Roboto"/>
                <a:ea typeface="Roboto"/>
                <a:cs typeface="Roboto"/>
                <a:sym typeface="Roboto"/>
              </a:rPr>
              <a:t>. We now know that the different types of elements can force each other to new lines, or let them move up next to them in the available space.</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r>
              <a:rPr lang="en" sz="1800">
                <a:solidFill>
                  <a:srgbClr val="666666"/>
                </a:solidFill>
                <a:latin typeface="Roboto"/>
                <a:ea typeface="Roboto"/>
                <a:cs typeface="Roboto"/>
                <a:sym typeface="Roboto"/>
              </a:rPr>
              <a:t>When we want to change this default behaviour, for instance the position of an element, or elements, we call this </a:t>
            </a:r>
            <a:r>
              <a:rPr lang="en" sz="1800" b="1">
                <a:solidFill>
                  <a:srgbClr val="666666"/>
                </a:solidFill>
                <a:latin typeface="Roboto"/>
                <a:ea typeface="Roboto"/>
                <a:cs typeface="Roboto"/>
                <a:sym typeface="Roboto"/>
              </a:rPr>
              <a:t>breaking flow</a:t>
            </a:r>
            <a:r>
              <a:rPr lang="en" sz="1800">
                <a:solidFill>
                  <a:srgbClr val="666666"/>
                </a:solidFill>
                <a:latin typeface="Roboto"/>
                <a:ea typeface="Roboto"/>
                <a:cs typeface="Roboto"/>
                <a:sym typeface="Roboto"/>
              </a:rPr>
              <a:t>.</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1600"/>
              </a:spcAft>
              <a:buNone/>
            </a:pPr>
            <a:r>
              <a:rPr lang="en" sz="1800">
                <a:solidFill>
                  <a:srgbClr val="666666"/>
                </a:solidFill>
                <a:latin typeface="Roboto"/>
                <a:ea typeface="Roboto"/>
                <a:cs typeface="Roboto"/>
                <a:sym typeface="Roboto"/>
              </a:rPr>
              <a:t>A practical example of this is when we want to create a column based web page.</a:t>
            </a:r>
            <a:endParaRPr sz="1800">
              <a:solidFill>
                <a:srgbClr val="666666"/>
              </a:solidFill>
              <a:latin typeface="Roboto"/>
              <a:ea typeface="Roboto"/>
              <a:cs typeface="Roboto"/>
              <a:sym typeface="Roboto"/>
            </a:endParaRPr>
          </a:p>
        </p:txBody>
      </p:sp>
      <p:sp>
        <p:nvSpPr>
          <p:cNvPr id="212" name="Google Shape;21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Breaking flow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666666"/>
                </a:solidFill>
                <a:latin typeface="Roboto"/>
                <a:ea typeface="Roboto"/>
                <a:cs typeface="Roboto"/>
                <a:sym typeface="Roboto"/>
              </a:rPr>
              <a:t>Take the following simplistic example:</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r>
              <a:rPr lang="en" sz="1800">
                <a:solidFill>
                  <a:srgbClr val="666666"/>
                </a:solidFill>
                <a:latin typeface="Roboto"/>
                <a:ea typeface="Roboto"/>
                <a:cs typeface="Roboto"/>
                <a:sym typeface="Roboto"/>
              </a:rPr>
              <a:t>The content of the columns are not important at this point but imagine they contain text or images. How do we achieve this structure?</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1600"/>
              </a:spcAft>
              <a:buNone/>
            </a:pPr>
            <a:endParaRPr sz="1800">
              <a:solidFill>
                <a:srgbClr val="666666"/>
              </a:solidFill>
              <a:latin typeface="Roboto"/>
              <a:ea typeface="Roboto"/>
              <a:cs typeface="Roboto"/>
              <a:sym typeface="Roboto"/>
            </a:endParaRPr>
          </a:p>
        </p:txBody>
      </p:sp>
      <p:sp>
        <p:nvSpPr>
          <p:cNvPr id="218" name="Google Shape;218;p30"/>
          <p:cNvSpPr/>
          <p:nvPr/>
        </p:nvSpPr>
        <p:spPr>
          <a:xfrm>
            <a:off x="2718450" y="1951825"/>
            <a:ext cx="3707100" cy="2062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666666"/>
                </a:solidFill>
                <a:latin typeface="Roboto"/>
                <a:ea typeface="Roboto"/>
                <a:cs typeface="Roboto"/>
                <a:sym typeface="Roboto"/>
              </a:rPr>
              <a:t>Container</a:t>
            </a: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p:txBody>
      </p:sp>
      <p:sp>
        <p:nvSpPr>
          <p:cNvPr id="219" name="Google Shape;21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Breaking flow</a:t>
            </a:r>
            <a:endParaRPr/>
          </a:p>
        </p:txBody>
      </p:sp>
      <p:sp>
        <p:nvSpPr>
          <p:cNvPr id="220" name="Google Shape;220;p30"/>
          <p:cNvSpPr/>
          <p:nvPr/>
        </p:nvSpPr>
        <p:spPr>
          <a:xfrm>
            <a:off x="2883425" y="2418275"/>
            <a:ext cx="1694100" cy="1399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Left column</a:t>
            </a:r>
            <a:endParaRPr>
              <a:solidFill>
                <a:srgbClr val="FFFFFF"/>
              </a:solidFill>
              <a:latin typeface="Roboto"/>
              <a:ea typeface="Roboto"/>
              <a:cs typeface="Roboto"/>
              <a:sym typeface="Roboto"/>
            </a:endParaRPr>
          </a:p>
        </p:txBody>
      </p:sp>
      <p:sp>
        <p:nvSpPr>
          <p:cNvPr id="221" name="Google Shape;221;p30"/>
          <p:cNvSpPr/>
          <p:nvPr/>
        </p:nvSpPr>
        <p:spPr>
          <a:xfrm>
            <a:off x="4577525" y="2418275"/>
            <a:ext cx="1694100" cy="1399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Right column</a:t>
            </a:r>
            <a:endParaRPr>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p:nvPr/>
        </p:nvSpPr>
        <p:spPr>
          <a:xfrm>
            <a:off x="311700" y="1152475"/>
            <a:ext cx="42288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666666"/>
                </a:solidFill>
                <a:latin typeface="Roboto"/>
                <a:ea typeface="Roboto"/>
                <a:cs typeface="Roboto"/>
                <a:sym typeface="Roboto"/>
              </a:rPr>
              <a:t>To achieve a column structure such as this we have to break the regular flow of the page by </a:t>
            </a:r>
            <a:r>
              <a:rPr lang="en" sz="1800" b="1">
                <a:solidFill>
                  <a:srgbClr val="666666"/>
                </a:solidFill>
                <a:latin typeface="Roboto"/>
                <a:ea typeface="Roboto"/>
                <a:cs typeface="Roboto"/>
                <a:sym typeface="Roboto"/>
              </a:rPr>
              <a:t>overriding </a:t>
            </a:r>
            <a:r>
              <a:rPr lang="en" sz="1800">
                <a:solidFill>
                  <a:srgbClr val="666666"/>
                </a:solidFill>
                <a:latin typeface="Roboto"/>
                <a:ea typeface="Roboto"/>
                <a:cs typeface="Roboto"/>
                <a:sym typeface="Roboto"/>
              </a:rPr>
              <a:t>the block nature of our containers.</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1600"/>
              </a:spcAft>
              <a:buNone/>
            </a:pPr>
            <a:r>
              <a:rPr lang="en" sz="1800">
                <a:solidFill>
                  <a:srgbClr val="666666"/>
                </a:solidFill>
                <a:latin typeface="Roboto"/>
                <a:ea typeface="Roboto"/>
                <a:cs typeface="Roboto"/>
                <a:sym typeface="Roboto"/>
              </a:rPr>
              <a:t>To achieve this we could use a third element display type called </a:t>
            </a:r>
            <a:r>
              <a:rPr lang="en" sz="1800" b="1">
                <a:solidFill>
                  <a:srgbClr val="666666"/>
                </a:solidFill>
                <a:latin typeface="Roboto"/>
                <a:ea typeface="Roboto"/>
                <a:cs typeface="Roboto"/>
                <a:sym typeface="Roboto"/>
              </a:rPr>
              <a:t>inline-block</a:t>
            </a:r>
            <a:r>
              <a:rPr lang="en" sz="1800">
                <a:solidFill>
                  <a:srgbClr val="666666"/>
                </a:solidFill>
                <a:latin typeface="Roboto"/>
                <a:ea typeface="Roboto"/>
                <a:cs typeface="Roboto"/>
                <a:sym typeface="Roboto"/>
              </a:rPr>
              <a:t> which lets other elements move up next to it whilst letting us set block-level properties, but it also inherits inline properties too which can cause undesirable side-effects.</a:t>
            </a:r>
            <a:endParaRPr sz="1800">
              <a:solidFill>
                <a:srgbClr val="666666"/>
              </a:solidFill>
              <a:latin typeface="Roboto"/>
              <a:ea typeface="Roboto"/>
              <a:cs typeface="Roboto"/>
              <a:sym typeface="Roboto"/>
            </a:endParaRPr>
          </a:p>
        </p:txBody>
      </p:sp>
      <p:sp>
        <p:nvSpPr>
          <p:cNvPr id="227" name="Google Shape;227;p31"/>
          <p:cNvSpPr/>
          <p:nvPr/>
        </p:nvSpPr>
        <p:spPr>
          <a:xfrm>
            <a:off x="5125200" y="2269575"/>
            <a:ext cx="3707100" cy="2062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666666"/>
                </a:solidFill>
                <a:latin typeface="Roboto"/>
                <a:ea typeface="Roboto"/>
                <a:cs typeface="Roboto"/>
                <a:sym typeface="Roboto"/>
              </a:rPr>
              <a:t>Container</a:t>
            </a: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p:txBody>
      </p:sp>
      <p:sp>
        <p:nvSpPr>
          <p:cNvPr id="228" name="Google Shape;22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Breaking flow</a:t>
            </a:r>
            <a:endParaRPr/>
          </a:p>
        </p:txBody>
      </p:sp>
      <p:sp>
        <p:nvSpPr>
          <p:cNvPr id="229" name="Google Shape;229;p31"/>
          <p:cNvSpPr/>
          <p:nvPr/>
        </p:nvSpPr>
        <p:spPr>
          <a:xfrm>
            <a:off x="5290175" y="2736025"/>
            <a:ext cx="1694100" cy="1399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Left column</a:t>
            </a:r>
            <a:endParaRPr>
              <a:solidFill>
                <a:srgbClr val="FFFFFF"/>
              </a:solidFill>
              <a:latin typeface="Roboto"/>
              <a:ea typeface="Roboto"/>
              <a:cs typeface="Roboto"/>
              <a:sym typeface="Roboto"/>
            </a:endParaRPr>
          </a:p>
        </p:txBody>
      </p:sp>
      <p:sp>
        <p:nvSpPr>
          <p:cNvPr id="230" name="Google Shape;230;p31"/>
          <p:cNvSpPr/>
          <p:nvPr/>
        </p:nvSpPr>
        <p:spPr>
          <a:xfrm>
            <a:off x="6984275" y="2736025"/>
            <a:ext cx="1694100" cy="1399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Right column</a:t>
            </a:r>
            <a:endParaRPr>
              <a:solidFill>
                <a:srgbClr val="FFFFFF"/>
              </a:solidFill>
              <a:latin typeface="Roboto"/>
              <a:ea typeface="Roboto"/>
              <a:cs typeface="Roboto"/>
              <a:sym typeface="Roboto"/>
            </a:endParaRPr>
          </a:p>
        </p:txBody>
      </p:sp>
      <p:sp>
        <p:nvSpPr>
          <p:cNvPr id="231" name="Google Shape;231;p31"/>
          <p:cNvSpPr txBox="1"/>
          <p:nvPr/>
        </p:nvSpPr>
        <p:spPr>
          <a:xfrm>
            <a:off x="5125200" y="1152475"/>
            <a:ext cx="3707100" cy="90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rgbClr val="666666"/>
                </a:solidFill>
                <a:latin typeface="Roboto"/>
                <a:ea typeface="Roboto"/>
                <a:cs typeface="Roboto"/>
                <a:sym typeface="Roboto"/>
              </a:rPr>
              <a:t>Instead we will use something known as </a:t>
            </a:r>
            <a:r>
              <a:rPr lang="en" sz="1800" b="1">
                <a:solidFill>
                  <a:srgbClr val="666666"/>
                </a:solidFill>
                <a:latin typeface="Roboto"/>
                <a:ea typeface="Roboto"/>
                <a:cs typeface="Roboto"/>
                <a:sym typeface="Roboto"/>
              </a:rPr>
              <a:t>floating</a:t>
            </a:r>
            <a:r>
              <a:rPr lang="en" sz="1800">
                <a:solidFill>
                  <a:srgbClr val="666666"/>
                </a:solidFill>
                <a:latin typeface="Roboto"/>
                <a:ea typeface="Roboto"/>
                <a:cs typeface="Roboto"/>
                <a:sym typeface="Roboto"/>
              </a:rPr>
              <a:t>.</a:t>
            </a:r>
            <a:endParaRPr sz="1800">
              <a:solidFill>
                <a:srgbClr val="666666"/>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p:nvPr/>
        </p:nvSpPr>
        <p:spPr>
          <a:xfrm>
            <a:off x="311700" y="1152475"/>
            <a:ext cx="42288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666666"/>
                </a:solidFill>
                <a:latin typeface="Roboto"/>
                <a:ea typeface="Roboto"/>
                <a:cs typeface="Roboto"/>
                <a:sym typeface="Roboto"/>
              </a:rPr>
              <a:t>Floating is a procedure that breaks the default flow of the page by letting block elements exist alongside other block elements..</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r>
              <a:rPr lang="en" sz="1800">
                <a:solidFill>
                  <a:srgbClr val="666666"/>
                </a:solidFill>
                <a:latin typeface="Roboto"/>
                <a:ea typeface="Roboto"/>
                <a:cs typeface="Roboto"/>
                <a:sym typeface="Roboto"/>
              </a:rPr>
              <a:t>The </a:t>
            </a:r>
            <a:r>
              <a:rPr lang="en" sz="1800">
                <a:solidFill>
                  <a:srgbClr val="666666"/>
                </a:solidFill>
                <a:latin typeface="Courier New"/>
                <a:ea typeface="Courier New"/>
                <a:cs typeface="Courier New"/>
                <a:sym typeface="Courier New"/>
              </a:rPr>
              <a:t>float</a:t>
            </a:r>
            <a:r>
              <a:rPr lang="en" sz="1800">
                <a:solidFill>
                  <a:srgbClr val="666666"/>
                </a:solidFill>
                <a:latin typeface="Roboto"/>
                <a:ea typeface="Roboto"/>
                <a:cs typeface="Roboto"/>
                <a:sym typeface="Roboto"/>
              </a:rPr>
              <a:t> CSS property has the following value by default:</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r>
              <a:rPr lang="en" sz="1800">
                <a:solidFill>
                  <a:srgbClr val="666666"/>
                </a:solidFill>
                <a:latin typeface="Roboto"/>
                <a:ea typeface="Roboto"/>
                <a:cs typeface="Roboto"/>
                <a:sym typeface="Roboto"/>
              </a:rPr>
              <a:t>To achieve the structure we want, we need to choose the change this value.</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endParaRPr sz="1800">
              <a:solidFill>
                <a:srgbClr val="666666"/>
              </a:solidFill>
              <a:latin typeface="Roboto"/>
              <a:ea typeface="Roboto"/>
              <a:cs typeface="Roboto"/>
              <a:sym typeface="Roboto"/>
            </a:endParaRPr>
          </a:p>
          <a:p>
            <a:pPr marL="0" lvl="0" indent="0" algn="l" rtl="0">
              <a:lnSpc>
                <a:spcPct val="115000"/>
              </a:lnSpc>
              <a:spcBef>
                <a:spcPts val="1600"/>
              </a:spcBef>
              <a:spcAft>
                <a:spcPts val="1600"/>
              </a:spcAft>
              <a:buNone/>
            </a:pPr>
            <a:endParaRPr sz="1800">
              <a:solidFill>
                <a:srgbClr val="666666"/>
              </a:solidFill>
              <a:latin typeface="Roboto"/>
              <a:ea typeface="Roboto"/>
              <a:cs typeface="Roboto"/>
              <a:sym typeface="Roboto"/>
            </a:endParaRPr>
          </a:p>
        </p:txBody>
      </p:sp>
      <p:sp>
        <p:nvSpPr>
          <p:cNvPr id="237" name="Google Shape;23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Floating</a:t>
            </a:r>
            <a:endParaRPr/>
          </a:p>
        </p:txBody>
      </p:sp>
      <p:sp>
        <p:nvSpPr>
          <p:cNvPr id="238" name="Google Shape;238;p32"/>
          <p:cNvSpPr txBox="1"/>
          <p:nvPr/>
        </p:nvSpPr>
        <p:spPr>
          <a:xfrm>
            <a:off x="311700" y="3497725"/>
            <a:ext cx="3999900" cy="4050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float</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none</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p:txBody>
      </p:sp>
      <p:sp>
        <p:nvSpPr>
          <p:cNvPr id="239" name="Google Shape;239;p32"/>
          <p:cNvSpPr txBox="1"/>
          <p:nvPr/>
        </p:nvSpPr>
        <p:spPr>
          <a:xfrm>
            <a:off x="3735000" y="3497725"/>
            <a:ext cx="5766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240" name="Google Shape;240;p32"/>
          <p:cNvSpPr/>
          <p:nvPr/>
        </p:nvSpPr>
        <p:spPr>
          <a:xfrm>
            <a:off x="5125200" y="2907925"/>
            <a:ext cx="3707100" cy="2062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666666"/>
                </a:solidFill>
                <a:latin typeface="Roboto"/>
                <a:ea typeface="Roboto"/>
                <a:cs typeface="Roboto"/>
                <a:sym typeface="Roboto"/>
              </a:rPr>
              <a:t>Container</a:t>
            </a: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p:txBody>
      </p:sp>
      <p:sp>
        <p:nvSpPr>
          <p:cNvPr id="241" name="Google Shape;241;p32"/>
          <p:cNvSpPr/>
          <p:nvPr/>
        </p:nvSpPr>
        <p:spPr>
          <a:xfrm>
            <a:off x="5290175" y="3374375"/>
            <a:ext cx="1694100" cy="1399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Left column</a:t>
            </a:r>
            <a:endParaRPr>
              <a:solidFill>
                <a:srgbClr val="FFFFFF"/>
              </a:solidFill>
              <a:latin typeface="Roboto"/>
              <a:ea typeface="Roboto"/>
              <a:cs typeface="Roboto"/>
              <a:sym typeface="Roboto"/>
            </a:endParaRPr>
          </a:p>
        </p:txBody>
      </p:sp>
      <p:sp>
        <p:nvSpPr>
          <p:cNvPr id="242" name="Google Shape;242;p32"/>
          <p:cNvSpPr/>
          <p:nvPr/>
        </p:nvSpPr>
        <p:spPr>
          <a:xfrm>
            <a:off x="6984275" y="3374375"/>
            <a:ext cx="1694100" cy="1399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Right column</a:t>
            </a:r>
            <a:endParaRPr>
              <a:solidFill>
                <a:srgbClr val="FFFFFF"/>
              </a:solidFill>
              <a:latin typeface="Roboto"/>
              <a:ea typeface="Roboto"/>
              <a:cs typeface="Roboto"/>
              <a:sym typeface="Roboto"/>
            </a:endParaRPr>
          </a:p>
        </p:txBody>
      </p:sp>
      <p:sp>
        <p:nvSpPr>
          <p:cNvPr id="243" name="Google Shape;243;p32"/>
          <p:cNvSpPr txBox="1"/>
          <p:nvPr/>
        </p:nvSpPr>
        <p:spPr>
          <a:xfrm>
            <a:off x="5125200" y="1152475"/>
            <a:ext cx="3707100" cy="90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rgbClr val="666666"/>
                </a:solidFill>
                <a:latin typeface="Roboto"/>
                <a:ea typeface="Roboto"/>
                <a:cs typeface="Roboto"/>
                <a:sym typeface="Roboto"/>
              </a:rPr>
              <a:t>A </a:t>
            </a:r>
            <a:r>
              <a:rPr lang="en" sz="1800">
                <a:solidFill>
                  <a:srgbClr val="666666"/>
                </a:solidFill>
                <a:latin typeface="Courier New"/>
                <a:ea typeface="Courier New"/>
                <a:cs typeface="Courier New"/>
                <a:sym typeface="Courier New"/>
              </a:rPr>
              <a:t>float</a:t>
            </a:r>
            <a:r>
              <a:rPr lang="en" sz="1800">
                <a:solidFill>
                  <a:srgbClr val="666666"/>
                </a:solidFill>
                <a:latin typeface="Roboto"/>
                <a:ea typeface="Roboto"/>
                <a:cs typeface="Roboto"/>
                <a:sym typeface="Roboto"/>
              </a:rPr>
              <a:t> can have the value of </a:t>
            </a:r>
            <a:r>
              <a:rPr lang="en" sz="1800">
                <a:solidFill>
                  <a:srgbClr val="666666"/>
                </a:solidFill>
                <a:latin typeface="Courier New"/>
                <a:ea typeface="Courier New"/>
                <a:cs typeface="Courier New"/>
                <a:sym typeface="Courier New"/>
              </a:rPr>
              <a:t>left</a:t>
            </a:r>
            <a:r>
              <a:rPr lang="en" sz="1800">
                <a:solidFill>
                  <a:srgbClr val="666666"/>
                </a:solidFill>
                <a:latin typeface="Roboto"/>
                <a:ea typeface="Roboto"/>
                <a:cs typeface="Roboto"/>
                <a:sym typeface="Roboto"/>
              </a:rPr>
              <a:t>, </a:t>
            </a:r>
            <a:r>
              <a:rPr lang="en" sz="1800">
                <a:solidFill>
                  <a:srgbClr val="666666"/>
                </a:solidFill>
                <a:latin typeface="Courier New"/>
                <a:ea typeface="Courier New"/>
                <a:cs typeface="Courier New"/>
                <a:sym typeface="Courier New"/>
              </a:rPr>
              <a:t>right</a:t>
            </a:r>
            <a:r>
              <a:rPr lang="en" sz="1800">
                <a:solidFill>
                  <a:srgbClr val="666666"/>
                </a:solidFill>
                <a:latin typeface="Roboto"/>
                <a:ea typeface="Roboto"/>
                <a:cs typeface="Roboto"/>
                <a:sym typeface="Roboto"/>
              </a:rPr>
              <a:t> or </a:t>
            </a:r>
            <a:r>
              <a:rPr lang="en" sz="1800">
                <a:solidFill>
                  <a:srgbClr val="666666"/>
                </a:solidFill>
                <a:latin typeface="Courier New"/>
                <a:ea typeface="Courier New"/>
                <a:cs typeface="Courier New"/>
                <a:sym typeface="Courier New"/>
              </a:rPr>
              <a:t>none</a:t>
            </a:r>
            <a:r>
              <a:rPr lang="en" sz="1800">
                <a:solidFill>
                  <a:srgbClr val="666666"/>
                </a:solidFill>
                <a:latin typeface="Roboto"/>
                <a:ea typeface="Roboto"/>
                <a:cs typeface="Roboto"/>
                <a:sym typeface="Roboto"/>
              </a:rPr>
              <a:t>. It allows us to specify the position of an element in a container and the wrapping of subsequent elements.</a:t>
            </a:r>
            <a:endParaRPr sz="1800">
              <a:solidFill>
                <a:srgbClr val="666666"/>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Floating</a:t>
            </a:r>
            <a:endParaRPr/>
          </a:p>
        </p:txBody>
      </p:sp>
      <p:sp>
        <p:nvSpPr>
          <p:cNvPr id="249" name="Google Shape;249;p33"/>
          <p:cNvSpPr txBox="1"/>
          <p:nvPr/>
        </p:nvSpPr>
        <p:spPr>
          <a:xfrm>
            <a:off x="311700" y="1251775"/>
            <a:ext cx="3186900" cy="35604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B4A7D6"/>
                </a:solidFill>
                <a:latin typeface="Courier New"/>
                <a:ea typeface="Courier New"/>
                <a:cs typeface="Courier New"/>
                <a:sym typeface="Courier New"/>
              </a:rPr>
              <a:t>.container</a:t>
            </a: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width</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200px</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padding</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10px</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B4A7D6"/>
                </a:solidFill>
                <a:latin typeface="Courier New"/>
                <a:ea typeface="Courier New"/>
                <a:cs typeface="Courier New"/>
                <a:sym typeface="Courier New"/>
              </a:rPr>
              <a:t>.left-column</a:t>
            </a: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float</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left</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width</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100px</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background-color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#FF5723</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a:t>
            </a:r>
            <a:endParaRPr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b="1">
                <a:solidFill>
                  <a:srgbClr val="B4A7D6"/>
                </a:solidFill>
                <a:latin typeface="Courier New"/>
                <a:ea typeface="Courier New"/>
                <a:cs typeface="Courier New"/>
                <a:sym typeface="Courier New"/>
              </a:rPr>
              <a:t>.right-column</a:t>
            </a: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float</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left</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width</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100px</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background-color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#4285F4</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p:txBody>
      </p:sp>
      <p:sp>
        <p:nvSpPr>
          <p:cNvPr id="250" name="Google Shape;250;p33"/>
          <p:cNvSpPr txBox="1"/>
          <p:nvPr/>
        </p:nvSpPr>
        <p:spPr>
          <a:xfrm>
            <a:off x="2922000" y="1251775"/>
            <a:ext cx="5766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251" name="Google Shape;251;p33"/>
          <p:cNvSpPr txBox="1"/>
          <p:nvPr/>
        </p:nvSpPr>
        <p:spPr>
          <a:xfrm>
            <a:off x="3682700" y="1251775"/>
            <a:ext cx="5149500" cy="12522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A4C2F4"/>
                </a:solidFill>
                <a:latin typeface="Courier New"/>
                <a:ea typeface="Courier New"/>
                <a:cs typeface="Courier New"/>
                <a:sym typeface="Courier New"/>
              </a:rPr>
              <a:t>&lt;div </a:t>
            </a:r>
            <a:r>
              <a:rPr lang="en" b="1">
                <a:solidFill>
                  <a:srgbClr val="D9EAD3"/>
                </a:solidFill>
                <a:latin typeface="Courier New"/>
                <a:ea typeface="Courier New"/>
                <a:cs typeface="Courier New"/>
                <a:sym typeface="Courier New"/>
              </a:rPr>
              <a:t>class</a:t>
            </a:r>
            <a:r>
              <a:rPr lang="en" b="1">
                <a:solidFill>
                  <a:srgbClr val="A4C2F4"/>
                </a:solidFill>
                <a:latin typeface="Courier New"/>
                <a:ea typeface="Courier New"/>
                <a:cs typeface="Courier New"/>
                <a:sym typeface="Courier New"/>
              </a:rPr>
              <a:t>=</a:t>
            </a:r>
            <a:r>
              <a:rPr lang="en" b="1">
                <a:solidFill>
                  <a:srgbClr val="F4CCCC"/>
                </a:solidFill>
                <a:latin typeface="Courier New"/>
                <a:ea typeface="Courier New"/>
                <a:cs typeface="Courier New"/>
                <a:sym typeface="Courier New"/>
              </a:rPr>
              <a:t>"container"</a:t>
            </a:r>
            <a:r>
              <a:rPr lang="en" b="1">
                <a:solidFill>
                  <a:srgbClr val="A4C2F4"/>
                </a:solidFill>
                <a:latin typeface="Courier New"/>
                <a:ea typeface="Courier New"/>
                <a:cs typeface="Courier New"/>
                <a:sym typeface="Courier New"/>
              </a:rPr>
              <a:t>&gt;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&lt;h2&gt;</a:t>
            </a:r>
            <a:r>
              <a:rPr lang="en" b="1">
                <a:solidFill>
                  <a:srgbClr val="FFFFFF"/>
                </a:solidFill>
                <a:latin typeface="Courier New"/>
                <a:ea typeface="Courier New"/>
                <a:cs typeface="Courier New"/>
                <a:sym typeface="Courier New"/>
              </a:rPr>
              <a:t>Container</a:t>
            </a:r>
            <a:r>
              <a:rPr lang="en" b="1">
                <a:solidFill>
                  <a:srgbClr val="A4C2F4"/>
                </a:solidFill>
                <a:latin typeface="Courier New"/>
                <a:ea typeface="Courier New"/>
                <a:cs typeface="Courier New"/>
                <a:sym typeface="Courier New"/>
              </a:rPr>
              <a:t>&lt;/h2&gt;</a:t>
            </a:r>
            <a:endParaRPr>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&lt;div </a:t>
            </a:r>
            <a:r>
              <a:rPr lang="en" b="1">
                <a:solidFill>
                  <a:srgbClr val="D9EAD3"/>
                </a:solidFill>
                <a:latin typeface="Courier New"/>
                <a:ea typeface="Courier New"/>
                <a:cs typeface="Courier New"/>
                <a:sym typeface="Courier New"/>
              </a:rPr>
              <a:t>class</a:t>
            </a:r>
            <a:r>
              <a:rPr lang="en" b="1">
                <a:solidFill>
                  <a:srgbClr val="A4C2F4"/>
                </a:solidFill>
                <a:latin typeface="Courier New"/>
                <a:ea typeface="Courier New"/>
                <a:cs typeface="Courier New"/>
                <a:sym typeface="Courier New"/>
              </a:rPr>
              <a:t>=</a:t>
            </a:r>
            <a:r>
              <a:rPr lang="en" b="1">
                <a:solidFill>
                  <a:srgbClr val="F4CCCC"/>
                </a:solidFill>
                <a:latin typeface="Courier New"/>
                <a:ea typeface="Courier New"/>
                <a:cs typeface="Courier New"/>
                <a:sym typeface="Courier New"/>
              </a:rPr>
              <a:t>"left-column"</a:t>
            </a:r>
            <a:r>
              <a:rPr lang="en" b="1">
                <a:solidFill>
                  <a:srgbClr val="A4C2F4"/>
                </a:solidFill>
                <a:latin typeface="Courier New"/>
                <a:ea typeface="Courier New"/>
                <a:cs typeface="Courier New"/>
                <a:sym typeface="Courier New"/>
              </a:rPr>
              <a:t>&gt;</a:t>
            </a:r>
            <a:r>
              <a:rPr lang="en" b="1">
                <a:solidFill>
                  <a:srgbClr val="FFFFFF"/>
                </a:solidFill>
                <a:latin typeface="Courier New"/>
                <a:ea typeface="Courier New"/>
                <a:cs typeface="Courier New"/>
                <a:sym typeface="Courier New"/>
              </a:rPr>
              <a:t>Left column</a:t>
            </a:r>
            <a:r>
              <a:rPr lang="en" b="1">
                <a:solidFill>
                  <a:srgbClr val="A4C2F4"/>
                </a:solidFill>
                <a:latin typeface="Courier New"/>
                <a:ea typeface="Courier New"/>
                <a:cs typeface="Courier New"/>
                <a:sym typeface="Courier New"/>
              </a:rPr>
              <a:t>&lt;/div&gt;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&lt;div </a:t>
            </a:r>
            <a:r>
              <a:rPr lang="en" b="1">
                <a:solidFill>
                  <a:srgbClr val="D9EAD3"/>
                </a:solidFill>
                <a:latin typeface="Courier New"/>
                <a:ea typeface="Courier New"/>
                <a:cs typeface="Courier New"/>
                <a:sym typeface="Courier New"/>
              </a:rPr>
              <a:t>class</a:t>
            </a:r>
            <a:r>
              <a:rPr lang="en" b="1">
                <a:solidFill>
                  <a:srgbClr val="A4C2F4"/>
                </a:solidFill>
                <a:latin typeface="Courier New"/>
                <a:ea typeface="Courier New"/>
                <a:cs typeface="Courier New"/>
                <a:sym typeface="Courier New"/>
              </a:rPr>
              <a:t>=</a:t>
            </a:r>
            <a:r>
              <a:rPr lang="en" b="1">
                <a:solidFill>
                  <a:srgbClr val="F4CCCC"/>
                </a:solidFill>
                <a:latin typeface="Courier New"/>
                <a:ea typeface="Courier New"/>
                <a:cs typeface="Courier New"/>
                <a:sym typeface="Courier New"/>
              </a:rPr>
              <a:t>"right-column"</a:t>
            </a:r>
            <a:r>
              <a:rPr lang="en" b="1">
                <a:solidFill>
                  <a:srgbClr val="A4C2F4"/>
                </a:solidFill>
                <a:latin typeface="Courier New"/>
                <a:ea typeface="Courier New"/>
                <a:cs typeface="Courier New"/>
                <a:sym typeface="Courier New"/>
              </a:rPr>
              <a:t>&gt;</a:t>
            </a:r>
            <a:r>
              <a:rPr lang="en" b="1">
                <a:solidFill>
                  <a:srgbClr val="FFFFFF"/>
                </a:solidFill>
                <a:latin typeface="Courier New"/>
                <a:ea typeface="Courier New"/>
                <a:cs typeface="Courier New"/>
                <a:sym typeface="Courier New"/>
              </a:rPr>
              <a:t>Right column</a:t>
            </a:r>
            <a:r>
              <a:rPr lang="en" b="1">
                <a:solidFill>
                  <a:srgbClr val="A4C2F4"/>
                </a:solidFill>
                <a:latin typeface="Courier New"/>
                <a:ea typeface="Courier New"/>
                <a:cs typeface="Courier New"/>
                <a:sym typeface="Courier New"/>
              </a:rPr>
              <a:t>&lt;/div&gt;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&lt;/div&gt;</a:t>
            </a:r>
            <a:endParaRPr b="1">
              <a:solidFill>
                <a:srgbClr val="666666"/>
              </a:solidFill>
              <a:latin typeface="Courier New"/>
              <a:ea typeface="Courier New"/>
              <a:cs typeface="Courier New"/>
              <a:sym typeface="Courier New"/>
            </a:endParaRPr>
          </a:p>
        </p:txBody>
      </p:sp>
      <p:sp>
        <p:nvSpPr>
          <p:cNvPr id="252" name="Google Shape;252;p33"/>
          <p:cNvSpPr txBox="1"/>
          <p:nvPr/>
        </p:nvSpPr>
        <p:spPr>
          <a:xfrm>
            <a:off x="8149350" y="1251775"/>
            <a:ext cx="6828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HTML</a:t>
            </a:r>
            <a:endParaRPr>
              <a:solidFill>
                <a:srgbClr val="3D85C6"/>
              </a:solidFill>
              <a:latin typeface="Roboto Black"/>
              <a:ea typeface="Roboto Black"/>
              <a:cs typeface="Roboto Black"/>
              <a:sym typeface="Roboto Black"/>
            </a:endParaRPr>
          </a:p>
        </p:txBody>
      </p:sp>
      <p:sp>
        <p:nvSpPr>
          <p:cNvPr id="253" name="Google Shape;253;p33"/>
          <p:cNvSpPr/>
          <p:nvPr/>
        </p:nvSpPr>
        <p:spPr>
          <a:xfrm>
            <a:off x="4403900" y="2738025"/>
            <a:ext cx="3707100" cy="2062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666666"/>
                </a:solidFill>
                <a:latin typeface="Roboto"/>
                <a:ea typeface="Roboto"/>
                <a:cs typeface="Roboto"/>
                <a:sym typeface="Roboto"/>
              </a:rPr>
              <a:t>Container</a:t>
            </a: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p:txBody>
      </p:sp>
      <p:sp>
        <p:nvSpPr>
          <p:cNvPr id="254" name="Google Shape;254;p33"/>
          <p:cNvSpPr/>
          <p:nvPr/>
        </p:nvSpPr>
        <p:spPr>
          <a:xfrm>
            <a:off x="4568875" y="3204475"/>
            <a:ext cx="1694100" cy="1399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Left column</a:t>
            </a:r>
            <a:endParaRPr>
              <a:solidFill>
                <a:srgbClr val="FFFFFF"/>
              </a:solidFill>
              <a:latin typeface="Roboto"/>
              <a:ea typeface="Roboto"/>
              <a:cs typeface="Roboto"/>
              <a:sym typeface="Roboto"/>
            </a:endParaRPr>
          </a:p>
        </p:txBody>
      </p:sp>
      <p:sp>
        <p:nvSpPr>
          <p:cNvPr id="255" name="Google Shape;255;p33"/>
          <p:cNvSpPr/>
          <p:nvPr/>
        </p:nvSpPr>
        <p:spPr>
          <a:xfrm>
            <a:off x="6262975" y="3204475"/>
            <a:ext cx="1694100" cy="1399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Right column</a:t>
            </a:r>
            <a:endParaRPr>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a:t>
            </a:r>
            <a:endParaRPr/>
          </a:p>
          <a:p>
            <a:pPr marL="0" lvl="0" indent="0" algn="l" rtl="0">
              <a:spcBef>
                <a:spcPts val="0"/>
              </a:spcBef>
              <a:spcAft>
                <a:spcPts val="0"/>
              </a:spcAft>
              <a:buNone/>
            </a:pPr>
            <a:endParaRPr/>
          </a:p>
        </p:txBody>
      </p:sp>
      <p:sp>
        <p:nvSpPr>
          <p:cNvPr id="64" name="Google Shape;64;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Summary of previous lecture</a:t>
            </a:r>
            <a:endParaRPr sz="1800" dirty="0"/>
          </a:p>
          <a:p>
            <a:pPr marL="457200" marR="0" lvl="0" indent="-342900" algn="l" rtl="0">
              <a:lnSpc>
                <a:spcPct val="115000"/>
              </a:lnSpc>
              <a:spcBef>
                <a:spcPts val="0"/>
              </a:spcBef>
              <a:spcAft>
                <a:spcPts val="0"/>
              </a:spcAft>
              <a:buClr>
                <a:schemeClr val="dk2"/>
              </a:buClr>
              <a:buSzPts val="1800"/>
              <a:buFont typeface="Roboto"/>
              <a:buChar char="●"/>
            </a:pPr>
            <a:r>
              <a:rPr lang="en" sz="1800" dirty="0"/>
              <a:t>The box model</a:t>
            </a:r>
            <a:endParaRPr sz="1800" dirty="0"/>
          </a:p>
          <a:p>
            <a:pPr marL="914400" marR="0" lvl="1" indent="-317500" algn="l" rtl="0">
              <a:lnSpc>
                <a:spcPct val="115000"/>
              </a:lnSpc>
              <a:spcBef>
                <a:spcPts val="0"/>
              </a:spcBef>
              <a:spcAft>
                <a:spcPts val="0"/>
              </a:spcAft>
              <a:buSzPts val="1400"/>
              <a:buChar char="○"/>
            </a:pPr>
            <a:r>
              <a:rPr lang="en" sz="1400" dirty="0"/>
              <a:t>Margins, borders and padding</a:t>
            </a:r>
            <a:endParaRPr sz="1400" dirty="0"/>
          </a:p>
          <a:p>
            <a:pPr marL="914400" marR="0" lvl="1" indent="-317500" algn="l" rtl="0">
              <a:lnSpc>
                <a:spcPct val="115000"/>
              </a:lnSpc>
              <a:spcBef>
                <a:spcPts val="0"/>
              </a:spcBef>
              <a:spcAft>
                <a:spcPts val="0"/>
              </a:spcAft>
              <a:buSzPts val="1400"/>
              <a:buChar char="○"/>
            </a:pPr>
            <a:r>
              <a:rPr lang="en" sz="1400" dirty="0"/>
              <a:t>Setting margin and padding</a:t>
            </a:r>
            <a:endParaRPr sz="1400" dirty="0"/>
          </a:p>
          <a:p>
            <a:pPr marL="914400" marR="0" lvl="1" indent="-317500" algn="l" rtl="0">
              <a:lnSpc>
                <a:spcPct val="115000"/>
              </a:lnSpc>
              <a:spcBef>
                <a:spcPts val="0"/>
              </a:spcBef>
              <a:spcAft>
                <a:spcPts val="0"/>
              </a:spcAft>
              <a:buSzPts val="1400"/>
              <a:buChar char="○"/>
            </a:pPr>
            <a:r>
              <a:rPr lang="en" sz="1400" dirty="0"/>
              <a:t>Setting borders</a:t>
            </a:r>
            <a:endParaRPr sz="1400" dirty="0"/>
          </a:p>
          <a:p>
            <a:pPr marL="914400" marR="0" lvl="1" indent="-317500" algn="l" rtl="0">
              <a:lnSpc>
                <a:spcPct val="115000"/>
              </a:lnSpc>
              <a:spcBef>
                <a:spcPts val="0"/>
              </a:spcBef>
              <a:spcAft>
                <a:spcPts val="0"/>
              </a:spcAft>
              <a:buSzPts val="1400"/>
              <a:buChar char="○"/>
            </a:pPr>
            <a:r>
              <a:rPr lang="en" sz="1400" dirty="0"/>
              <a:t>Putting it all together</a:t>
            </a:r>
            <a:endParaRPr sz="1400" dirty="0"/>
          </a:p>
          <a:p>
            <a:pPr marL="457200" marR="0" lvl="0" indent="-342900" algn="l" rtl="0">
              <a:lnSpc>
                <a:spcPct val="115000"/>
              </a:lnSpc>
              <a:spcBef>
                <a:spcPts val="0"/>
              </a:spcBef>
              <a:spcAft>
                <a:spcPts val="0"/>
              </a:spcAft>
              <a:buSzPts val="1800"/>
              <a:buChar char="●"/>
            </a:pPr>
            <a:r>
              <a:rPr lang="en" sz="1800" dirty="0"/>
              <a:t>Element display types</a:t>
            </a:r>
            <a:endParaRPr sz="1800" dirty="0"/>
          </a:p>
          <a:p>
            <a:pPr marL="914400" marR="0" lvl="1" indent="-317500" algn="l" rtl="0">
              <a:lnSpc>
                <a:spcPct val="115000"/>
              </a:lnSpc>
              <a:spcBef>
                <a:spcPts val="0"/>
              </a:spcBef>
              <a:spcAft>
                <a:spcPts val="0"/>
              </a:spcAft>
              <a:buSzPts val="1400"/>
              <a:buChar char="○"/>
            </a:pPr>
            <a:r>
              <a:rPr lang="en" sz="1400" dirty="0"/>
              <a:t>Block elements</a:t>
            </a:r>
            <a:endParaRPr sz="1400" dirty="0"/>
          </a:p>
          <a:p>
            <a:pPr marL="914400" marR="0" lvl="1" indent="-317500" algn="l" rtl="0">
              <a:lnSpc>
                <a:spcPct val="115000"/>
              </a:lnSpc>
              <a:spcBef>
                <a:spcPts val="0"/>
              </a:spcBef>
              <a:spcAft>
                <a:spcPts val="0"/>
              </a:spcAft>
              <a:buSzPts val="1400"/>
              <a:buChar char="○"/>
            </a:pPr>
            <a:r>
              <a:rPr lang="en" sz="1400" dirty="0"/>
              <a:t>Inline elements</a:t>
            </a:r>
            <a:endParaRPr sz="1400" dirty="0"/>
          </a:p>
          <a:p>
            <a:pPr marL="457200" marR="0" lvl="0" indent="-342900" algn="l" rtl="0">
              <a:lnSpc>
                <a:spcPct val="115000"/>
              </a:lnSpc>
              <a:spcBef>
                <a:spcPts val="0"/>
              </a:spcBef>
              <a:spcAft>
                <a:spcPts val="0"/>
              </a:spcAft>
              <a:buSzPts val="1800"/>
              <a:buChar char="●"/>
            </a:pPr>
            <a:r>
              <a:rPr lang="en" sz="1800" dirty="0"/>
              <a:t>Breaking flow</a:t>
            </a:r>
            <a:endParaRPr sz="1800" dirty="0"/>
          </a:p>
          <a:p>
            <a:pPr marL="914400" marR="0" lvl="1" indent="-317500" algn="l" rtl="0">
              <a:lnSpc>
                <a:spcPct val="115000"/>
              </a:lnSpc>
              <a:spcBef>
                <a:spcPts val="0"/>
              </a:spcBef>
              <a:spcAft>
                <a:spcPts val="0"/>
              </a:spcAft>
              <a:buSzPts val="1400"/>
              <a:buChar char="○"/>
            </a:pPr>
            <a:r>
              <a:rPr lang="en" sz="1400" dirty="0"/>
              <a:t>Floating</a:t>
            </a:r>
            <a:endParaRPr sz="1400" dirty="0"/>
          </a:p>
          <a:p>
            <a:pPr marL="914400" marR="0" lvl="1" indent="-317500" algn="l" rtl="0">
              <a:lnSpc>
                <a:spcPct val="115000"/>
              </a:lnSpc>
              <a:spcBef>
                <a:spcPts val="0"/>
              </a:spcBef>
              <a:spcAft>
                <a:spcPts val="0"/>
              </a:spcAft>
              <a:buSzPts val="1400"/>
              <a:buChar char="○"/>
            </a:pPr>
            <a:r>
              <a:rPr lang="en" sz="1400" dirty="0"/>
              <a:t>Know your measurements</a:t>
            </a:r>
            <a:endParaRPr sz="1400" dirty="0"/>
          </a:p>
          <a:p>
            <a:pPr marL="914400" marR="0" lvl="1" indent="-317500" algn="l" rtl="0">
              <a:lnSpc>
                <a:spcPct val="115000"/>
              </a:lnSpc>
              <a:spcBef>
                <a:spcPts val="0"/>
              </a:spcBef>
              <a:spcAft>
                <a:spcPts val="0"/>
              </a:spcAft>
              <a:buSzPts val="1400"/>
              <a:buChar char="○"/>
            </a:pPr>
            <a:r>
              <a:rPr lang="en" sz="1400" dirty="0"/>
              <a:t>Clear</a:t>
            </a:r>
            <a:endParaRPr sz="1400" dirty="0"/>
          </a:p>
          <a:p>
            <a:pPr marL="914400" marR="0" lvl="1" indent="-317500" algn="l" rtl="0">
              <a:lnSpc>
                <a:spcPct val="115000"/>
              </a:lnSpc>
              <a:spcBef>
                <a:spcPts val="0"/>
              </a:spcBef>
              <a:spcAft>
                <a:spcPts val="0"/>
              </a:spcAft>
              <a:buSzPts val="1400"/>
              <a:buChar char="○"/>
            </a:pPr>
            <a:r>
              <a:rPr lang="en" sz="1400" dirty="0"/>
              <a:t>Experiment</a:t>
            </a:r>
            <a:endParaRPr sz="1400" dirty="0"/>
          </a:p>
        </p:txBody>
      </p:sp>
      <p:sp>
        <p:nvSpPr>
          <p:cNvPr id="65" name="Google Shape;65;p14"/>
          <p:cNvSpPr txBox="1">
            <a:spLocks noGrp="1"/>
          </p:cNvSpPr>
          <p:nvPr>
            <p:ph type="body" idx="1"/>
          </p:nvPr>
        </p:nvSpPr>
        <p:spPr>
          <a:xfrm>
            <a:off x="4832400" y="1152475"/>
            <a:ext cx="39999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sz="1800" dirty="0"/>
              <a:t>Important concepts</a:t>
            </a:r>
            <a:endParaRPr sz="1800" dirty="0"/>
          </a:p>
          <a:p>
            <a:pPr marL="914400" marR="0" lvl="1" indent="-317500" algn="l" rtl="0">
              <a:lnSpc>
                <a:spcPct val="115000"/>
              </a:lnSpc>
              <a:spcBef>
                <a:spcPts val="0"/>
              </a:spcBef>
              <a:spcAft>
                <a:spcPts val="0"/>
              </a:spcAft>
              <a:buSzPts val="1400"/>
              <a:buChar char="○"/>
            </a:pPr>
            <a:r>
              <a:rPr lang="en" sz="1400" dirty="0"/>
              <a:t>Sizing</a:t>
            </a:r>
            <a:endParaRPr sz="1400" dirty="0"/>
          </a:p>
          <a:p>
            <a:pPr marL="914400" marR="0" lvl="1" indent="-317500" algn="l" rtl="0">
              <a:lnSpc>
                <a:spcPct val="115000"/>
              </a:lnSpc>
              <a:spcBef>
                <a:spcPts val="0"/>
              </a:spcBef>
              <a:spcAft>
                <a:spcPts val="0"/>
              </a:spcAft>
              <a:buSzPts val="1400"/>
              <a:buChar char="○"/>
            </a:pPr>
            <a:r>
              <a:rPr lang="en" sz="1400" dirty="0"/>
              <a:t>Pseudo selectors</a:t>
            </a:r>
            <a:endParaRPr sz="1400" dirty="0"/>
          </a:p>
          <a:p>
            <a:pPr marL="914400" marR="0" lvl="1" indent="-317500" algn="l" rtl="0">
              <a:lnSpc>
                <a:spcPct val="115000"/>
              </a:lnSpc>
              <a:spcBef>
                <a:spcPts val="0"/>
              </a:spcBef>
              <a:spcAft>
                <a:spcPts val="0"/>
              </a:spcAft>
              <a:buSzPts val="1400"/>
              <a:buChar char="○"/>
            </a:pPr>
            <a:r>
              <a:rPr lang="en" sz="1400" dirty="0"/>
              <a:t>Inheritance</a:t>
            </a:r>
            <a:endParaRPr sz="1400" dirty="0"/>
          </a:p>
          <a:p>
            <a:pPr marL="457200" marR="0" lvl="0" indent="-342900" algn="l" rtl="0">
              <a:lnSpc>
                <a:spcPct val="115000"/>
              </a:lnSpc>
              <a:spcBef>
                <a:spcPts val="0"/>
              </a:spcBef>
              <a:spcAft>
                <a:spcPts val="0"/>
              </a:spcAft>
              <a:buSzPts val="1800"/>
              <a:buChar char="●"/>
            </a:pPr>
            <a:r>
              <a:rPr lang="en" sz="1800" dirty="0"/>
              <a:t>Reading task for this week</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Know your measurements</a:t>
            </a:r>
            <a:endParaRPr/>
          </a:p>
        </p:txBody>
      </p:sp>
      <p:sp>
        <p:nvSpPr>
          <p:cNvPr id="261" name="Google Shape;261;p34"/>
          <p:cNvSpPr/>
          <p:nvPr/>
        </p:nvSpPr>
        <p:spPr>
          <a:xfrm>
            <a:off x="5125200" y="1166425"/>
            <a:ext cx="3707100" cy="3388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666666"/>
                </a:solidFill>
                <a:latin typeface="Roboto"/>
                <a:ea typeface="Roboto"/>
                <a:cs typeface="Roboto"/>
                <a:sym typeface="Roboto"/>
              </a:rPr>
              <a:t>Container </a:t>
            </a:r>
            <a:r>
              <a:rPr lang="en" b="1">
                <a:solidFill>
                  <a:srgbClr val="666666"/>
                </a:solidFill>
                <a:latin typeface="Roboto"/>
                <a:ea typeface="Roboto"/>
                <a:cs typeface="Roboto"/>
                <a:sym typeface="Roboto"/>
              </a:rPr>
              <a:t>(width: 199px)</a:t>
            </a:r>
            <a:endParaRPr b="1">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p:txBody>
      </p:sp>
      <p:sp>
        <p:nvSpPr>
          <p:cNvPr id="262" name="Google Shape;262;p34"/>
          <p:cNvSpPr/>
          <p:nvPr/>
        </p:nvSpPr>
        <p:spPr>
          <a:xfrm>
            <a:off x="5290175" y="1626575"/>
            <a:ext cx="1694100" cy="1399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Left column</a:t>
            </a:r>
            <a:endParaRPr>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(width: 100px)</a:t>
            </a:r>
            <a:endParaRPr b="1">
              <a:solidFill>
                <a:srgbClr val="FFFFFF"/>
              </a:solidFill>
              <a:latin typeface="Roboto"/>
              <a:ea typeface="Roboto"/>
              <a:cs typeface="Roboto"/>
              <a:sym typeface="Roboto"/>
            </a:endParaRPr>
          </a:p>
        </p:txBody>
      </p:sp>
      <p:sp>
        <p:nvSpPr>
          <p:cNvPr id="263" name="Google Shape;263;p34"/>
          <p:cNvSpPr/>
          <p:nvPr/>
        </p:nvSpPr>
        <p:spPr>
          <a:xfrm>
            <a:off x="5290175" y="3026375"/>
            <a:ext cx="1694100" cy="1399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Right column</a:t>
            </a:r>
            <a:endParaRPr>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(width: 100px)</a:t>
            </a:r>
            <a:endParaRPr b="1">
              <a:solidFill>
                <a:srgbClr val="FFFFFF"/>
              </a:solidFill>
              <a:latin typeface="Roboto"/>
              <a:ea typeface="Roboto"/>
              <a:cs typeface="Roboto"/>
              <a:sym typeface="Roboto"/>
            </a:endParaRPr>
          </a:p>
        </p:txBody>
      </p:sp>
      <p:sp>
        <p:nvSpPr>
          <p:cNvPr id="264" name="Google Shape;264;p34"/>
          <p:cNvSpPr txBox="1"/>
          <p:nvPr/>
        </p:nvSpPr>
        <p:spPr>
          <a:xfrm>
            <a:off x="311700" y="1152475"/>
            <a:ext cx="43284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666666"/>
                </a:solidFill>
                <a:latin typeface="Roboto"/>
                <a:ea typeface="Roboto"/>
                <a:cs typeface="Roboto"/>
                <a:sym typeface="Roboto"/>
              </a:rPr>
              <a:t>It is important that you keep an eye on your measurements when dealing with floats as a single pixel can change your structure from something elegant to something unexpected.</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r>
              <a:rPr lang="en" sz="1800">
                <a:solidFill>
                  <a:srgbClr val="666666"/>
                </a:solidFill>
                <a:latin typeface="Roboto"/>
                <a:ea typeface="Roboto"/>
                <a:cs typeface="Roboto"/>
                <a:sym typeface="Roboto"/>
              </a:rPr>
              <a:t>Because our columns are 100px wide each and our container is now 199px, they no longer fit next to each other and our structure breaks down.</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1600"/>
              </a:spcAft>
              <a:buNone/>
            </a:pPr>
            <a:r>
              <a:rPr lang="en" sz="1800">
                <a:solidFill>
                  <a:srgbClr val="666666"/>
                </a:solidFill>
                <a:latin typeface="Roboto"/>
                <a:ea typeface="Roboto"/>
                <a:cs typeface="Roboto"/>
                <a:sym typeface="Roboto"/>
              </a:rPr>
              <a:t>Pay attention to container widths!</a:t>
            </a:r>
            <a:endParaRPr sz="1800">
              <a:solidFill>
                <a:srgbClr val="666666"/>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Clear</a:t>
            </a:r>
            <a:endParaRPr/>
          </a:p>
        </p:txBody>
      </p:sp>
      <p:sp>
        <p:nvSpPr>
          <p:cNvPr id="270" name="Google Shape;270;p35"/>
          <p:cNvSpPr/>
          <p:nvPr/>
        </p:nvSpPr>
        <p:spPr>
          <a:xfrm>
            <a:off x="5127000" y="1152475"/>
            <a:ext cx="3705300" cy="3279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666666"/>
                </a:solidFill>
                <a:latin typeface="Roboto"/>
                <a:ea typeface="Roboto"/>
                <a:cs typeface="Roboto"/>
                <a:sym typeface="Roboto"/>
              </a:rPr>
              <a:t>Container </a:t>
            </a:r>
            <a:r>
              <a:rPr lang="en" b="1">
                <a:solidFill>
                  <a:srgbClr val="666666"/>
                </a:solidFill>
                <a:latin typeface="Roboto"/>
                <a:ea typeface="Roboto"/>
                <a:cs typeface="Roboto"/>
                <a:sym typeface="Roboto"/>
              </a:rPr>
              <a:t>(width: 200px)</a:t>
            </a: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p:txBody>
      </p:sp>
      <p:sp>
        <p:nvSpPr>
          <p:cNvPr id="271" name="Google Shape;271;p35"/>
          <p:cNvSpPr/>
          <p:nvPr/>
        </p:nvSpPr>
        <p:spPr>
          <a:xfrm>
            <a:off x="5291975" y="1668075"/>
            <a:ext cx="1694100" cy="1051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Left column</a:t>
            </a:r>
            <a:endParaRPr>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(width: 100px)</a:t>
            </a:r>
            <a:endParaRPr b="1">
              <a:solidFill>
                <a:srgbClr val="FFFFFF"/>
              </a:solidFill>
              <a:latin typeface="Roboto"/>
              <a:ea typeface="Roboto"/>
              <a:cs typeface="Roboto"/>
              <a:sym typeface="Roboto"/>
            </a:endParaRPr>
          </a:p>
        </p:txBody>
      </p:sp>
      <p:sp>
        <p:nvSpPr>
          <p:cNvPr id="272" name="Google Shape;272;p35"/>
          <p:cNvSpPr/>
          <p:nvPr/>
        </p:nvSpPr>
        <p:spPr>
          <a:xfrm>
            <a:off x="6986075" y="1668075"/>
            <a:ext cx="1694100" cy="755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Right column</a:t>
            </a:r>
            <a:endParaRPr>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(width: 100px)</a:t>
            </a:r>
            <a:endParaRPr b="1">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(height: 50px)</a:t>
            </a:r>
            <a:endParaRPr b="1">
              <a:solidFill>
                <a:srgbClr val="FFFFFF"/>
              </a:solidFill>
              <a:latin typeface="Roboto"/>
              <a:ea typeface="Roboto"/>
              <a:cs typeface="Roboto"/>
              <a:sym typeface="Roboto"/>
            </a:endParaRPr>
          </a:p>
        </p:txBody>
      </p:sp>
      <p:sp>
        <p:nvSpPr>
          <p:cNvPr id="273" name="Google Shape;273;p35"/>
          <p:cNvSpPr txBox="1"/>
          <p:nvPr/>
        </p:nvSpPr>
        <p:spPr>
          <a:xfrm>
            <a:off x="311700" y="1152475"/>
            <a:ext cx="4684500" cy="108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666666"/>
                </a:solidFill>
                <a:latin typeface="Roboto"/>
                <a:ea typeface="Roboto"/>
                <a:cs typeface="Roboto"/>
                <a:sym typeface="Roboto"/>
              </a:rPr>
              <a:t>When you use lots of floats on your web pages, you often find that sometimes you want to separate sets of floated elements to appear nicely underneath one another to avoid side effects like this:</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1600"/>
              </a:spcAft>
              <a:buNone/>
            </a:pPr>
            <a:r>
              <a:rPr lang="en" sz="1800">
                <a:solidFill>
                  <a:srgbClr val="666666"/>
                </a:solidFill>
                <a:latin typeface="Roboto"/>
                <a:ea typeface="Roboto"/>
                <a:cs typeface="Roboto"/>
                <a:sym typeface="Roboto"/>
              </a:rPr>
              <a:t>In a sense, this is a way of restoring flow.</a:t>
            </a:r>
            <a:endParaRPr sz="1800">
              <a:solidFill>
                <a:srgbClr val="666666"/>
              </a:solidFill>
              <a:latin typeface="Roboto"/>
              <a:ea typeface="Roboto"/>
              <a:cs typeface="Roboto"/>
              <a:sym typeface="Roboto"/>
            </a:endParaRPr>
          </a:p>
        </p:txBody>
      </p:sp>
      <p:sp>
        <p:nvSpPr>
          <p:cNvPr id="274" name="Google Shape;274;p35"/>
          <p:cNvSpPr/>
          <p:nvPr/>
        </p:nvSpPr>
        <p:spPr>
          <a:xfrm>
            <a:off x="6986075" y="2423470"/>
            <a:ext cx="1694100" cy="1051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Left column</a:t>
            </a:r>
            <a:endParaRPr>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(width: 100px)</a:t>
            </a:r>
            <a:endParaRPr b="1">
              <a:solidFill>
                <a:srgbClr val="FFFFFF"/>
              </a:solidFill>
              <a:latin typeface="Roboto"/>
              <a:ea typeface="Roboto"/>
              <a:cs typeface="Roboto"/>
              <a:sym typeface="Roboto"/>
            </a:endParaRPr>
          </a:p>
        </p:txBody>
      </p:sp>
      <p:sp>
        <p:nvSpPr>
          <p:cNvPr id="275" name="Google Shape;275;p35"/>
          <p:cNvSpPr/>
          <p:nvPr/>
        </p:nvSpPr>
        <p:spPr>
          <a:xfrm>
            <a:off x="5291975" y="3474682"/>
            <a:ext cx="1694100" cy="755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Right column</a:t>
            </a:r>
            <a:endParaRPr>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(width: 100px)</a:t>
            </a:r>
            <a:endParaRPr b="1">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(height: 50px)</a:t>
            </a:r>
            <a:endParaRPr b="1">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Clear</a:t>
            </a:r>
            <a:endParaRPr/>
          </a:p>
        </p:txBody>
      </p:sp>
      <p:sp>
        <p:nvSpPr>
          <p:cNvPr id="281" name="Google Shape;281;p36"/>
          <p:cNvSpPr/>
          <p:nvPr/>
        </p:nvSpPr>
        <p:spPr>
          <a:xfrm>
            <a:off x="5127000" y="1152475"/>
            <a:ext cx="3705300" cy="3426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666666"/>
                </a:solidFill>
                <a:latin typeface="Roboto"/>
                <a:ea typeface="Roboto"/>
                <a:cs typeface="Roboto"/>
                <a:sym typeface="Roboto"/>
              </a:rPr>
              <a:t>Container </a:t>
            </a:r>
            <a:r>
              <a:rPr lang="en" b="1">
                <a:solidFill>
                  <a:srgbClr val="666666"/>
                </a:solidFill>
                <a:latin typeface="Roboto"/>
                <a:ea typeface="Roboto"/>
                <a:cs typeface="Roboto"/>
                <a:sym typeface="Roboto"/>
              </a:rPr>
              <a:t>(width: 200px)</a:t>
            </a: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b="1">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a:p>
            <a:pPr marL="0" lvl="0" indent="0" algn="l" rtl="0">
              <a:spcBef>
                <a:spcPts val="0"/>
              </a:spcBef>
              <a:spcAft>
                <a:spcPts val="0"/>
              </a:spcAft>
              <a:buNone/>
            </a:pPr>
            <a:endParaRPr>
              <a:solidFill>
                <a:srgbClr val="666666"/>
              </a:solidFill>
              <a:latin typeface="Roboto"/>
              <a:ea typeface="Roboto"/>
              <a:cs typeface="Roboto"/>
              <a:sym typeface="Roboto"/>
            </a:endParaRPr>
          </a:p>
        </p:txBody>
      </p:sp>
      <p:sp>
        <p:nvSpPr>
          <p:cNvPr id="282" name="Google Shape;282;p36"/>
          <p:cNvSpPr/>
          <p:nvPr/>
        </p:nvSpPr>
        <p:spPr>
          <a:xfrm>
            <a:off x="5291975" y="1668075"/>
            <a:ext cx="1694100" cy="1051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Left column</a:t>
            </a:r>
            <a:endParaRPr>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(width: 100px)</a:t>
            </a:r>
            <a:endParaRPr b="1">
              <a:solidFill>
                <a:srgbClr val="FFFFFF"/>
              </a:solidFill>
              <a:latin typeface="Roboto"/>
              <a:ea typeface="Roboto"/>
              <a:cs typeface="Roboto"/>
              <a:sym typeface="Roboto"/>
            </a:endParaRPr>
          </a:p>
        </p:txBody>
      </p:sp>
      <p:sp>
        <p:nvSpPr>
          <p:cNvPr id="283" name="Google Shape;283;p36"/>
          <p:cNvSpPr/>
          <p:nvPr/>
        </p:nvSpPr>
        <p:spPr>
          <a:xfrm>
            <a:off x="6986075" y="1668075"/>
            <a:ext cx="1694100" cy="755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Right column</a:t>
            </a:r>
            <a:endParaRPr>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(width: 100px)</a:t>
            </a:r>
            <a:endParaRPr b="1">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(height: 50px)</a:t>
            </a:r>
            <a:endParaRPr b="1">
              <a:solidFill>
                <a:srgbClr val="FFFFFF"/>
              </a:solidFill>
              <a:latin typeface="Roboto"/>
              <a:ea typeface="Roboto"/>
              <a:cs typeface="Roboto"/>
              <a:sym typeface="Roboto"/>
            </a:endParaRPr>
          </a:p>
        </p:txBody>
      </p:sp>
      <p:sp>
        <p:nvSpPr>
          <p:cNvPr id="284" name="Google Shape;284;p36"/>
          <p:cNvSpPr txBox="1"/>
          <p:nvPr/>
        </p:nvSpPr>
        <p:spPr>
          <a:xfrm>
            <a:off x="311700" y="1152475"/>
            <a:ext cx="4684500" cy="108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666666"/>
                </a:solidFill>
                <a:latin typeface="Roboto"/>
                <a:ea typeface="Roboto"/>
                <a:cs typeface="Roboto"/>
                <a:sym typeface="Roboto"/>
              </a:rPr>
              <a:t>By using the </a:t>
            </a:r>
            <a:r>
              <a:rPr lang="en" sz="1800">
                <a:solidFill>
                  <a:srgbClr val="666666"/>
                </a:solidFill>
                <a:latin typeface="Courier New"/>
                <a:ea typeface="Courier New"/>
                <a:cs typeface="Courier New"/>
                <a:sym typeface="Courier New"/>
              </a:rPr>
              <a:t>clear</a:t>
            </a:r>
            <a:r>
              <a:rPr lang="en" sz="1800">
                <a:solidFill>
                  <a:srgbClr val="666666"/>
                </a:solidFill>
                <a:latin typeface="Roboto"/>
                <a:ea typeface="Roboto"/>
                <a:cs typeface="Roboto"/>
                <a:sym typeface="Roboto"/>
              </a:rPr>
              <a:t> rule, we can specify whether to clear elements on the </a:t>
            </a:r>
            <a:r>
              <a:rPr lang="en" sz="1800">
                <a:solidFill>
                  <a:srgbClr val="666666"/>
                </a:solidFill>
                <a:latin typeface="Courier New"/>
                <a:ea typeface="Courier New"/>
                <a:cs typeface="Courier New"/>
                <a:sym typeface="Courier New"/>
              </a:rPr>
              <a:t>left</a:t>
            </a:r>
            <a:r>
              <a:rPr lang="en" sz="1800">
                <a:solidFill>
                  <a:srgbClr val="666666"/>
                </a:solidFill>
                <a:latin typeface="Roboto"/>
                <a:ea typeface="Roboto"/>
                <a:cs typeface="Roboto"/>
                <a:sym typeface="Roboto"/>
              </a:rPr>
              <a:t>, </a:t>
            </a:r>
            <a:r>
              <a:rPr lang="en" sz="1800">
                <a:solidFill>
                  <a:srgbClr val="666666"/>
                </a:solidFill>
                <a:latin typeface="Courier New"/>
                <a:ea typeface="Courier New"/>
                <a:cs typeface="Courier New"/>
                <a:sym typeface="Courier New"/>
              </a:rPr>
              <a:t>right</a:t>
            </a:r>
            <a:r>
              <a:rPr lang="en" sz="1800">
                <a:solidFill>
                  <a:srgbClr val="666666"/>
                </a:solidFill>
                <a:latin typeface="Roboto"/>
                <a:ea typeface="Roboto"/>
                <a:cs typeface="Roboto"/>
                <a:sym typeface="Roboto"/>
              </a:rPr>
              <a:t>, or </a:t>
            </a:r>
            <a:r>
              <a:rPr lang="en" sz="1800">
                <a:solidFill>
                  <a:srgbClr val="666666"/>
                </a:solidFill>
                <a:latin typeface="Courier New"/>
                <a:ea typeface="Courier New"/>
                <a:cs typeface="Courier New"/>
                <a:sym typeface="Courier New"/>
              </a:rPr>
              <a:t>both</a:t>
            </a:r>
            <a:r>
              <a:rPr lang="en" sz="1800">
                <a:solidFill>
                  <a:srgbClr val="666666"/>
                </a:solidFill>
                <a:latin typeface="Roboto"/>
                <a:ea typeface="Roboto"/>
                <a:cs typeface="Roboto"/>
                <a:sym typeface="Roboto"/>
              </a:rPr>
              <a:t>.</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r>
              <a:rPr lang="en" sz="1800">
                <a:solidFill>
                  <a:srgbClr val="666666"/>
                </a:solidFill>
                <a:latin typeface="Roboto"/>
                <a:ea typeface="Roboto"/>
                <a:cs typeface="Roboto"/>
                <a:sym typeface="Roboto"/>
              </a:rPr>
              <a:t>In this instance, if we apply the following styles, we can achieve this effect:</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endParaRPr sz="1800">
              <a:solidFill>
                <a:srgbClr val="666666"/>
              </a:solidFill>
              <a:latin typeface="Roboto"/>
              <a:ea typeface="Roboto"/>
              <a:cs typeface="Roboto"/>
              <a:sym typeface="Roboto"/>
            </a:endParaRPr>
          </a:p>
          <a:p>
            <a:pPr marL="0" lvl="0" indent="0" algn="l" rtl="0">
              <a:lnSpc>
                <a:spcPct val="115000"/>
              </a:lnSpc>
              <a:spcBef>
                <a:spcPts val="1600"/>
              </a:spcBef>
              <a:spcAft>
                <a:spcPts val="1600"/>
              </a:spcAft>
              <a:buNone/>
            </a:pPr>
            <a:endParaRPr sz="1800">
              <a:solidFill>
                <a:srgbClr val="666666"/>
              </a:solidFill>
              <a:latin typeface="Roboto"/>
              <a:ea typeface="Roboto"/>
              <a:cs typeface="Roboto"/>
              <a:sym typeface="Roboto"/>
            </a:endParaRPr>
          </a:p>
        </p:txBody>
      </p:sp>
      <p:sp>
        <p:nvSpPr>
          <p:cNvPr id="285" name="Google Shape;285;p36"/>
          <p:cNvSpPr/>
          <p:nvPr/>
        </p:nvSpPr>
        <p:spPr>
          <a:xfrm>
            <a:off x="5291975" y="2719270"/>
            <a:ext cx="1694100" cy="1051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Left column</a:t>
            </a:r>
            <a:endParaRPr>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(width: 100px)</a:t>
            </a:r>
            <a:endParaRPr b="1">
              <a:solidFill>
                <a:srgbClr val="FFFFFF"/>
              </a:solidFill>
              <a:latin typeface="Roboto"/>
              <a:ea typeface="Roboto"/>
              <a:cs typeface="Roboto"/>
              <a:sym typeface="Roboto"/>
            </a:endParaRPr>
          </a:p>
        </p:txBody>
      </p:sp>
      <p:sp>
        <p:nvSpPr>
          <p:cNvPr id="286" name="Google Shape;286;p36"/>
          <p:cNvSpPr/>
          <p:nvPr/>
        </p:nvSpPr>
        <p:spPr>
          <a:xfrm>
            <a:off x="6986075" y="2719282"/>
            <a:ext cx="1694100" cy="755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Right column</a:t>
            </a:r>
            <a:endParaRPr>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(width: 100px)</a:t>
            </a:r>
            <a:endParaRPr b="1">
              <a:solidFill>
                <a:srgbClr val="FFFFFF"/>
              </a:solidFill>
              <a:latin typeface="Roboto"/>
              <a:ea typeface="Roboto"/>
              <a:cs typeface="Roboto"/>
              <a:sym typeface="Roboto"/>
            </a:endParaRPr>
          </a:p>
          <a:p>
            <a:pPr marL="0" lvl="0" indent="0" algn="ctr" rtl="0">
              <a:spcBef>
                <a:spcPts val="0"/>
              </a:spcBef>
              <a:spcAft>
                <a:spcPts val="0"/>
              </a:spcAft>
              <a:buNone/>
            </a:pPr>
            <a:r>
              <a:rPr lang="en" b="1">
                <a:solidFill>
                  <a:srgbClr val="FFFFFF"/>
                </a:solidFill>
                <a:latin typeface="Roboto"/>
                <a:ea typeface="Roboto"/>
                <a:cs typeface="Roboto"/>
                <a:sym typeface="Roboto"/>
              </a:rPr>
              <a:t>(height: 50px)</a:t>
            </a:r>
            <a:endParaRPr b="1">
              <a:solidFill>
                <a:srgbClr val="FFFFFF"/>
              </a:solidFill>
              <a:latin typeface="Roboto"/>
              <a:ea typeface="Roboto"/>
              <a:cs typeface="Roboto"/>
              <a:sym typeface="Roboto"/>
            </a:endParaRPr>
          </a:p>
        </p:txBody>
      </p:sp>
      <p:sp>
        <p:nvSpPr>
          <p:cNvPr id="287" name="Google Shape;287;p36"/>
          <p:cNvSpPr txBox="1"/>
          <p:nvPr/>
        </p:nvSpPr>
        <p:spPr>
          <a:xfrm>
            <a:off x="250325" y="3166775"/>
            <a:ext cx="4684500" cy="14121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B4A7D6"/>
                </a:solidFill>
                <a:latin typeface="Courier New"/>
                <a:ea typeface="Courier New"/>
                <a:cs typeface="Courier New"/>
                <a:sym typeface="Courier New"/>
              </a:rPr>
              <a:t>.left-column</a:t>
            </a: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float</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left</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width</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100px</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background-color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#FF5723</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D9EAD3"/>
                </a:solidFill>
                <a:latin typeface="Courier New"/>
                <a:ea typeface="Courier New"/>
                <a:cs typeface="Courier New"/>
                <a:sym typeface="Courier New"/>
              </a:rPr>
              <a:t>  clear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both</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p:txBody>
      </p:sp>
      <p:sp>
        <p:nvSpPr>
          <p:cNvPr id="288" name="Google Shape;288;p36"/>
          <p:cNvSpPr txBox="1"/>
          <p:nvPr/>
        </p:nvSpPr>
        <p:spPr>
          <a:xfrm>
            <a:off x="4087267" y="3166775"/>
            <a:ext cx="8475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Experiment</a:t>
            </a:r>
            <a:endParaRPr/>
          </a:p>
        </p:txBody>
      </p:sp>
      <p:sp>
        <p:nvSpPr>
          <p:cNvPr id="294" name="Google Shape;294;p37"/>
          <p:cNvSpPr txBox="1"/>
          <p:nvPr/>
        </p:nvSpPr>
        <p:spPr>
          <a:xfrm>
            <a:off x="311700" y="1152475"/>
            <a:ext cx="8520600" cy="164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666666"/>
                </a:solidFill>
                <a:latin typeface="Roboto"/>
                <a:ea typeface="Roboto"/>
                <a:cs typeface="Roboto"/>
                <a:sym typeface="Roboto"/>
              </a:rPr>
              <a:t>At the end of the day, the only way to learn how these things work is to experiment with them.</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1600"/>
              </a:spcAft>
              <a:buNone/>
            </a:pPr>
            <a:r>
              <a:rPr lang="en" sz="1800">
                <a:solidFill>
                  <a:srgbClr val="666666"/>
                </a:solidFill>
                <a:latin typeface="Roboto"/>
                <a:ea typeface="Roboto"/>
                <a:cs typeface="Roboto"/>
                <a:sym typeface="Roboto"/>
              </a:rPr>
              <a:t>Try to come up with more complex structures for things and experiment with floats and clears.</a:t>
            </a:r>
            <a:endParaRPr sz="1800">
              <a:solidFill>
                <a:srgbClr val="666666"/>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Important concepts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p:nvPr/>
        </p:nvSpPr>
        <p:spPr>
          <a:xfrm>
            <a:off x="311700" y="1152475"/>
            <a:ext cx="8575800" cy="289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dk2"/>
                </a:solidFill>
                <a:latin typeface="Roboto"/>
                <a:ea typeface="Roboto"/>
                <a:cs typeface="Roboto"/>
                <a:sym typeface="Roboto"/>
              </a:rPr>
              <a:t>There are lots of sizing units we can use in CSS.</a:t>
            </a:r>
            <a:endParaRPr sz="1800" dirty="0">
              <a:solidFill>
                <a:schemeClr val="dk2"/>
              </a:solidFill>
              <a:latin typeface="Roboto"/>
              <a:ea typeface="Roboto"/>
              <a:cs typeface="Roboto"/>
              <a:sym typeface="Roboto"/>
            </a:endParaRPr>
          </a:p>
          <a:p>
            <a:pPr marL="0" lvl="0" indent="0" algn="l" rtl="0">
              <a:lnSpc>
                <a:spcPct val="115000"/>
              </a:lnSpc>
              <a:spcBef>
                <a:spcPts val="1600"/>
              </a:spcBef>
              <a:spcAft>
                <a:spcPts val="0"/>
              </a:spcAft>
              <a:buNone/>
            </a:pPr>
            <a:r>
              <a:rPr lang="en" sz="1800" dirty="0">
                <a:solidFill>
                  <a:schemeClr val="dk2"/>
                </a:solidFill>
                <a:latin typeface="Roboto"/>
                <a:ea typeface="Roboto"/>
                <a:cs typeface="Roboto"/>
                <a:sym typeface="Roboto"/>
              </a:rPr>
              <a:t>Unit Name	CSS unit(s)	Description</a:t>
            </a:r>
            <a:endParaRPr sz="1800" dirty="0">
              <a:solidFill>
                <a:schemeClr val="dk2"/>
              </a:solidFill>
              <a:latin typeface="Roboto"/>
              <a:ea typeface="Roboto"/>
              <a:cs typeface="Roboto"/>
              <a:sym typeface="Roboto"/>
            </a:endParaRPr>
          </a:p>
          <a:p>
            <a:pPr marL="0" lvl="0" indent="0" algn="l" rtl="0">
              <a:lnSpc>
                <a:spcPct val="115000"/>
              </a:lnSpc>
              <a:spcBef>
                <a:spcPts val="1600"/>
              </a:spcBef>
              <a:spcAft>
                <a:spcPts val="0"/>
              </a:spcAft>
              <a:buNone/>
            </a:pPr>
            <a:r>
              <a:rPr lang="en" sz="1800" b="1" dirty="0">
                <a:solidFill>
                  <a:schemeClr val="dk2"/>
                </a:solidFill>
                <a:latin typeface="Roboto"/>
                <a:ea typeface="Roboto"/>
                <a:cs typeface="Roboto"/>
                <a:sym typeface="Roboto"/>
              </a:rPr>
              <a:t>Pixels		</a:t>
            </a:r>
            <a:r>
              <a:rPr lang="en" sz="1800" dirty="0" err="1">
                <a:solidFill>
                  <a:schemeClr val="dk2"/>
                </a:solidFill>
                <a:latin typeface="Roboto"/>
                <a:ea typeface="Roboto"/>
                <a:cs typeface="Roboto"/>
                <a:sym typeface="Roboto"/>
              </a:rPr>
              <a:t>px</a:t>
            </a:r>
            <a:r>
              <a:rPr lang="en" sz="1800" dirty="0">
                <a:solidFill>
                  <a:schemeClr val="dk2"/>
                </a:solidFill>
                <a:latin typeface="Roboto"/>
                <a:ea typeface="Roboto"/>
                <a:cs typeface="Roboto"/>
                <a:sym typeface="Roboto"/>
              </a:rPr>
              <a:t>		</a:t>
            </a:r>
            <a:r>
              <a:rPr lang="en" sz="1800" u="sng" dirty="0">
                <a:solidFill>
                  <a:schemeClr val="dk2"/>
                </a:solidFill>
                <a:latin typeface="Roboto"/>
                <a:ea typeface="Roboto"/>
                <a:cs typeface="Roboto"/>
                <a:sym typeface="Roboto"/>
              </a:rPr>
              <a:t>Absolute</a:t>
            </a:r>
            <a:r>
              <a:rPr lang="en" sz="1800" dirty="0">
                <a:solidFill>
                  <a:schemeClr val="dk2"/>
                </a:solidFill>
                <a:latin typeface="Roboto"/>
                <a:ea typeface="Roboto"/>
                <a:cs typeface="Roboto"/>
                <a:sym typeface="Roboto"/>
              </a:rPr>
              <a:t> size measured in pixels.</a:t>
            </a:r>
            <a:br>
              <a:rPr lang="en" sz="1800" dirty="0">
                <a:solidFill>
                  <a:schemeClr val="dk2"/>
                </a:solidFill>
                <a:latin typeface="Roboto"/>
                <a:ea typeface="Roboto"/>
                <a:cs typeface="Roboto"/>
                <a:sym typeface="Roboto"/>
              </a:rPr>
            </a:br>
            <a:r>
              <a:rPr lang="en" sz="1800" b="1" dirty="0">
                <a:solidFill>
                  <a:schemeClr val="dk2"/>
                </a:solidFill>
                <a:latin typeface="Roboto"/>
                <a:ea typeface="Roboto"/>
                <a:cs typeface="Roboto"/>
                <a:sym typeface="Roboto"/>
              </a:rPr>
              <a:t>Point		</a:t>
            </a:r>
            <a:r>
              <a:rPr lang="en" sz="1800" dirty="0" err="1">
                <a:solidFill>
                  <a:schemeClr val="dk2"/>
                </a:solidFill>
                <a:latin typeface="Roboto"/>
                <a:ea typeface="Roboto"/>
                <a:cs typeface="Roboto"/>
                <a:sym typeface="Roboto"/>
              </a:rPr>
              <a:t>pt</a:t>
            </a:r>
            <a:r>
              <a:rPr lang="en" sz="1800" dirty="0">
                <a:solidFill>
                  <a:schemeClr val="dk2"/>
                </a:solidFill>
                <a:latin typeface="Roboto"/>
                <a:ea typeface="Roboto"/>
                <a:cs typeface="Roboto"/>
                <a:sym typeface="Roboto"/>
              </a:rPr>
              <a:t>		</a:t>
            </a:r>
            <a:r>
              <a:rPr lang="en" sz="1800" u="sng" dirty="0">
                <a:solidFill>
                  <a:schemeClr val="dk2"/>
                </a:solidFill>
                <a:latin typeface="Roboto"/>
                <a:ea typeface="Roboto"/>
                <a:cs typeface="Roboto"/>
                <a:sym typeface="Roboto"/>
              </a:rPr>
              <a:t>Absolute</a:t>
            </a:r>
            <a:r>
              <a:rPr lang="en" sz="1800" dirty="0">
                <a:solidFill>
                  <a:schemeClr val="dk2"/>
                </a:solidFill>
                <a:latin typeface="Roboto"/>
                <a:ea typeface="Roboto"/>
                <a:cs typeface="Roboto"/>
                <a:sym typeface="Roboto"/>
              </a:rPr>
              <a:t>. 1pt = 1/72 inches.</a:t>
            </a:r>
            <a:br>
              <a:rPr lang="en" sz="1800" dirty="0">
                <a:solidFill>
                  <a:schemeClr val="dk2"/>
                </a:solidFill>
                <a:latin typeface="Roboto"/>
                <a:ea typeface="Roboto"/>
                <a:cs typeface="Roboto"/>
                <a:sym typeface="Roboto"/>
              </a:rPr>
            </a:br>
            <a:r>
              <a:rPr lang="en" sz="1800" b="1" dirty="0">
                <a:solidFill>
                  <a:schemeClr val="dk2"/>
                </a:solidFill>
                <a:latin typeface="Roboto"/>
                <a:ea typeface="Roboto"/>
                <a:cs typeface="Roboto"/>
                <a:sym typeface="Roboto"/>
              </a:rPr>
              <a:t>Ruler		</a:t>
            </a:r>
            <a:r>
              <a:rPr lang="en" sz="1800" dirty="0">
                <a:solidFill>
                  <a:schemeClr val="dk2"/>
                </a:solidFill>
                <a:latin typeface="Roboto"/>
                <a:ea typeface="Roboto"/>
                <a:cs typeface="Roboto"/>
                <a:sym typeface="Roboto"/>
              </a:rPr>
              <a:t>mm, cm, in	</a:t>
            </a:r>
            <a:r>
              <a:rPr lang="en" sz="1800" u="sng" dirty="0">
                <a:solidFill>
                  <a:schemeClr val="dk2"/>
                </a:solidFill>
                <a:latin typeface="Roboto"/>
                <a:ea typeface="Roboto"/>
                <a:cs typeface="Roboto"/>
                <a:sym typeface="Roboto"/>
              </a:rPr>
              <a:t>Absolute</a:t>
            </a:r>
            <a:r>
              <a:rPr lang="en" sz="1800" dirty="0">
                <a:solidFill>
                  <a:schemeClr val="dk2"/>
                </a:solidFill>
                <a:latin typeface="Roboto"/>
                <a:ea typeface="Roboto"/>
                <a:cs typeface="Roboto"/>
                <a:sym typeface="Roboto"/>
              </a:rPr>
              <a:t> metric and imperial units.</a:t>
            </a:r>
            <a:br>
              <a:rPr lang="en" sz="1800" dirty="0">
                <a:solidFill>
                  <a:schemeClr val="dk2"/>
                </a:solidFill>
                <a:latin typeface="Roboto"/>
                <a:ea typeface="Roboto"/>
                <a:cs typeface="Roboto"/>
                <a:sym typeface="Roboto"/>
              </a:rPr>
            </a:br>
            <a:r>
              <a:rPr lang="en" sz="1800" b="1" dirty="0">
                <a:solidFill>
                  <a:schemeClr val="dk2"/>
                </a:solidFill>
                <a:latin typeface="Roboto"/>
                <a:ea typeface="Roboto"/>
                <a:cs typeface="Roboto"/>
                <a:sym typeface="Roboto"/>
              </a:rPr>
              <a:t>Ephemeral	</a:t>
            </a:r>
            <a:r>
              <a:rPr lang="en" sz="1800" dirty="0" err="1">
                <a:solidFill>
                  <a:schemeClr val="dk2"/>
                </a:solidFill>
                <a:latin typeface="Roboto"/>
                <a:ea typeface="Roboto"/>
                <a:cs typeface="Roboto"/>
                <a:sym typeface="Roboto"/>
              </a:rPr>
              <a:t>em</a:t>
            </a:r>
            <a:r>
              <a:rPr lang="en" sz="1800" dirty="0">
                <a:solidFill>
                  <a:schemeClr val="dk2"/>
                </a:solidFill>
                <a:latin typeface="Roboto"/>
                <a:ea typeface="Roboto"/>
                <a:cs typeface="Roboto"/>
                <a:sym typeface="Roboto"/>
              </a:rPr>
              <a:t>		</a:t>
            </a:r>
            <a:r>
              <a:rPr lang="en" sz="1800" u="sng" dirty="0">
                <a:solidFill>
                  <a:schemeClr val="dk2"/>
                </a:solidFill>
                <a:latin typeface="Roboto"/>
                <a:ea typeface="Roboto"/>
                <a:cs typeface="Roboto"/>
                <a:sym typeface="Roboto"/>
              </a:rPr>
              <a:t>Relative</a:t>
            </a:r>
            <a:r>
              <a:rPr lang="en" sz="1800" dirty="0">
                <a:solidFill>
                  <a:schemeClr val="dk2"/>
                </a:solidFill>
                <a:latin typeface="Roboto"/>
                <a:ea typeface="Roboto"/>
                <a:cs typeface="Roboto"/>
                <a:sym typeface="Roboto"/>
              </a:rPr>
              <a:t> to the parent’s size.</a:t>
            </a:r>
            <a:br>
              <a:rPr lang="en" sz="1800" dirty="0">
                <a:solidFill>
                  <a:schemeClr val="dk2"/>
                </a:solidFill>
                <a:latin typeface="Roboto"/>
                <a:ea typeface="Roboto"/>
                <a:cs typeface="Roboto"/>
                <a:sym typeface="Roboto"/>
              </a:rPr>
            </a:br>
            <a:r>
              <a:rPr lang="en" sz="1800" b="1" dirty="0">
                <a:solidFill>
                  <a:schemeClr val="dk2"/>
                </a:solidFill>
                <a:latin typeface="Roboto"/>
                <a:ea typeface="Roboto"/>
                <a:cs typeface="Roboto"/>
                <a:sym typeface="Roboto"/>
              </a:rPr>
              <a:t>Percentage	</a:t>
            </a:r>
            <a:r>
              <a:rPr lang="en" sz="1800" dirty="0">
                <a:solidFill>
                  <a:schemeClr val="dk2"/>
                </a:solidFill>
                <a:latin typeface="Roboto"/>
                <a:ea typeface="Roboto"/>
                <a:cs typeface="Roboto"/>
                <a:sym typeface="Roboto"/>
              </a:rPr>
              <a:t>%		</a:t>
            </a:r>
            <a:r>
              <a:rPr lang="en" sz="1800" u="sng" dirty="0">
                <a:solidFill>
                  <a:schemeClr val="dk2"/>
                </a:solidFill>
                <a:latin typeface="Roboto"/>
                <a:ea typeface="Roboto"/>
                <a:cs typeface="Roboto"/>
                <a:sym typeface="Roboto"/>
              </a:rPr>
              <a:t>Relative</a:t>
            </a:r>
            <a:r>
              <a:rPr lang="en" sz="1800" dirty="0">
                <a:solidFill>
                  <a:schemeClr val="dk2"/>
                </a:solidFill>
                <a:latin typeface="Roboto"/>
                <a:ea typeface="Roboto"/>
                <a:cs typeface="Roboto"/>
                <a:sym typeface="Roboto"/>
              </a:rPr>
              <a:t> to reference length.</a:t>
            </a:r>
            <a:endParaRPr sz="1800" dirty="0">
              <a:solidFill>
                <a:schemeClr val="dk2"/>
              </a:solidFill>
              <a:latin typeface="Roboto"/>
              <a:ea typeface="Roboto"/>
              <a:cs typeface="Roboto"/>
              <a:sym typeface="Roboto"/>
            </a:endParaRPr>
          </a:p>
          <a:p>
            <a:pPr marL="0" lvl="0" indent="0" algn="l" rtl="0">
              <a:lnSpc>
                <a:spcPct val="115000"/>
              </a:lnSpc>
              <a:spcBef>
                <a:spcPts val="1600"/>
              </a:spcBef>
              <a:spcAft>
                <a:spcPts val="1600"/>
              </a:spcAft>
              <a:buNone/>
            </a:pPr>
            <a:endParaRPr sz="1800" b="1" dirty="0">
              <a:solidFill>
                <a:schemeClr val="dk2"/>
              </a:solidFill>
              <a:latin typeface="Roboto"/>
              <a:ea typeface="Roboto"/>
              <a:cs typeface="Roboto"/>
              <a:sym typeface="Roboto"/>
            </a:endParaRPr>
          </a:p>
        </p:txBody>
      </p:sp>
      <p:sp>
        <p:nvSpPr>
          <p:cNvPr id="305" name="Google Shape;30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Sizing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0"/>
          <p:cNvSpPr txBox="1"/>
          <p:nvPr/>
        </p:nvSpPr>
        <p:spPr>
          <a:xfrm>
            <a:off x="311700" y="1152475"/>
            <a:ext cx="8575800" cy="289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Roboto"/>
                <a:ea typeface="Roboto"/>
                <a:cs typeface="Roboto"/>
                <a:sym typeface="Roboto"/>
              </a:rPr>
              <a:t>Pseudo selectors are bolted on to selectors to map styles to their state. For example:</a:t>
            </a:r>
            <a:r>
              <a:rPr lang="en" sz="1800" b="1">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marL="0" lvl="0" indent="0" algn="l" rtl="0">
              <a:lnSpc>
                <a:spcPct val="115000"/>
              </a:lnSpc>
              <a:spcBef>
                <a:spcPts val="1600"/>
              </a:spcBef>
              <a:spcAft>
                <a:spcPts val="1600"/>
              </a:spcAft>
              <a:buNone/>
            </a:pPr>
            <a:endParaRPr sz="1800" b="1">
              <a:solidFill>
                <a:schemeClr val="dk2"/>
              </a:solidFill>
              <a:latin typeface="Roboto"/>
              <a:ea typeface="Roboto"/>
              <a:cs typeface="Roboto"/>
              <a:sym typeface="Roboto"/>
            </a:endParaRPr>
          </a:p>
        </p:txBody>
      </p:sp>
      <p:sp>
        <p:nvSpPr>
          <p:cNvPr id="311" name="Google Shape;311;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Pseudo selectors</a:t>
            </a:r>
            <a:endParaRPr/>
          </a:p>
        </p:txBody>
      </p:sp>
      <p:sp>
        <p:nvSpPr>
          <p:cNvPr id="312" name="Google Shape;312;p40"/>
          <p:cNvSpPr txBox="1"/>
          <p:nvPr/>
        </p:nvSpPr>
        <p:spPr>
          <a:xfrm>
            <a:off x="311700" y="1945350"/>
            <a:ext cx="2118900" cy="8424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B4A7D6"/>
                </a:solidFill>
                <a:latin typeface="Courier New"/>
                <a:ea typeface="Courier New"/>
                <a:cs typeface="Courier New"/>
                <a:sym typeface="Courier New"/>
              </a:rPr>
              <a:t>a:hover</a:t>
            </a: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#FFF</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a:t>
            </a:r>
            <a:endParaRPr b="1">
              <a:solidFill>
                <a:schemeClr val="dk2"/>
              </a:solidFill>
              <a:latin typeface="Courier New"/>
              <a:ea typeface="Courier New"/>
              <a:cs typeface="Courier New"/>
              <a:sym typeface="Courier New"/>
            </a:endParaRPr>
          </a:p>
          <a:p>
            <a:pPr marL="0" lvl="0" indent="0" algn="ctr" rtl="0">
              <a:spcBef>
                <a:spcPts val="0"/>
              </a:spcBef>
              <a:spcAft>
                <a:spcPts val="0"/>
              </a:spcAft>
              <a:buNone/>
            </a:pP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a:solidFill>
                <a:srgbClr val="A4C2F4"/>
              </a:solidFill>
              <a:latin typeface="Courier New"/>
              <a:ea typeface="Courier New"/>
              <a:cs typeface="Courier New"/>
              <a:sym typeface="Courier New"/>
            </a:endParaRPr>
          </a:p>
        </p:txBody>
      </p:sp>
      <p:sp>
        <p:nvSpPr>
          <p:cNvPr id="313" name="Google Shape;313;p40"/>
          <p:cNvSpPr txBox="1"/>
          <p:nvPr/>
        </p:nvSpPr>
        <p:spPr>
          <a:xfrm>
            <a:off x="1854000" y="1945338"/>
            <a:ext cx="5766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314" name="Google Shape;314;p40"/>
          <p:cNvSpPr txBox="1"/>
          <p:nvPr/>
        </p:nvSpPr>
        <p:spPr>
          <a:xfrm>
            <a:off x="311650" y="2860225"/>
            <a:ext cx="8520600" cy="215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dk2"/>
                </a:solidFill>
                <a:latin typeface="Roboto"/>
                <a:ea typeface="Roboto"/>
                <a:cs typeface="Roboto"/>
                <a:sym typeface="Roboto"/>
              </a:rPr>
              <a:t>Selector		Description</a:t>
            </a:r>
            <a:endParaRPr sz="1800" dirty="0">
              <a:solidFill>
                <a:schemeClr val="dk2"/>
              </a:solidFill>
              <a:latin typeface="Roboto"/>
              <a:ea typeface="Roboto"/>
              <a:cs typeface="Roboto"/>
              <a:sym typeface="Roboto"/>
            </a:endParaRPr>
          </a:p>
          <a:p>
            <a:pPr marL="0" lvl="0" indent="0" algn="l" rtl="0">
              <a:lnSpc>
                <a:spcPct val="115000"/>
              </a:lnSpc>
              <a:spcBef>
                <a:spcPts val="1600"/>
              </a:spcBef>
              <a:spcAft>
                <a:spcPts val="1600"/>
              </a:spcAft>
              <a:buNone/>
            </a:pPr>
            <a:r>
              <a:rPr lang="en" sz="1800" b="1" dirty="0">
                <a:solidFill>
                  <a:schemeClr val="dk2"/>
                </a:solidFill>
                <a:latin typeface="Courier New"/>
                <a:ea typeface="Courier New"/>
                <a:cs typeface="Courier New"/>
                <a:sym typeface="Courier New"/>
              </a:rPr>
              <a:t>:link</a:t>
            </a:r>
            <a:r>
              <a:rPr lang="en" sz="1800" b="1" dirty="0">
                <a:solidFill>
                  <a:schemeClr val="dk2"/>
                </a:solidFill>
                <a:latin typeface="Roboto"/>
                <a:ea typeface="Roboto"/>
                <a:cs typeface="Roboto"/>
                <a:sym typeface="Roboto"/>
              </a:rPr>
              <a:t>		</a:t>
            </a:r>
            <a:r>
              <a:rPr lang="en" sz="1800" dirty="0">
                <a:solidFill>
                  <a:schemeClr val="dk2"/>
                </a:solidFill>
                <a:latin typeface="Roboto"/>
                <a:ea typeface="Roboto"/>
                <a:cs typeface="Roboto"/>
                <a:sym typeface="Roboto"/>
              </a:rPr>
              <a:t>Styles unvisited links (which aren’t in a user’s session history).</a:t>
            </a:r>
            <a:br>
              <a:rPr lang="en" sz="1800" u="sng" dirty="0">
                <a:solidFill>
                  <a:schemeClr val="dk2"/>
                </a:solidFill>
                <a:latin typeface="Roboto"/>
                <a:ea typeface="Roboto"/>
                <a:cs typeface="Roboto"/>
                <a:sym typeface="Roboto"/>
              </a:rPr>
            </a:br>
            <a:r>
              <a:rPr lang="en" sz="1800" b="1" dirty="0">
                <a:solidFill>
                  <a:schemeClr val="dk2"/>
                </a:solidFill>
                <a:latin typeface="Courier New"/>
                <a:ea typeface="Courier New"/>
                <a:cs typeface="Courier New"/>
                <a:sym typeface="Courier New"/>
              </a:rPr>
              <a:t>:visited	</a:t>
            </a:r>
            <a:r>
              <a:rPr lang="en" sz="1800" dirty="0">
                <a:solidFill>
                  <a:schemeClr val="dk2"/>
                </a:solidFill>
                <a:latin typeface="Roboto"/>
                <a:ea typeface="Roboto"/>
                <a:cs typeface="Roboto"/>
                <a:sym typeface="Roboto"/>
              </a:rPr>
              <a:t>Styles links that have been visited by this browser.</a:t>
            </a:r>
            <a:br>
              <a:rPr lang="en" sz="1800" dirty="0">
                <a:solidFill>
                  <a:schemeClr val="dk2"/>
                </a:solidFill>
                <a:latin typeface="Roboto"/>
                <a:ea typeface="Roboto"/>
                <a:cs typeface="Roboto"/>
                <a:sym typeface="Roboto"/>
              </a:rPr>
            </a:br>
            <a:r>
              <a:rPr lang="en" sz="1800" b="1" dirty="0">
                <a:solidFill>
                  <a:schemeClr val="dk2"/>
                </a:solidFill>
                <a:latin typeface="Courier New"/>
                <a:ea typeface="Courier New"/>
                <a:cs typeface="Courier New"/>
                <a:sym typeface="Courier New"/>
              </a:rPr>
              <a:t>:hover		</a:t>
            </a:r>
            <a:r>
              <a:rPr lang="en" sz="1800" dirty="0">
                <a:solidFill>
                  <a:schemeClr val="dk2"/>
                </a:solidFill>
                <a:latin typeface="Roboto"/>
                <a:ea typeface="Roboto"/>
                <a:cs typeface="Roboto"/>
                <a:sym typeface="Roboto"/>
              </a:rPr>
              <a:t>Applies styles when an element is being hovered.</a:t>
            </a:r>
            <a:br>
              <a:rPr lang="en" sz="1800" dirty="0">
                <a:solidFill>
                  <a:schemeClr val="dk2"/>
                </a:solidFill>
                <a:latin typeface="Roboto"/>
                <a:ea typeface="Roboto"/>
                <a:cs typeface="Roboto"/>
                <a:sym typeface="Roboto"/>
              </a:rPr>
            </a:br>
            <a:r>
              <a:rPr lang="en" sz="1800" b="1" dirty="0">
                <a:solidFill>
                  <a:schemeClr val="dk2"/>
                </a:solidFill>
                <a:latin typeface="Courier New"/>
                <a:ea typeface="Courier New"/>
                <a:cs typeface="Courier New"/>
                <a:sym typeface="Courier New"/>
              </a:rPr>
              <a:t>:active	</a:t>
            </a:r>
            <a:r>
              <a:rPr lang="en" sz="1800" dirty="0">
                <a:solidFill>
                  <a:schemeClr val="dk2"/>
                </a:solidFill>
                <a:latin typeface="Roboto"/>
                <a:ea typeface="Roboto"/>
                <a:cs typeface="Roboto"/>
                <a:sym typeface="Roboto"/>
              </a:rPr>
              <a:t>Applies styles when a button/link/form item is being clicked.</a:t>
            </a:r>
            <a:br>
              <a:rPr lang="en" sz="1800" dirty="0">
                <a:solidFill>
                  <a:schemeClr val="dk2"/>
                </a:solidFill>
                <a:latin typeface="Roboto"/>
                <a:ea typeface="Roboto"/>
                <a:cs typeface="Roboto"/>
                <a:sym typeface="Roboto"/>
              </a:rPr>
            </a:br>
            <a:r>
              <a:rPr lang="en" sz="1800" b="1" dirty="0">
                <a:solidFill>
                  <a:schemeClr val="dk2"/>
                </a:solidFill>
                <a:latin typeface="Courier New"/>
                <a:ea typeface="Courier New"/>
                <a:cs typeface="Courier New"/>
                <a:sym typeface="Courier New"/>
              </a:rPr>
              <a:t>:focus	</a:t>
            </a:r>
            <a:r>
              <a:rPr lang="en" sz="1800" b="1">
                <a:solidFill>
                  <a:schemeClr val="dk2"/>
                </a:solidFill>
                <a:latin typeface="Courier New"/>
                <a:ea typeface="Courier New"/>
                <a:cs typeface="Courier New"/>
                <a:sym typeface="Courier New"/>
              </a:rPr>
              <a:t>	</a:t>
            </a:r>
            <a:r>
              <a:rPr lang="en" sz="1800">
                <a:solidFill>
                  <a:schemeClr val="dk2"/>
                </a:solidFill>
                <a:latin typeface="Roboto"/>
                <a:ea typeface="Roboto"/>
                <a:cs typeface="Roboto"/>
                <a:sym typeface="Roboto"/>
              </a:rPr>
              <a:t>Applies </a:t>
            </a:r>
            <a:r>
              <a:rPr lang="en" sz="1800" dirty="0">
                <a:solidFill>
                  <a:schemeClr val="dk2"/>
                </a:solidFill>
                <a:latin typeface="Roboto"/>
                <a:ea typeface="Roboto"/>
                <a:cs typeface="Roboto"/>
                <a:sym typeface="Roboto"/>
              </a:rPr>
              <a:t>styles when a text area or input is in focus.</a:t>
            </a:r>
            <a:endParaRPr sz="1800" dirty="0">
              <a:solidFill>
                <a:schemeClr val="dk2"/>
              </a:solidFill>
              <a:latin typeface="Roboto"/>
              <a:ea typeface="Roboto"/>
              <a:cs typeface="Roboto"/>
              <a:sym typeface="Roboto"/>
            </a:endParaRPr>
          </a:p>
        </p:txBody>
      </p:sp>
      <p:sp>
        <p:nvSpPr>
          <p:cNvPr id="315" name="Google Shape;315;p40"/>
          <p:cNvSpPr txBox="1"/>
          <p:nvPr/>
        </p:nvSpPr>
        <p:spPr>
          <a:xfrm>
            <a:off x="2577900" y="1944925"/>
            <a:ext cx="6254400" cy="91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Roboto"/>
                <a:ea typeface="Roboto"/>
                <a:cs typeface="Roboto"/>
                <a:sym typeface="Roboto"/>
              </a:rPr>
              <a:t>There are lots but as an example, here are some of the pseudo selectors we can apply to the </a:t>
            </a:r>
            <a:r>
              <a:rPr lang="en" sz="1800">
                <a:solidFill>
                  <a:schemeClr val="dk2"/>
                </a:solidFill>
                <a:latin typeface="Courier New"/>
                <a:ea typeface="Courier New"/>
                <a:cs typeface="Courier New"/>
                <a:sym typeface="Courier New"/>
              </a:rPr>
              <a:t>&lt;a&gt;</a:t>
            </a:r>
            <a:r>
              <a:rPr lang="en" sz="1800">
                <a:solidFill>
                  <a:schemeClr val="dk2"/>
                </a:solidFill>
                <a:latin typeface="Roboto"/>
                <a:ea typeface="Roboto"/>
                <a:cs typeface="Roboto"/>
                <a:sym typeface="Roboto"/>
              </a:rPr>
              <a:t> tag and others.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p:nvPr/>
        </p:nvSpPr>
        <p:spPr>
          <a:xfrm>
            <a:off x="311700" y="1152475"/>
            <a:ext cx="8575800" cy="289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Roboto"/>
                <a:ea typeface="Roboto"/>
                <a:cs typeface="Roboto"/>
                <a:sym typeface="Roboto"/>
              </a:rPr>
              <a:t>Styles can be inherited. This happens via </a:t>
            </a:r>
            <a:r>
              <a:rPr lang="en" sz="1800" b="1">
                <a:solidFill>
                  <a:schemeClr val="dk2"/>
                </a:solidFill>
                <a:latin typeface="Roboto"/>
                <a:ea typeface="Roboto"/>
                <a:cs typeface="Roboto"/>
                <a:sym typeface="Roboto"/>
              </a:rPr>
              <a:t>parent</a:t>
            </a:r>
            <a:r>
              <a:rPr lang="en" sz="1800">
                <a:solidFill>
                  <a:schemeClr val="dk2"/>
                </a:solidFill>
                <a:latin typeface="Roboto"/>
                <a:ea typeface="Roboto"/>
                <a:cs typeface="Roboto"/>
                <a:sym typeface="Roboto"/>
              </a:rPr>
              <a:t>, </a:t>
            </a:r>
            <a:r>
              <a:rPr lang="en" sz="1800" b="1">
                <a:solidFill>
                  <a:schemeClr val="dk2"/>
                </a:solidFill>
                <a:latin typeface="Roboto"/>
                <a:ea typeface="Roboto"/>
                <a:cs typeface="Roboto"/>
                <a:sym typeface="Roboto"/>
              </a:rPr>
              <a:t>child</a:t>
            </a:r>
            <a:r>
              <a:rPr lang="en" sz="1800">
                <a:solidFill>
                  <a:schemeClr val="dk2"/>
                </a:solidFill>
                <a:latin typeface="Roboto"/>
                <a:ea typeface="Roboto"/>
                <a:cs typeface="Roboto"/>
                <a:sym typeface="Roboto"/>
              </a:rPr>
              <a:t> and </a:t>
            </a:r>
            <a:r>
              <a:rPr lang="en" sz="1800" b="1">
                <a:solidFill>
                  <a:schemeClr val="dk2"/>
                </a:solidFill>
                <a:latin typeface="Roboto"/>
                <a:ea typeface="Roboto"/>
                <a:cs typeface="Roboto"/>
                <a:sym typeface="Roboto"/>
              </a:rPr>
              <a:t>sibling</a:t>
            </a:r>
            <a:r>
              <a:rPr lang="en" sz="1800">
                <a:solidFill>
                  <a:schemeClr val="dk2"/>
                </a:solidFill>
                <a:latin typeface="Roboto"/>
                <a:ea typeface="Roboto"/>
                <a:cs typeface="Roboto"/>
                <a:sym typeface="Roboto"/>
              </a:rPr>
              <a:t> like relationships.</a:t>
            </a:r>
            <a:endParaRPr sz="1800">
              <a:solidFill>
                <a:schemeClr val="dk2"/>
              </a:solidFill>
              <a:latin typeface="Roboto"/>
              <a:ea typeface="Roboto"/>
              <a:cs typeface="Roboto"/>
              <a:sym typeface="Roboto"/>
            </a:endParaRPr>
          </a:p>
          <a:p>
            <a:pPr marL="0" lvl="0" indent="0" algn="l" rtl="0">
              <a:lnSpc>
                <a:spcPct val="115000"/>
              </a:lnSpc>
              <a:spcBef>
                <a:spcPts val="1600"/>
              </a:spcBef>
              <a:spcAft>
                <a:spcPts val="0"/>
              </a:spcAft>
              <a:buNone/>
            </a:pPr>
            <a:r>
              <a:rPr lang="en" sz="1800">
                <a:solidFill>
                  <a:schemeClr val="dk2"/>
                </a:solidFill>
                <a:latin typeface="Roboto"/>
                <a:ea typeface="Roboto"/>
                <a:cs typeface="Roboto"/>
                <a:sym typeface="Roboto"/>
              </a:rPr>
              <a:t>Every element which is a container, in so much that it “contains” other elements, is known as a parent. The elements within are known as children. Children themselves can be parents etc. A parent can have many children implying that children can have many siblings.</a:t>
            </a:r>
            <a:endParaRPr sz="1800">
              <a:solidFill>
                <a:schemeClr val="dk2"/>
              </a:solidFill>
              <a:latin typeface="Roboto"/>
              <a:ea typeface="Roboto"/>
              <a:cs typeface="Roboto"/>
              <a:sym typeface="Roboto"/>
            </a:endParaRPr>
          </a:p>
          <a:p>
            <a:pPr marL="0" lvl="0" indent="0" algn="l" rtl="0">
              <a:lnSpc>
                <a:spcPct val="115000"/>
              </a:lnSpc>
              <a:spcBef>
                <a:spcPts val="1600"/>
              </a:spcBef>
              <a:spcAft>
                <a:spcPts val="1600"/>
              </a:spcAft>
              <a:buNone/>
            </a:pPr>
            <a:endParaRPr sz="1800">
              <a:solidFill>
                <a:schemeClr val="dk2"/>
              </a:solidFill>
              <a:latin typeface="Roboto"/>
              <a:ea typeface="Roboto"/>
              <a:cs typeface="Roboto"/>
              <a:sym typeface="Roboto"/>
            </a:endParaRPr>
          </a:p>
        </p:txBody>
      </p:sp>
      <p:sp>
        <p:nvSpPr>
          <p:cNvPr id="321" name="Google Shape;321;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Inheritance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Inheritance</a:t>
            </a:r>
            <a:endParaRPr/>
          </a:p>
        </p:txBody>
      </p:sp>
      <p:sp>
        <p:nvSpPr>
          <p:cNvPr id="327" name="Google Shape;327;p42"/>
          <p:cNvSpPr txBox="1"/>
          <p:nvPr/>
        </p:nvSpPr>
        <p:spPr>
          <a:xfrm>
            <a:off x="311700" y="1251775"/>
            <a:ext cx="5149500" cy="22713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B4A7D6"/>
                </a:solidFill>
                <a:latin typeface="Courier New"/>
                <a:ea typeface="Courier New"/>
                <a:cs typeface="Courier New"/>
                <a:sym typeface="Courier New"/>
              </a:rPr>
              <a:t>.parent</a:t>
            </a: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white</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background-color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#333</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B4A7D6"/>
                </a:solidFill>
                <a:latin typeface="Courier New"/>
                <a:ea typeface="Courier New"/>
                <a:cs typeface="Courier New"/>
                <a:sym typeface="Courier New"/>
              </a:rPr>
              <a:t>.boy</a:t>
            </a: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background-color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#FF5723</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a:t>
            </a:r>
            <a:endParaRPr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b="1">
                <a:solidFill>
                  <a:srgbClr val="B4A7D6"/>
                </a:solidFill>
                <a:latin typeface="Courier New"/>
                <a:ea typeface="Courier New"/>
                <a:cs typeface="Courier New"/>
                <a:sym typeface="Courier New"/>
              </a:rPr>
              <a:t>.girl</a:t>
            </a:r>
            <a:r>
              <a:rPr lang="en" b="1">
                <a:solidFill>
                  <a:srgbClr val="A4C2F4"/>
                </a:solidFill>
                <a:latin typeface="Courier New"/>
                <a:ea typeface="Courier New"/>
                <a:cs typeface="Courier New"/>
                <a:sym typeface="Courier New"/>
              </a:rPr>
              <a:t> {</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a:t>
            </a:r>
            <a:r>
              <a:rPr lang="en" b="1">
                <a:solidFill>
                  <a:srgbClr val="D9EAD3"/>
                </a:solidFill>
                <a:latin typeface="Courier New"/>
                <a:ea typeface="Courier New"/>
                <a:cs typeface="Courier New"/>
                <a:sym typeface="Courier New"/>
              </a:rPr>
              <a:t>background-color</a:t>
            </a:r>
            <a:r>
              <a:rPr lang="en" b="1">
                <a:solidFill>
                  <a:srgbClr val="A4C2F4"/>
                </a:solidFill>
                <a:latin typeface="Courier New"/>
                <a:ea typeface="Courier New"/>
                <a:cs typeface="Courier New"/>
                <a:sym typeface="Courier New"/>
              </a:rPr>
              <a:t>: </a:t>
            </a:r>
            <a:r>
              <a:rPr lang="en" b="1">
                <a:solidFill>
                  <a:srgbClr val="F4CCCC"/>
                </a:solidFill>
                <a:latin typeface="Courier New"/>
                <a:ea typeface="Courier New"/>
                <a:cs typeface="Courier New"/>
                <a:sym typeface="Courier New"/>
              </a:rPr>
              <a:t>#4285F4</a:t>
            </a: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p:txBody>
      </p:sp>
      <p:sp>
        <p:nvSpPr>
          <p:cNvPr id="328" name="Google Shape;328;p42"/>
          <p:cNvSpPr txBox="1"/>
          <p:nvPr/>
        </p:nvSpPr>
        <p:spPr>
          <a:xfrm>
            <a:off x="4884600" y="1251775"/>
            <a:ext cx="5766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329" name="Google Shape;329;p42"/>
          <p:cNvSpPr txBox="1"/>
          <p:nvPr/>
        </p:nvSpPr>
        <p:spPr>
          <a:xfrm>
            <a:off x="311700" y="3597525"/>
            <a:ext cx="5149500" cy="11907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A4C2F4"/>
                </a:solidFill>
                <a:latin typeface="Courier New"/>
                <a:ea typeface="Courier New"/>
                <a:cs typeface="Courier New"/>
                <a:sym typeface="Courier New"/>
              </a:rPr>
              <a:t>&lt;div </a:t>
            </a:r>
            <a:r>
              <a:rPr lang="en" b="1">
                <a:solidFill>
                  <a:srgbClr val="D9EAD3"/>
                </a:solidFill>
                <a:latin typeface="Courier New"/>
                <a:ea typeface="Courier New"/>
                <a:cs typeface="Courier New"/>
                <a:sym typeface="Courier New"/>
              </a:rPr>
              <a:t>class</a:t>
            </a:r>
            <a:r>
              <a:rPr lang="en" b="1">
                <a:solidFill>
                  <a:srgbClr val="A4C2F4"/>
                </a:solidFill>
                <a:latin typeface="Courier New"/>
                <a:ea typeface="Courier New"/>
                <a:cs typeface="Courier New"/>
                <a:sym typeface="Courier New"/>
              </a:rPr>
              <a:t>=</a:t>
            </a:r>
            <a:r>
              <a:rPr lang="en" b="1">
                <a:solidFill>
                  <a:srgbClr val="F4CCCC"/>
                </a:solidFill>
                <a:latin typeface="Courier New"/>
                <a:ea typeface="Courier New"/>
                <a:cs typeface="Courier New"/>
                <a:sym typeface="Courier New"/>
              </a:rPr>
              <a:t>"parent"</a:t>
            </a:r>
            <a:r>
              <a:rPr lang="en" b="1">
                <a:solidFill>
                  <a:srgbClr val="A4C2F4"/>
                </a:solidFill>
                <a:latin typeface="Courier New"/>
                <a:ea typeface="Courier New"/>
                <a:cs typeface="Courier New"/>
                <a:sym typeface="Courier New"/>
              </a:rPr>
              <a:t>&gt;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&lt;h2&gt;</a:t>
            </a:r>
            <a:r>
              <a:rPr lang="en" b="1">
                <a:solidFill>
                  <a:srgbClr val="FFFFFF"/>
                </a:solidFill>
                <a:latin typeface="Courier New"/>
                <a:ea typeface="Courier New"/>
                <a:cs typeface="Courier New"/>
                <a:sym typeface="Courier New"/>
              </a:rPr>
              <a:t>Parent</a:t>
            </a:r>
            <a:r>
              <a:rPr lang="en" b="1">
                <a:solidFill>
                  <a:srgbClr val="A4C2F4"/>
                </a:solidFill>
                <a:latin typeface="Courier New"/>
                <a:ea typeface="Courier New"/>
                <a:cs typeface="Courier New"/>
                <a:sym typeface="Courier New"/>
              </a:rPr>
              <a:t>&lt;/h2&gt;</a:t>
            </a:r>
            <a:endParaRPr>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&lt;div </a:t>
            </a:r>
            <a:r>
              <a:rPr lang="en" b="1">
                <a:solidFill>
                  <a:srgbClr val="D9EAD3"/>
                </a:solidFill>
                <a:latin typeface="Courier New"/>
                <a:ea typeface="Courier New"/>
                <a:cs typeface="Courier New"/>
                <a:sym typeface="Courier New"/>
              </a:rPr>
              <a:t>class</a:t>
            </a:r>
            <a:r>
              <a:rPr lang="en" b="1">
                <a:solidFill>
                  <a:srgbClr val="A4C2F4"/>
                </a:solidFill>
                <a:latin typeface="Courier New"/>
                <a:ea typeface="Courier New"/>
                <a:cs typeface="Courier New"/>
                <a:sym typeface="Courier New"/>
              </a:rPr>
              <a:t>=</a:t>
            </a:r>
            <a:r>
              <a:rPr lang="en" b="1">
                <a:solidFill>
                  <a:srgbClr val="F4CCCC"/>
                </a:solidFill>
                <a:latin typeface="Courier New"/>
                <a:ea typeface="Courier New"/>
                <a:cs typeface="Courier New"/>
                <a:sym typeface="Courier New"/>
              </a:rPr>
              <a:t>"boy"</a:t>
            </a:r>
            <a:r>
              <a:rPr lang="en" b="1">
                <a:solidFill>
                  <a:srgbClr val="A4C2F4"/>
                </a:solidFill>
                <a:latin typeface="Courier New"/>
                <a:ea typeface="Courier New"/>
                <a:cs typeface="Courier New"/>
                <a:sym typeface="Courier New"/>
              </a:rPr>
              <a:t>&gt;</a:t>
            </a:r>
            <a:r>
              <a:rPr lang="en" b="1">
                <a:solidFill>
                  <a:srgbClr val="FFFFFF"/>
                </a:solidFill>
                <a:latin typeface="Courier New"/>
                <a:ea typeface="Courier New"/>
                <a:cs typeface="Courier New"/>
                <a:sym typeface="Courier New"/>
              </a:rPr>
              <a:t>Boy</a:t>
            </a:r>
            <a:r>
              <a:rPr lang="en" b="1">
                <a:solidFill>
                  <a:srgbClr val="A4C2F4"/>
                </a:solidFill>
                <a:latin typeface="Courier New"/>
                <a:ea typeface="Courier New"/>
                <a:cs typeface="Courier New"/>
                <a:sym typeface="Courier New"/>
              </a:rPr>
              <a:t>&lt;/div&gt;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  &lt;div </a:t>
            </a:r>
            <a:r>
              <a:rPr lang="en" b="1">
                <a:solidFill>
                  <a:srgbClr val="D9EAD3"/>
                </a:solidFill>
                <a:latin typeface="Courier New"/>
                <a:ea typeface="Courier New"/>
                <a:cs typeface="Courier New"/>
                <a:sym typeface="Courier New"/>
              </a:rPr>
              <a:t>class</a:t>
            </a:r>
            <a:r>
              <a:rPr lang="en" b="1">
                <a:solidFill>
                  <a:srgbClr val="A4C2F4"/>
                </a:solidFill>
                <a:latin typeface="Courier New"/>
                <a:ea typeface="Courier New"/>
                <a:cs typeface="Courier New"/>
                <a:sym typeface="Courier New"/>
              </a:rPr>
              <a:t>=</a:t>
            </a:r>
            <a:r>
              <a:rPr lang="en" b="1">
                <a:solidFill>
                  <a:srgbClr val="F4CCCC"/>
                </a:solidFill>
                <a:latin typeface="Courier New"/>
                <a:ea typeface="Courier New"/>
                <a:cs typeface="Courier New"/>
                <a:sym typeface="Courier New"/>
              </a:rPr>
              <a:t>"girl"</a:t>
            </a:r>
            <a:r>
              <a:rPr lang="en" b="1">
                <a:solidFill>
                  <a:srgbClr val="A4C2F4"/>
                </a:solidFill>
                <a:latin typeface="Courier New"/>
                <a:ea typeface="Courier New"/>
                <a:cs typeface="Courier New"/>
                <a:sym typeface="Courier New"/>
              </a:rPr>
              <a:t>&gt;</a:t>
            </a:r>
            <a:r>
              <a:rPr lang="en" b="1">
                <a:solidFill>
                  <a:srgbClr val="FFFFFF"/>
                </a:solidFill>
                <a:latin typeface="Courier New"/>
                <a:ea typeface="Courier New"/>
                <a:cs typeface="Courier New"/>
                <a:sym typeface="Courier New"/>
              </a:rPr>
              <a:t>Girl</a:t>
            </a:r>
            <a:r>
              <a:rPr lang="en" b="1">
                <a:solidFill>
                  <a:srgbClr val="A4C2F4"/>
                </a:solidFill>
                <a:latin typeface="Courier New"/>
                <a:ea typeface="Courier New"/>
                <a:cs typeface="Courier New"/>
                <a:sym typeface="Courier New"/>
              </a:rPr>
              <a:t>&lt;/div&gt;</a:t>
            </a:r>
            <a:endParaRPr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a:solidFill>
                  <a:srgbClr val="A4C2F4"/>
                </a:solidFill>
                <a:latin typeface="Courier New"/>
                <a:ea typeface="Courier New"/>
                <a:cs typeface="Courier New"/>
                <a:sym typeface="Courier New"/>
              </a:rPr>
              <a:t>&lt;/div&gt;</a:t>
            </a:r>
            <a:endParaRPr b="1">
              <a:solidFill>
                <a:srgbClr val="666666"/>
              </a:solidFill>
              <a:latin typeface="Courier New"/>
              <a:ea typeface="Courier New"/>
              <a:cs typeface="Courier New"/>
              <a:sym typeface="Courier New"/>
            </a:endParaRPr>
          </a:p>
        </p:txBody>
      </p:sp>
      <p:sp>
        <p:nvSpPr>
          <p:cNvPr id="330" name="Google Shape;330;p42"/>
          <p:cNvSpPr txBox="1"/>
          <p:nvPr/>
        </p:nvSpPr>
        <p:spPr>
          <a:xfrm>
            <a:off x="4778400" y="3597525"/>
            <a:ext cx="682800" cy="2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HTML</a:t>
            </a:r>
            <a:endParaRPr>
              <a:solidFill>
                <a:srgbClr val="3D85C6"/>
              </a:solidFill>
              <a:latin typeface="Roboto Black"/>
              <a:ea typeface="Roboto Black"/>
              <a:cs typeface="Roboto Black"/>
              <a:sym typeface="Roboto Black"/>
            </a:endParaRPr>
          </a:p>
        </p:txBody>
      </p:sp>
      <p:sp>
        <p:nvSpPr>
          <p:cNvPr id="331" name="Google Shape;331;p42"/>
          <p:cNvSpPr/>
          <p:nvPr/>
        </p:nvSpPr>
        <p:spPr>
          <a:xfrm>
            <a:off x="5865450" y="1251775"/>
            <a:ext cx="2733600" cy="15207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Parent</a:t>
            </a:r>
            <a:endParaRPr>
              <a:solidFill>
                <a:srgbClr val="FFFFFF"/>
              </a:solidFill>
              <a:latin typeface="Roboto"/>
              <a:ea typeface="Roboto"/>
              <a:cs typeface="Roboto"/>
              <a:sym typeface="Roboto"/>
            </a:endParaRPr>
          </a:p>
        </p:txBody>
      </p:sp>
      <p:sp>
        <p:nvSpPr>
          <p:cNvPr id="332" name="Google Shape;332;p42"/>
          <p:cNvSpPr/>
          <p:nvPr/>
        </p:nvSpPr>
        <p:spPr>
          <a:xfrm>
            <a:off x="5987103" y="1595737"/>
            <a:ext cx="1249200" cy="10323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Boy</a:t>
            </a:r>
            <a:endParaRPr>
              <a:solidFill>
                <a:srgbClr val="FFFFFF"/>
              </a:solidFill>
              <a:latin typeface="Roboto"/>
              <a:ea typeface="Roboto"/>
              <a:cs typeface="Roboto"/>
              <a:sym typeface="Roboto"/>
            </a:endParaRPr>
          </a:p>
        </p:txBody>
      </p:sp>
      <p:sp>
        <p:nvSpPr>
          <p:cNvPr id="333" name="Google Shape;333;p42"/>
          <p:cNvSpPr/>
          <p:nvPr/>
        </p:nvSpPr>
        <p:spPr>
          <a:xfrm>
            <a:off x="7236337" y="1595737"/>
            <a:ext cx="1249200" cy="10323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Girl</a:t>
            </a:r>
            <a:endParaRPr>
              <a:solidFill>
                <a:srgbClr val="FFFFFF"/>
              </a:solidFill>
              <a:latin typeface="Roboto"/>
              <a:ea typeface="Roboto"/>
              <a:cs typeface="Roboto"/>
              <a:sym typeface="Roboto"/>
            </a:endParaRPr>
          </a:p>
        </p:txBody>
      </p:sp>
      <p:sp>
        <p:nvSpPr>
          <p:cNvPr id="334" name="Google Shape;334;p42"/>
          <p:cNvSpPr txBox="1"/>
          <p:nvPr/>
        </p:nvSpPr>
        <p:spPr>
          <a:xfrm>
            <a:off x="5865450" y="3018775"/>
            <a:ext cx="3021900" cy="17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Roboto"/>
                <a:ea typeface="Roboto"/>
                <a:cs typeface="Roboto"/>
                <a:sym typeface="Roboto"/>
              </a:rPr>
              <a:t>In this example, the parent’s styles are inherited by its children but the children override the inherited background colour.</a:t>
            </a:r>
            <a:endParaRPr sz="1800">
              <a:solidFill>
                <a:schemeClr val="dk2"/>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Media Queries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box model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C20C-4BDD-44A9-9699-12C5654ADFB2}"/>
              </a:ext>
            </a:extLst>
          </p:cNvPr>
          <p:cNvSpPr>
            <a:spLocks noGrp="1"/>
          </p:cNvSpPr>
          <p:nvPr>
            <p:ph type="ctrTitle"/>
          </p:nvPr>
        </p:nvSpPr>
        <p:spPr/>
        <p:txBody>
          <a:bodyPr/>
          <a:lstStyle/>
          <a:p>
            <a:r>
              <a:rPr lang="en-GB" b="0" dirty="0"/>
              <a:t>What is a Media Query?</a:t>
            </a:r>
            <a:br>
              <a:rPr lang="en-GB" b="0" dirty="0"/>
            </a:br>
            <a:br>
              <a:rPr lang="en-GB" dirty="0"/>
            </a:br>
            <a:endParaRPr lang="en-GB" dirty="0"/>
          </a:p>
        </p:txBody>
      </p:sp>
      <p:sp>
        <p:nvSpPr>
          <p:cNvPr id="3" name="Subtitle 2">
            <a:extLst>
              <a:ext uri="{FF2B5EF4-FFF2-40B4-BE49-F238E27FC236}">
                <a16:creationId xmlns:a16="http://schemas.microsoft.com/office/drawing/2014/main" id="{8E84F357-8BDA-4875-8E2B-296BEB04FABE}"/>
              </a:ext>
            </a:extLst>
          </p:cNvPr>
          <p:cNvSpPr>
            <a:spLocks noGrp="1"/>
          </p:cNvSpPr>
          <p:nvPr>
            <p:ph type="subTitle" idx="1"/>
          </p:nvPr>
        </p:nvSpPr>
        <p:spPr>
          <a:xfrm>
            <a:off x="311700" y="1291756"/>
            <a:ext cx="8520600" cy="3488474"/>
          </a:xfrm>
        </p:spPr>
        <p:txBody>
          <a:bodyPr/>
          <a:lstStyle/>
          <a:p>
            <a:r>
              <a:rPr lang="en-GB" dirty="0"/>
              <a:t>It uses the @media rule to include a block of CSS properties only if a certain condition is true.</a:t>
            </a:r>
          </a:p>
          <a:p>
            <a:endParaRPr lang="en-GB" dirty="0"/>
          </a:p>
          <a:p>
            <a:endParaRPr lang="en-GB" dirty="0"/>
          </a:p>
          <a:p>
            <a:r>
              <a:rPr lang="en-GB" dirty="0"/>
              <a:t>A common use of media queries, is to create a flexible layout. In this example, we create a layout that varies between four, two and full-width columns, depending on different screen sizes:</a:t>
            </a:r>
          </a:p>
        </p:txBody>
      </p:sp>
    </p:spTree>
    <p:extLst>
      <p:ext uri="{BB962C8B-B14F-4D97-AF65-F5344CB8AC3E}">
        <p14:creationId xmlns:p14="http://schemas.microsoft.com/office/powerpoint/2010/main" val="740713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00997-9BD5-43FC-A06D-6C487009B5ED}"/>
              </a:ext>
            </a:extLst>
          </p:cNvPr>
          <p:cNvSpPr>
            <a:spLocks noGrp="1"/>
          </p:cNvSpPr>
          <p:nvPr>
            <p:ph type="title"/>
          </p:nvPr>
        </p:nvSpPr>
        <p:spPr/>
        <p:txBody>
          <a:bodyPr/>
          <a:lstStyle/>
          <a:p>
            <a:r>
              <a:rPr lang="en-GB" dirty="0"/>
              <a:t>Responsive Four Column Layout Example</a:t>
            </a:r>
            <a:br>
              <a:rPr lang="en-GB" dirty="0"/>
            </a:br>
            <a:endParaRPr lang="en-GB" dirty="0"/>
          </a:p>
        </p:txBody>
      </p:sp>
      <p:sp>
        <p:nvSpPr>
          <p:cNvPr id="3" name="Text Placeholder 2">
            <a:extLst>
              <a:ext uri="{FF2B5EF4-FFF2-40B4-BE49-F238E27FC236}">
                <a16:creationId xmlns:a16="http://schemas.microsoft.com/office/drawing/2014/main" id="{46BB3E5F-8572-4202-A980-718D4C4B68B2}"/>
              </a:ext>
            </a:extLst>
          </p:cNvPr>
          <p:cNvSpPr>
            <a:spLocks noGrp="1"/>
          </p:cNvSpPr>
          <p:nvPr>
            <p:ph type="body" idx="1"/>
          </p:nvPr>
        </p:nvSpPr>
        <p:spPr/>
        <p:txBody>
          <a:bodyPr/>
          <a:lstStyle/>
          <a:p>
            <a:r>
              <a:rPr lang="en-GB" dirty="0">
                <a:hlinkClick r:id="rId2"/>
              </a:rPr>
              <a:t>https://www.w3schools.com/css/css3_mediaqueries_ex.asp</a:t>
            </a:r>
            <a:endParaRPr lang="en-GB" dirty="0"/>
          </a:p>
          <a:p>
            <a:r>
              <a:rPr lang="en-GB" dirty="0"/>
              <a:t>When web browser is different sizes shows the site in various ways:</a:t>
            </a:r>
          </a:p>
        </p:txBody>
      </p:sp>
      <p:pic>
        <p:nvPicPr>
          <p:cNvPr id="4" name="Picture 3">
            <a:extLst>
              <a:ext uri="{FF2B5EF4-FFF2-40B4-BE49-F238E27FC236}">
                <a16:creationId xmlns:a16="http://schemas.microsoft.com/office/drawing/2014/main" id="{46638CDC-5BAF-4176-954D-78B4B851657A}"/>
              </a:ext>
            </a:extLst>
          </p:cNvPr>
          <p:cNvPicPr>
            <a:picLocks noChangeAspect="1"/>
          </p:cNvPicPr>
          <p:nvPr/>
        </p:nvPicPr>
        <p:blipFill rotWithShape="1">
          <a:blip r:embed="rId3"/>
          <a:srcRect r="19613"/>
          <a:stretch/>
        </p:blipFill>
        <p:spPr>
          <a:xfrm>
            <a:off x="311700" y="1848132"/>
            <a:ext cx="1354138" cy="2924175"/>
          </a:xfrm>
          <a:prstGeom prst="rect">
            <a:avLst/>
          </a:prstGeom>
        </p:spPr>
      </p:pic>
      <p:pic>
        <p:nvPicPr>
          <p:cNvPr id="5" name="Picture 4">
            <a:extLst>
              <a:ext uri="{FF2B5EF4-FFF2-40B4-BE49-F238E27FC236}">
                <a16:creationId xmlns:a16="http://schemas.microsoft.com/office/drawing/2014/main" id="{7FE8AE09-2AD6-4DDC-B52E-E00EB34A0FA3}"/>
              </a:ext>
            </a:extLst>
          </p:cNvPr>
          <p:cNvPicPr>
            <a:picLocks noChangeAspect="1"/>
          </p:cNvPicPr>
          <p:nvPr/>
        </p:nvPicPr>
        <p:blipFill rotWithShape="1">
          <a:blip r:embed="rId4"/>
          <a:srcRect r="1199"/>
          <a:stretch/>
        </p:blipFill>
        <p:spPr>
          <a:xfrm>
            <a:off x="2364826" y="1848133"/>
            <a:ext cx="6389876" cy="2924175"/>
          </a:xfrm>
          <a:prstGeom prst="rect">
            <a:avLst/>
          </a:prstGeom>
        </p:spPr>
      </p:pic>
    </p:spTree>
    <p:extLst>
      <p:ext uri="{BB962C8B-B14F-4D97-AF65-F5344CB8AC3E}">
        <p14:creationId xmlns:p14="http://schemas.microsoft.com/office/powerpoint/2010/main" val="1761547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Writing Media Queries</a:t>
            </a:r>
            <a:endParaRPr dirty="0"/>
          </a:p>
        </p:txBody>
      </p:sp>
      <p:sp>
        <p:nvSpPr>
          <p:cNvPr id="111" name="Google Shape;111;p20"/>
          <p:cNvSpPr txBox="1"/>
          <p:nvPr/>
        </p:nvSpPr>
        <p:spPr>
          <a:xfrm>
            <a:off x="311700" y="1251775"/>
            <a:ext cx="8520600" cy="35604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999999"/>
                </a:solidFill>
                <a:latin typeface="Courier New"/>
                <a:ea typeface="Courier New"/>
                <a:cs typeface="Courier New"/>
                <a:sym typeface="Courier New"/>
              </a:rPr>
              <a:t>/* Tablet Styles */</a:t>
            </a:r>
            <a:endParaRPr b="1" dirty="0">
              <a:solidFill>
                <a:srgbClr val="B4A7D6"/>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B4A7D6"/>
                </a:solidFill>
                <a:latin typeface="Courier New"/>
                <a:ea typeface="Courier New"/>
                <a:cs typeface="Courier New"/>
                <a:sym typeface="Courier New"/>
              </a:rPr>
              <a:t>@media </a:t>
            </a:r>
            <a:r>
              <a:rPr lang="en" b="1" dirty="0">
                <a:solidFill>
                  <a:srgbClr val="A4C2F4"/>
                </a:solidFill>
                <a:latin typeface="Courier New"/>
                <a:ea typeface="Courier New"/>
                <a:cs typeface="Courier New"/>
                <a:sym typeface="Courier New"/>
              </a:rPr>
              <a:t>(</a:t>
            </a:r>
            <a:r>
              <a:rPr lang="en" b="1" dirty="0">
                <a:solidFill>
                  <a:srgbClr val="D9EAD3"/>
                </a:solidFill>
                <a:latin typeface="Courier New"/>
                <a:ea typeface="Courier New"/>
                <a:cs typeface="Courier New"/>
                <a:sym typeface="Courier New"/>
              </a:rPr>
              <a:t>max-width</a:t>
            </a:r>
            <a:r>
              <a:rPr lang="en" b="1" dirty="0">
                <a:solidFill>
                  <a:srgbClr val="A4C2F4"/>
                </a:solidFill>
                <a:latin typeface="Courier New"/>
                <a:ea typeface="Courier New"/>
                <a:cs typeface="Courier New"/>
                <a:sym typeface="Courier New"/>
              </a:rPr>
              <a:t>: </a:t>
            </a:r>
            <a:r>
              <a:rPr lang="en" b="1" dirty="0">
                <a:solidFill>
                  <a:srgbClr val="F4CCCC"/>
                </a:solidFill>
                <a:latin typeface="Courier New"/>
                <a:ea typeface="Courier New"/>
                <a:cs typeface="Courier New"/>
                <a:sym typeface="Courier New"/>
              </a:rPr>
              <a:t>900px</a:t>
            </a:r>
            <a:r>
              <a:rPr lang="en" b="1" dirty="0">
                <a:solidFill>
                  <a:srgbClr val="A4C2F4"/>
                </a:solidFill>
                <a:latin typeface="Courier New"/>
                <a:ea typeface="Courier New"/>
                <a:cs typeface="Courier New"/>
                <a:sym typeface="Courier New"/>
              </a:rPr>
              <a:t>) {</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D9EAD3"/>
                </a:solidFill>
                <a:latin typeface="Courier New"/>
                <a:ea typeface="Courier New"/>
                <a:cs typeface="Courier New"/>
                <a:sym typeface="Courier New"/>
              </a:rPr>
              <a:t>  </a:t>
            </a:r>
            <a:r>
              <a:rPr lang="en" b="1" dirty="0">
                <a:solidFill>
                  <a:srgbClr val="B4A7D6"/>
                </a:solidFill>
                <a:latin typeface="Courier New"/>
                <a:ea typeface="Courier New"/>
                <a:cs typeface="Courier New"/>
                <a:sym typeface="Courier New"/>
              </a:rPr>
              <a:t>.container</a:t>
            </a:r>
            <a:r>
              <a:rPr lang="en" b="1" dirty="0">
                <a:solidFill>
                  <a:srgbClr val="A4C2F4"/>
                </a:solidFill>
                <a:latin typeface="Courier New"/>
                <a:ea typeface="Courier New"/>
                <a:cs typeface="Courier New"/>
                <a:sym typeface="Courier New"/>
              </a:rPr>
              <a:t> {</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A4C2F4"/>
                </a:solidFill>
                <a:latin typeface="Courier New"/>
                <a:ea typeface="Courier New"/>
                <a:cs typeface="Courier New"/>
                <a:sym typeface="Courier New"/>
              </a:rPr>
              <a:t>    </a:t>
            </a:r>
            <a:r>
              <a:rPr lang="en" b="1" dirty="0">
                <a:solidFill>
                  <a:srgbClr val="D9EAD3"/>
                </a:solidFill>
                <a:latin typeface="Courier New"/>
                <a:ea typeface="Courier New"/>
                <a:cs typeface="Courier New"/>
                <a:sym typeface="Courier New"/>
              </a:rPr>
              <a:t>width</a:t>
            </a:r>
            <a:r>
              <a:rPr lang="en" b="1" dirty="0">
                <a:solidFill>
                  <a:srgbClr val="A4C2F4"/>
                </a:solidFill>
                <a:latin typeface="Courier New"/>
                <a:ea typeface="Courier New"/>
                <a:cs typeface="Courier New"/>
                <a:sym typeface="Courier New"/>
              </a:rPr>
              <a:t>: </a:t>
            </a:r>
            <a:r>
              <a:rPr lang="en" b="1" dirty="0">
                <a:solidFill>
                  <a:srgbClr val="F4CCCC"/>
                </a:solidFill>
                <a:latin typeface="Courier New"/>
                <a:ea typeface="Courier New"/>
                <a:cs typeface="Courier New"/>
                <a:sym typeface="Courier New"/>
              </a:rPr>
              <a:t>100%</a:t>
            </a: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A4C2F4"/>
                </a:solidFill>
                <a:latin typeface="Courier New"/>
                <a:ea typeface="Courier New"/>
                <a:cs typeface="Courier New"/>
                <a:sym typeface="Courier New"/>
              </a:rPr>
              <a:t>  }</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A4C2F4"/>
                </a:solidFill>
                <a:latin typeface="Courier New"/>
                <a:ea typeface="Courier New"/>
                <a:cs typeface="Courier New"/>
                <a:sym typeface="Courier New"/>
              </a:rPr>
              <a:t>  </a:t>
            </a:r>
            <a:r>
              <a:rPr lang="en" b="1" dirty="0">
                <a:solidFill>
                  <a:srgbClr val="999999"/>
                </a:solidFill>
                <a:latin typeface="Courier New"/>
                <a:ea typeface="Courier New"/>
                <a:cs typeface="Courier New"/>
                <a:sym typeface="Courier New"/>
              </a:rPr>
              <a:t>/* Other styling rules related to tablets go here */</a:t>
            </a:r>
            <a:endParaRPr b="1" dirty="0">
              <a:solidFill>
                <a:srgbClr val="999999"/>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999999"/>
                </a:solidFill>
                <a:latin typeface="Courier New"/>
                <a:ea typeface="Courier New"/>
                <a:cs typeface="Courier New"/>
                <a:sym typeface="Courier New"/>
              </a:rPr>
              <a:t>/* Mobile Styles */</a:t>
            </a:r>
            <a:endParaRPr b="1" dirty="0">
              <a:solidFill>
                <a:srgbClr val="B4A7D6"/>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B4A7D6"/>
                </a:solidFill>
                <a:latin typeface="Courier New"/>
                <a:ea typeface="Courier New"/>
                <a:cs typeface="Courier New"/>
                <a:sym typeface="Courier New"/>
              </a:rPr>
              <a:t>@media </a:t>
            </a:r>
            <a:r>
              <a:rPr lang="en" b="1" dirty="0">
                <a:solidFill>
                  <a:srgbClr val="A4C2F4"/>
                </a:solidFill>
                <a:latin typeface="Courier New"/>
                <a:ea typeface="Courier New"/>
                <a:cs typeface="Courier New"/>
                <a:sym typeface="Courier New"/>
              </a:rPr>
              <a:t>(</a:t>
            </a:r>
            <a:r>
              <a:rPr lang="en" b="1" dirty="0">
                <a:solidFill>
                  <a:srgbClr val="D9EAD3"/>
                </a:solidFill>
                <a:latin typeface="Courier New"/>
                <a:ea typeface="Courier New"/>
                <a:cs typeface="Courier New"/>
                <a:sym typeface="Courier New"/>
              </a:rPr>
              <a:t>max-width</a:t>
            </a:r>
            <a:r>
              <a:rPr lang="en" b="1" dirty="0">
                <a:solidFill>
                  <a:srgbClr val="A4C2F4"/>
                </a:solidFill>
                <a:latin typeface="Courier New"/>
                <a:ea typeface="Courier New"/>
                <a:cs typeface="Courier New"/>
                <a:sym typeface="Courier New"/>
              </a:rPr>
              <a:t>: </a:t>
            </a:r>
            <a:r>
              <a:rPr lang="en" b="1" dirty="0">
                <a:solidFill>
                  <a:srgbClr val="F4CCCC"/>
                </a:solidFill>
                <a:latin typeface="Courier New"/>
                <a:ea typeface="Courier New"/>
                <a:cs typeface="Courier New"/>
                <a:sym typeface="Courier New"/>
              </a:rPr>
              <a:t>500px</a:t>
            </a:r>
            <a:r>
              <a:rPr lang="en" b="1" dirty="0">
                <a:solidFill>
                  <a:srgbClr val="A4C2F4"/>
                </a:solidFill>
                <a:latin typeface="Courier New"/>
                <a:ea typeface="Courier New"/>
                <a:cs typeface="Courier New"/>
                <a:sym typeface="Courier New"/>
              </a:rPr>
              <a:t>) {</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A4C2F4"/>
                </a:solidFill>
                <a:latin typeface="Courier New"/>
                <a:ea typeface="Courier New"/>
                <a:cs typeface="Courier New"/>
                <a:sym typeface="Courier New"/>
              </a:rPr>
              <a:t>  </a:t>
            </a:r>
            <a:r>
              <a:rPr lang="en" b="1" dirty="0">
                <a:solidFill>
                  <a:srgbClr val="999999"/>
                </a:solidFill>
                <a:latin typeface="Courier New"/>
                <a:ea typeface="Courier New"/>
                <a:cs typeface="Courier New"/>
                <a:sym typeface="Courier New"/>
              </a:rPr>
              <a:t>/* Other styling rules related to mobiles go here */</a:t>
            </a:r>
            <a:endParaRPr b="1" dirty="0">
              <a:solidFill>
                <a:srgbClr val="999999"/>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A4C2F4"/>
                </a:solidFill>
                <a:latin typeface="Courier New"/>
                <a:ea typeface="Courier New"/>
                <a:cs typeface="Courier New"/>
                <a:sym typeface="Courier New"/>
              </a:rPr>
              <a:t>}</a:t>
            </a:r>
            <a:endParaRPr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dirty="0">
              <a:solidFill>
                <a:srgbClr val="A4C2F4"/>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the viewport</a:t>
            </a:r>
            <a:endParaRPr/>
          </a:p>
        </p:txBody>
      </p:sp>
      <p:sp>
        <p:nvSpPr>
          <p:cNvPr id="122" name="Google Shape;122;p22"/>
          <p:cNvSpPr txBox="1"/>
          <p:nvPr/>
        </p:nvSpPr>
        <p:spPr>
          <a:xfrm>
            <a:off x="311700" y="1996125"/>
            <a:ext cx="8520600" cy="4050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A4C2F4"/>
                </a:solidFill>
                <a:latin typeface="Courier New"/>
                <a:ea typeface="Courier New"/>
                <a:cs typeface="Courier New"/>
                <a:sym typeface="Courier New"/>
              </a:rPr>
              <a:t>&lt;meta </a:t>
            </a:r>
            <a:r>
              <a:rPr lang="en" sz="1100" b="1">
                <a:solidFill>
                  <a:srgbClr val="D9EAD3"/>
                </a:solidFill>
                <a:latin typeface="Courier New"/>
                <a:ea typeface="Courier New"/>
                <a:cs typeface="Courier New"/>
                <a:sym typeface="Courier New"/>
              </a:rPr>
              <a:t>name</a:t>
            </a:r>
            <a:r>
              <a:rPr lang="en" sz="1100" b="1">
                <a:solidFill>
                  <a:srgbClr val="A4C2F4"/>
                </a:solidFill>
                <a:latin typeface="Courier New"/>
                <a:ea typeface="Courier New"/>
                <a:cs typeface="Courier New"/>
                <a:sym typeface="Courier New"/>
              </a:rPr>
              <a:t>=</a:t>
            </a:r>
            <a:r>
              <a:rPr lang="en" sz="1100" b="1">
                <a:solidFill>
                  <a:srgbClr val="F4CCCC"/>
                </a:solidFill>
                <a:latin typeface="Courier New"/>
                <a:ea typeface="Courier New"/>
                <a:cs typeface="Courier New"/>
                <a:sym typeface="Courier New"/>
              </a:rPr>
              <a:t>"viewport"</a:t>
            </a:r>
            <a:r>
              <a:rPr lang="en" sz="1100" b="1">
                <a:solidFill>
                  <a:srgbClr val="A4C2F4"/>
                </a:solidFill>
                <a:latin typeface="Courier New"/>
                <a:ea typeface="Courier New"/>
                <a:cs typeface="Courier New"/>
                <a:sym typeface="Courier New"/>
              </a:rPr>
              <a:t> </a:t>
            </a:r>
            <a:r>
              <a:rPr lang="en" sz="1100" b="1">
                <a:solidFill>
                  <a:srgbClr val="D9EAD3"/>
                </a:solidFill>
                <a:latin typeface="Courier New"/>
                <a:ea typeface="Courier New"/>
                <a:cs typeface="Courier New"/>
                <a:sym typeface="Courier New"/>
              </a:rPr>
              <a:t>content</a:t>
            </a:r>
            <a:r>
              <a:rPr lang="en" sz="1100" b="1">
                <a:solidFill>
                  <a:srgbClr val="A4C2F4"/>
                </a:solidFill>
                <a:latin typeface="Courier New"/>
                <a:ea typeface="Courier New"/>
                <a:cs typeface="Courier New"/>
                <a:sym typeface="Courier New"/>
              </a:rPr>
              <a:t>="</a:t>
            </a:r>
            <a:r>
              <a:rPr lang="en" sz="1100" b="1">
                <a:solidFill>
                  <a:srgbClr val="F4CCCC"/>
                </a:solidFill>
                <a:latin typeface="Courier New"/>
                <a:ea typeface="Courier New"/>
                <a:cs typeface="Courier New"/>
                <a:sym typeface="Courier New"/>
              </a:rPr>
              <a:t>width=device-width, initial-scale=1, user-scalable=no"</a:t>
            </a:r>
            <a:r>
              <a:rPr lang="en" sz="1100" b="1">
                <a:solidFill>
                  <a:srgbClr val="A4C2F4"/>
                </a:solidFill>
                <a:latin typeface="Courier New"/>
                <a:ea typeface="Courier New"/>
                <a:cs typeface="Courier New"/>
                <a:sym typeface="Courier New"/>
              </a:rPr>
              <a:t>&gt;</a:t>
            </a:r>
            <a:endParaRPr sz="1100" b="1">
              <a:solidFill>
                <a:srgbClr val="A4C2F4"/>
              </a:solidFill>
              <a:latin typeface="Courier New"/>
              <a:ea typeface="Courier New"/>
              <a:cs typeface="Courier New"/>
              <a:sym typeface="Courier New"/>
            </a:endParaRPr>
          </a:p>
        </p:txBody>
      </p:sp>
      <p:sp>
        <p:nvSpPr>
          <p:cNvPr id="123" name="Google Shape;123;p22"/>
          <p:cNvSpPr txBox="1"/>
          <p:nvPr/>
        </p:nvSpPr>
        <p:spPr>
          <a:xfrm>
            <a:off x="8076200" y="2005275"/>
            <a:ext cx="7560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HTML</a:t>
            </a:r>
            <a:endParaRPr>
              <a:solidFill>
                <a:srgbClr val="3D85C6"/>
              </a:solidFill>
              <a:latin typeface="Roboto Black"/>
              <a:ea typeface="Roboto Black"/>
              <a:cs typeface="Roboto Black"/>
              <a:sym typeface="Roboto Black"/>
            </a:endParaRPr>
          </a:p>
        </p:txBody>
      </p:sp>
      <p:sp>
        <p:nvSpPr>
          <p:cNvPr id="124" name="Google Shape;124;p22"/>
          <p:cNvSpPr txBox="1"/>
          <p:nvPr/>
        </p:nvSpPr>
        <p:spPr>
          <a:xfrm>
            <a:off x="311700" y="1152475"/>
            <a:ext cx="8575800" cy="48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Roboto"/>
                <a:ea typeface="Roboto"/>
                <a:cs typeface="Roboto"/>
                <a:sym typeface="Roboto"/>
              </a:rPr>
              <a:t>This line of HTML will set the page’s viewport so that your media queries work across all devices:</a:t>
            </a:r>
            <a:endParaRPr sz="1800">
              <a:solidFill>
                <a:schemeClr val="dk2"/>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3"/>
          <p:cNvSpPr txBox="1">
            <a:spLocks noGrp="1"/>
          </p:cNvSpPr>
          <p:nvPr>
            <p:ph type="title"/>
          </p:nvPr>
        </p:nvSpPr>
        <p:spPr>
          <a:xfrm>
            <a:off x="490250" y="526350"/>
            <a:ext cx="609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Reading Week:</a:t>
            </a:r>
            <a:endParaRPr/>
          </a:p>
          <a:p>
            <a:pPr marL="0" lvl="0" indent="0" algn="l" rtl="0">
              <a:spcBef>
                <a:spcPts val="0"/>
              </a:spcBef>
              <a:spcAft>
                <a:spcPts val="0"/>
              </a:spcAft>
              <a:buNone/>
            </a:pPr>
            <a:r>
              <a:rPr lang="en" sz="3000" b="0" u="sng"/>
              <a:t>Short</a:t>
            </a:r>
            <a:r>
              <a:rPr lang="en" sz="3000" b="0"/>
              <a:t> MDN Reading Tasks</a:t>
            </a:r>
            <a:endParaRPr sz="3000" b="0"/>
          </a:p>
          <a:p>
            <a:pPr marL="0" lvl="0" indent="0" algn="l" rtl="0">
              <a:spcBef>
                <a:spcPts val="0"/>
              </a:spcBef>
              <a:spcAft>
                <a:spcPts val="0"/>
              </a:spcAft>
              <a:buNone/>
            </a:pPr>
            <a:endParaRPr sz="3000" b="0"/>
          </a:p>
          <a:p>
            <a:pPr marL="0" lvl="0" indent="0" algn="l" rtl="0">
              <a:spcBef>
                <a:spcPts val="0"/>
              </a:spcBef>
              <a:spcAft>
                <a:spcPts val="0"/>
              </a:spcAft>
              <a:buNone/>
            </a:pPr>
            <a:r>
              <a:rPr lang="en" sz="2400"/>
              <a:t>BOX MODEL</a:t>
            </a:r>
            <a:endParaRPr sz="2400"/>
          </a:p>
          <a:p>
            <a:pPr marL="0" lvl="0" indent="0" algn="l" rtl="0">
              <a:spcBef>
                <a:spcPts val="0"/>
              </a:spcBef>
              <a:spcAft>
                <a:spcPts val="0"/>
              </a:spcAft>
              <a:buNone/>
            </a:pPr>
            <a:r>
              <a:rPr lang="en" sz="1800" b="0">
                <a:latin typeface="Courier New"/>
                <a:ea typeface="Courier New"/>
                <a:cs typeface="Courier New"/>
                <a:sym typeface="Courier New"/>
              </a:rPr>
              <a:t>https://developer.mozilla.org/en-US/docs/Web/CSS/box_model</a:t>
            </a:r>
            <a:endParaRPr sz="1800" b="0">
              <a:latin typeface="Courier New"/>
              <a:ea typeface="Courier New"/>
              <a:cs typeface="Courier New"/>
              <a:sym typeface="Courier New"/>
            </a:endParaRPr>
          </a:p>
          <a:p>
            <a:pPr marL="0" lvl="0" indent="0" algn="l" rtl="0">
              <a:spcBef>
                <a:spcPts val="0"/>
              </a:spcBef>
              <a:spcAft>
                <a:spcPts val="0"/>
              </a:spcAft>
              <a:buNone/>
            </a:pPr>
            <a:endParaRPr sz="2400" b="0">
              <a:latin typeface="Courier New"/>
              <a:ea typeface="Courier New"/>
              <a:cs typeface="Courier New"/>
              <a:sym typeface="Courier New"/>
            </a:endParaRPr>
          </a:p>
          <a:p>
            <a:pPr marL="0" lvl="0" indent="0" algn="l" rtl="0">
              <a:spcBef>
                <a:spcPts val="0"/>
              </a:spcBef>
              <a:spcAft>
                <a:spcPts val="0"/>
              </a:spcAft>
              <a:buNone/>
            </a:pPr>
            <a:r>
              <a:rPr lang="en" sz="2400"/>
              <a:t>MARGIN COLLAPSING</a:t>
            </a:r>
            <a:endParaRPr sz="2400"/>
          </a:p>
          <a:p>
            <a:pPr marL="0" lvl="0" indent="0" algn="l" rtl="0">
              <a:spcBef>
                <a:spcPts val="0"/>
              </a:spcBef>
              <a:spcAft>
                <a:spcPts val="0"/>
              </a:spcAft>
              <a:buNone/>
            </a:pPr>
            <a:r>
              <a:rPr lang="en" sz="1800" b="0">
                <a:latin typeface="Courier New"/>
                <a:ea typeface="Courier New"/>
                <a:cs typeface="Courier New"/>
                <a:sym typeface="Courier New"/>
              </a:rPr>
              <a:t>https://developer.mozilla.org/en-US/docs/Web/CSS/CSS_Box_Model/Mastering_margin_collapsing</a:t>
            </a:r>
            <a:endParaRPr sz="1800" b="0">
              <a:latin typeface="Courier New"/>
              <a:ea typeface="Courier New"/>
              <a:cs typeface="Courier New"/>
              <a:sym typeface="Courier New"/>
            </a:endParaRPr>
          </a:p>
        </p:txBody>
      </p:sp>
      <p:pic>
        <p:nvPicPr>
          <p:cNvPr id="340" name="Google Shape;340;p43"/>
          <p:cNvPicPr preferRelativeResize="0"/>
          <p:nvPr/>
        </p:nvPicPr>
        <p:blipFill>
          <a:blip r:embed="rId3">
            <a:alphaModFix/>
          </a:blip>
          <a:stretch>
            <a:fillRect/>
          </a:stretch>
        </p:blipFill>
        <p:spPr>
          <a:xfrm>
            <a:off x="6824650" y="1830108"/>
            <a:ext cx="1682374" cy="148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7970095" y="1855913"/>
            <a:ext cx="8622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Content</a:t>
            </a:r>
            <a:endParaRPr>
              <a:solidFill>
                <a:schemeClr val="dk2"/>
              </a:solidFill>
            </a:endParaRPr>
          </a:p>
        </p:txBody>
      </p:sp>
      <p:sp>
        <p:nvSpPr>
          <p:cNvPr id="90" name="Google Shape;90;p18"/>
          <p:cNvSpPr txBox="1"/>
          <p:nvPr/>
        </p:nvSpPr>
        <p:spPr>
          <a:xfrm>
            <a:off x="311700" y="1152475"/>
            <a:ext cx="43284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666666"/>
                </a:solidFill>
                <a:latin typeface="Roboto"/>
                <a:ea typeface="Roboto"/>
                <a:cs typeface="Roboto"/>
                <a:sym typeface="Roboto"/>
              </a:rPr>
              <a:t>Every HTML element can be thought of as a box. There are </a:t>
            </a:r>
            <a:r>
              <a:rPr lang="en" sz="1800" b="1">
                <a:solidFill>
                  <a:srgbClr val="666666"/>
                </a:solidFill>
                <a:latin typeface="Roboto"/>
                <a:ea typeface="Roboto"/>
                <a:cs typeface="Roboto"/>
                <a:sym typeface="Roboto"/>
              </a:rPr>
              <a:t>no exceptions</a:t>
            </a:r>
            <a:r>
              <a:rPr lang="en" sz="1800">
                <a:solidFill>
                  <a:srgbClr val="666666"/>
                </a:solidFill>
                <a:latin typeface="Roboto"/>
                <a:ea typeface="Roboto"/>
                <a:cs typeface="Roboto"/>
                <a:sym typeface="Roboto"/>
              </a:rPr>
              <a:t>.</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r>
              <a:rPr lang="en" sz="1800">
                <a:solidFill>
                  <a:srgbClr val="666666"/>
                </a:solidFill>
                <a:latin typeface="Roboto"/>
                <a:ea typeface="Roboto"/>
                <a:cs typeface="Roboto"/>
                <a:sym typeface="Roboto"/>
              </a:rPr>
              <a:t>The box model describes the space taken up by an element and the space it gives itself to other elements.</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1600"/>
              </a:spcAft>
              <a:buNone/>
            </a:pPr>
            <a:r>
              <a:rPr lang="en" sz="1800">
                <a:solidFill>
                  <a:srgbClr val="666666"/>
                </a:solidFill>
                <a:latin typeface="Roboto"/>
                <a:ea typeface="Roboto"/>
                <a:cs typeface="Roboto"/>
                <a:sym typeface="Roboto"/>
              </a:rPr>
              <a:t>Here is a diagram of how the Google Chrome element inspector visualizes an element’s box model properties:</a:t>
            </a:r>
            <a:endParaRPr sz="1800">
              <a:solidFill>
                <a:srgbClr val="666666"/>
              </a:solidFill>
              <a:latin typeface="Roboto"/>
              <a:ea typeface="Roboto"/>
              <a:cs typeface="Roboto"/>
              <a:sym typeface="Roboto"/>
            </a:endParaRPr>
          </a:p>
        </p:txBody>
      </p:sp>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box model</a:t>
            </a:r>
            <a:endParaRPr/>
          </a:p>
        </p:txBody>
      </p:sp>
      <p:grpSp>
        <p:nvGrpSpPr>
          <p:cNvPr id="92" name="Google Shape;92;p18"/>
          <p:cNvGrpSpPr/>
          <p:nvPr/>
        </p:nvGrpSpPr>
        <p:grpSpPr>
          <a:xfrm>
            <a:off x="5090113" y="1234688"/>
            <a:ext cx="2565900" cy="1880400"/>
            <a:chOff x="2283075" y="2693425"/>
            <a:chExt cx="2565900" cy="1880400"/>
          </a:xfrm>
        </p:grpSpPr>
        <p:sp>
          <p:nvSpPr>
            <p:cNvPr id="93" name="Google Shape;93;p18"/>
            <p:cNvSpPr/>
            <p:nvPr/>
          </p:nvSpPr>
          <p:spPr>
            <a:xfrm>
              <a:off x="2283075" y="2693425"/>
              <a:ext cx="2565900" cy="1880400"/>
            </a:xfrm>
            <a:prstGeom prst="rect">
              <a:avLst/>
            </a:prstGeom>
            <a:solidFill>
              <a:srgbClr val="F6B26B"/>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2479575" y="2890975"/>
              <a:ext cx="2172900" cy="1485300"/>
            </a:xfrm>
            <a:prstGeom prst="rect">
              <a:avLst/>
            </a:prstGeom>
            <a:solidFill>
              <a:srgbClr val="FFD96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2688375" y="3093475"/>
              <a:ext cx="1755300" cy="1080300"/>
            </a:xfrm>
            <a:prstGeom prst="rect">
              <a:avLst/>
            </a:prstGeom>
            <a:solidFill>
              <a:srgbClr val="93C47D"/>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2925525" y="3347275"/>
              <a:ext cx="1281000" cy="572700"/>
            </a:xfrm>
            <a:prstGeom prst="rect">
              <a:avLst/>
            </a:prstGeom>
            <a:solidFill>
              <a:srgbClr val="6FA8D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7" name="Google Shape;97;p18"/>
          <p:cNvCxnSpPr/>
          <p:nvPr/>
        </p:nvCxnSpPr>
        <p:spPr>
          <a:xfrm rot="10800000">
            <a:off x="7565088" y="1369614"/>
            <a:ext cx="405000" cy="0"/>
          </a:xfrm>
          <a:prstGeom prst="straightConnector1">
            <a:avLst/>
          </a:prstGeom>
          <a:noFill/>
          <a:ln w="9525" cap="flat" cmpd="sng">
            <a:solidFill>
              <a:schemeClr val="dk2"/>
            </a:solidFill>
            <a:prstDash val="solid"/>
            <a:round/>
            <a:headEnd type="none" w="med" len="med"/>
            <a:tailEnd type="none" w="med" len="med"/>
          </a:ln>
        </p:spPr>
      </p:cxnSp>
      <p:sp>
        <p:nvSpPr>
          <p:cNvPr id="98" name="Google Shape;98;p18"/>
          <p:cNvSpPr txBox="1"/>
          <p:nvPr/>
        </p:nvSpPr>
        <p:spPr>
          <a:xfrm>
            <a:off x="7970095" y="1170113"/>
            <a:ext cx="8622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Margin</a:t>
            </a:r>
            <a:endParaRPr>
              <a:solidFill>
                <a:schemeClr val="dk2"/>
              </a:solidFill>
            </a:endParaRPr>
          </a:p>
        </p:txBody>
      </p:sp>
      <p:cxnSp>
        <p:nvCxnSpPr>
          <p:cNvPr id="99" name="Google Shape;99;p18"/>
          <p:cNvCxnSpPr>
            <a:stCxn id="100" idx="1"/>
          </p:cNvCxnSpPr>
          <p:nvPr/>
        </p:nvCxnSpPr>
        <p:spPr>
          <a:xfrm rot="10800000">
            <a:off x="7336495" y="1598213"/>
            <a:ext cx="633600" cy="0"/>
          </a:xfrm>
          <a:prstGeom prst="straightConnector1">
            <a:avLst/>
          </a:prstGeom>
          <a:noFill/>
          <a:ln w="9525" cap="flat" cmpd="sng">
            <a:solidFill>
              <a:schemeClr val="dk2"/>
            </a:solidFill>
            <a:prstDash val="solid"/>
            <a:round/>
            <a:headEnd type="none" w="med" len="med"/>
            <a:tailEnd type="none" w="med" len="med"/>
          </a:ln>
        </p:spPr>
      </p:cxnSp>
      <p:sp>
        <p:nvSpPr>
          <p:cNvPr id="101" name="Google Shape;101;p18"/>
          <p:cNvSpPr txBox="1"/>
          <p:nvPr/>
        </p:nvSpPr>
        <p:spPr>
          <a:xfrm>
            <a:off x="7970095" y="1627313"/>
            <a:ext cx="8622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Padding</a:t>
            </a:r>
            <a:endParaRPr>
              <a:solidFill>
                <a:schemeClr val="dk2"/>
              </a:solidFill>
            </a:endParaRPr>
          </a:p>
        </p:txBody>
      </p:sp>
      <p:sp>
        <p:nvSpPr>
          <p:cNvPr id="100" name="Google Shape;100;p18"/>
          <p:cNvSpPr txBox="1"/>
          <p:nvPr/>
        </p:nvSpPr>
        <p:spPr>
          <a:xfrm>
            <a:off x="7970095" y="1398713"/>
            <a:ext cx="8622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Border</a:t>
            </a:r>
            <a:endParaRPr>
              <a:solidFill>
                <a:schemeClr val="dk2"/>
              </a:solidFill>
            </a:endParaRPr>
          </a:p>
        </p:txBody>
      </p:sp>
      <p:cxnSp>
        <p:nvCxnSpPr>
          <p:cNvPr id="102" name="Google Shape;102;p18"/>
          <p:cNvCxnSpPr/>
          <p:nvPr/>
        </p:nvCxnSpPr>
        <p:spPr>
          <a:xfrm rot="10800000">
            <a:off x="7107888" y="1826814"/>
            <a:ext cx="862200" cy="0"/>
          </a:xfrm>
          <a:prstGeom prst="straightConnector1">
            <a:avLst/>
          </a:prstGeom>
          <a:noFill/>
          <a:ln w="9525" cap="flat" cmpd="sng">
            <a:solidFill>
              <a:schemeClr val="dk2"/>
            </a:solidFill>
            <a:prstDash val="solid"/>
            <a:round/>
            <a:headEnd type="none" w="med" len="med"/>
            <a:tailEnd type="none" w="med" len="med"/>
          </a:ln>
        </p:spPr>
      </p:cxnSp>
      <p:cxnSp>
        <p:nvCxnSpPr>
          <p:cNvPr id="103" name="Google Shape;103;p18"/>
          <p:cNvCxnSpPr>
            <a:stCxn id="89" idx="1"/>
          </p:cNvCxnSpPr>
          <p:nvPr/>
        </p:nvCxnSpPr>
        <p:spPr>
          <a:xfrm rot="10800000">
            <a:off x="6879295" y="2055413"/>
            <a:ext cx="1090800" cy="0"/>
          </a:xfrm>
          <a:prstGeom prst="straightConnector1">
            <a:avLst/>
          </a:prstGeom>
          <a:noFill/>
          <a:ln w="9525" cap="flat" cmpd="sng">
            <a:solidFill>
              <a:schemeClr val="dk2"/>
            </a:solidFill>
            <a:prstDash val="solid"/>
            <a:round/>
            <a:headEnd type="none" w="med" len="med"/>
            <a:tailEnd type="none" w="med" len="med"/>
          </a:ln>
        </p:spPr>
      </p:cxnSp>
      <p:sp>
        <p:nvSpPr>
          <p:cNvPr id="104" name="Google Shape;104;p18"/>
          <p:cNvSpPr txBox="1"/>
          <p:nvPr/>
        </p:nvSpPr>
        <p:spPr>
          <a:xfrm>
            <a:off x="4993525" y="3207709"/>
            <a:ext cx="2759100" cy="138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Roboto"/>
                <a:ea typeface="Roboto"/>
                <a:cs typeface="Roboto"/>
                <a:sym typeface="Roboto"/>
              </a:rPr>
              <a:t>Use F12 or right-click &gt; ‘Inspect Element’ to access the Google Chrome element inspector box model diagram. </a:t>
            </a:r>
            <a:endParaRPr sz="1200">
              <a:solidFill>
                <a:schemeClr val="dk2"/>
              </a:solidFill>
              <a:latin typeface="Roboto"/>
              <a:ea typeface="Roboto"/>
              <a:cs typeface="Roboto"/>
              <a:sym typeface="Roboto"/>
            </a:endParaRPr>
          </a:p>
          <a:p>
            <a:pPr marL="0" lvl="0" indent="0" algn="ctr" rtl="0">
              <a:lnSpc>
                <a:spcPct val="115000"/>
              </a:lnSpc>
              <a:spcBef>
                <a:spcPts val="1600"/>
              </a:spcBef>
              <a:spcAft>
                <a:spcPts val="1600"/>
              </a:spcAft>
              <a:buNone/>
            </a:pPr>
            <a:r>
              <a:rPr lang="en" sz="1200" b="1">
                <a:solidFill>
                  <a:schemeClr val="dk2"/>
                </a:solidFill>
                <a:latin typeface="Roboto"/>
                <a:ea typeface="Roboto"/>
                <a:cs typeface="Roboto"/>
                <a:sym typeface="Roboto"/>
              </a:rPr>
              <a:t>Learn how to use it!</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p:nvPr/>
        </p:nvSpPr>
        <p:spPr>
          <a:xfrm>
            <a:off x="311700" y="1152475"/>
            <a:ext cx="43284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F6B26B"/>
                </a:solidFill>
                <a:latin typeface="Roboto"/>
                <a:ea typeface="Roboto"/>
                <a:cs typeface="Roboto"/>
                <a:sym typeface="Roboto"/>
              </a:rPr>
              <a:t>Margins</a:t>
            </a:r>
            <a:r>
              <a:rPr lang="en" sz="1800" b="1">
                <a:solidFill>
                  <a:srgbClr val="666666"/>
                </a:solidFill>
                <a:latin typeface="Roboto"/>
                <a:ea typeface="Roboto"/>
                <a:cs typeface="Roboto"/>
                <a:sym typeface="Roboto"/>
              </a:rPr>
              <a:t> </a:t>
            </a:r>
            <a:r>
              <a:rPr lang="en" sz="1800">
                <a:solidFill>
                  <a:srgbClr val="666666"/>
                </a:solidFill>
                <a:latin typeface="Roboto"/>
                <a:ea typeface="Roboto"/>
                <a:cs typeface="Roboto"/>
                <a:sym typeface="Roboto"/>
              </a:rPr>
              <a:t>add space to the </a:t>
            </a:r>
            <a:r>
              <a:rPr lang="en" sz="1800" b="1">
                <a:solidFill>
                  <a:srgbClr val="666666"/>
                </a:solidFill>
                <a:latin typeface="Roboto"/>
                <a:ea typeface="Roboto"/>
                <a:cs typeface="Roboto"/>
                <a:sym typeface="Roboto"/>
              </a:rPr>
              <a:t>outside</a:t>
            </a:r>
            <a:r>
              <a:rPr lang="en" sz="1800">
                <a:solidFill>
                  <a:srgbClr val="666666"/>
                </a:solidFill>
                <a:latin typeface="Roboto"/>
                <a:ea typeface="Roboto"/>
                <a:cs typeface="Roboto"/>
                <a:sym typeface="Roboto"/>
              </a:rPr>
              <a:t> of an element.</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0"/>
              </a:spcAft>
              <a:buNone/>
            </a:pPr>
            <a:r>
              <a:rPr lang="en" sz="1800" b="1">
                <a:solidFill>
                  <a:srgbClr val="FFD966"/>
                </a:solidFill>
                <a:latin typeface="Roboto"/>
                <a:ea typeface="Roboto"/>
                <a:cs typeface="Roboto"/>
                <a:sym typeface="Roboto"/>
              </a:rPr>
              <a:t>Borders</a:t>
            </a:r>
            <a:r>
              <a:rPr lang="en" sz="1800" b="1">
                <a:solidFill>
                  <a:srgbClr val="666666"/>
                </a:solidFill>
                <a:latin typeface="Roboto"/>
                <a:ea typeface="Roboto"/>
                <a:cs typeface="Roboto"/>
                <a:sym typeface="Roboto"/>
              </a:rPr>
              <a:t> </a:t>
            </a:r>
            <a:r>
              <a:rPr lang="en" sz="1800">
                <a:solidFill>
                  <a:srgbClr val="666666"/>
                </a:solidFill>
                <a:latin typeface="Roboto"/>
                <a:ea typeface="Roboto"/>
                <a:cs typeface="Roboto"/>
                <a:sym typeface="Roboto"/>
              </a:rPr>
              <a:t>define a stroke </a:t>
            </a:r>
            <a:r>
              <a:rPr lang="en" sz="1800" b="1">
                <a:solidFill>
                  <a:srgbClr val="666666"/>
                </a:solidFill>
                <a:latin typeface="Roboto"/>
                <a:ea typeface="Roboto"/>
                <a:cs typeface="Roboto"/>
                <a:sym typeface="Roboto"/>
              </a:rPr>
              <a:t>around</a:t>
            </a:r>
            <a:r>
              <a:rPr lang="en" sz="1800">
                <a:solidFill>
                  <a:srgbClr val="666666"/>
                </a:solidFill>
                <a:latin typeface="Roboto"/>
                <a:ea typeface="Roboto"/>
                <a:cs typeface="Roboto"/>
                <a:sym typeface="Roboto"/>
              </a:rPr>
              <a:t> an element between the margin and padding.</a:t>
            </a:r>
            <a:endParaRPr sz="1800">
              <a:solidFill>
                <a:srgbClr val="666666"/>
              </a:solidFill>
              <a:latin typeface="Roboto"/>
              <a:ea typeface="Roboto"/>
              <a:cs typeface="Roboto"/>
              <a:sym typeface="Roboto"/>
            </a:endParaRPr>
          </a:p>
          <a:p>
            <a:pPr marL="0" lvl="0" indent="0" algn="l" rtl="0">
              <a:lnSpc>
                <a:spcPct val="115000"/>
              </a:lnSpc>
              <a:spcBef>
                <a:spcPts val="1600"/>
              </a:spcBef>
              <a:spcAft>
                <a:spcPts val="1600"/>
              </a:spcAft>
              <a:buNone/>
            </a:pPr>
            <a:r>
              <a:rPr lang="en" sz="1800" b="1">
                <a:solidFill>
                  <a:srgbClr val="93C47D"/>
                </a:solidFill>
                <a:latin typeface="Roboto"/>
                <a:ea typeface="Roboto"/>
                <a:cs typeface="Roboto"/>
                <a:sym typeface="Roboto"/>
              </a:rPr>
              <a:t>Padding</a:t>
            </a:r>
            <a:r>
              <a:rPr lang="en" sz="1800" b="1">
                <a:solidFill>
                  <a:srgbClr val="666666"/>
                </a:solidFill>
                <a:latin typeface="Roboto"/>
                <a:ea typeface="Roboto"/>
                <a:cs typeface="Roboto"/>
                <a:sym typeface="Roboto"/>
              </a:rPr>
              <a:t> </a:t>
            </a:r>
            <a:r>
              <a:rPr lang="en" sz="1800">
                <a:solidFill>
                  <a:srgbClr val="666666"/>
                </a:solidFill>
                <a:latin typeface="Roboto"/>
                <a:ea typeface="Roboto"/>
                <a:cs typeface="Roboto"/>
                <a:sym typeface="Roboto"/>
              </a:rPr>
              <a:t>defines extra space </a:t>
            </a:r>
            <a:r>
              <a:rPr lang="en" sz="1800" b="1">
                <a:solidFill>
                  <a:srgbClr val="666666"/>
                </a:solidFill>
                <a:latin typeface="Roboto"/>
                <a:ea typeface="Roboto"/>
                <a:cs typeface="Roboto"/>
                <a:sym typeface="Roboto"/>
              </a:rPr>
              <a:t>inside</a:t>
            </a:r>
            <a:r>
              <a:rPr lang="en" sz="1800">
                <a:solidFill>
                  <a:srgbClr val="666666"/>
                </a:solidFill>
                <a:latin typeface="Roboto"/>
                <a:ea typeface="Roboto"/>
                <a:cs typeface="Roboto"/>
                <a:sym typeface="Roboto"/>
              </a:rPr>
              <a:t> an element around the </a:t>
            </a:r>
            <a:r>
              <a:rPr lang="en" sz="1800" b="1">
                <a:solidFill>
                  <a:srgbClr val="6FA8DC"/>
                </a:solidFill>
                <a:latin typeface="Roboto"/>
                <a:ea typeface="Roboto"/>
                <a:cs typeface="Roboto"/>
                <a:sym typeface="Roboto"/>
              </a:rPr>
              <a:t>content</a:t>
            </a:r>
            <a:r>
              <a:rPr lang="en" sz="1800">
                <a:solidFill>
                  <a:srgbClr val="666666"/>
                </a:solidFill>
                <a:latin typeface="Roboto"/>
                <a:ea typeface="Roboto"/>
                <a:cs typeface="Roboto"/>
                <a:sym typeface="Roboto"/>
              </a:rPr>
              <a:t>.</a:t>
            </a:r>
            <a:endParaRPr sz="1800">
              <a:solidFill>
                <a:srgbClr val="666666"/>
              </a:solidFill>
              <a:latin typeface="Roboto"/>
              <a:ea typeface="Roboto"/>
              <a:cs typeface="Roboto"/>
              <a:sym typeface="Roboto"/>
            </a:endParaRPr>
          </a:p>
        </p:txBody>
      </p:sp>
      <p:sp>
        <p:nvSpPr>
          <p:cNvPr id="110" name="Google Shape;11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Margins, borders and padding</a:t>
            </a:r>
            <a:endParaRPr/>
          </a:p>
        </p:txBody>
      </p:sp>
      <p:sp>
        <p:nvSpPr>
          <p:cNvPr id="111" name="Google Shape;111;p19"/>
          <p:cNvSpPr txBox="1"/>
          <p:nvPr/>
        </p:nvSpPr>
        <p:spPr>
          <a:xfrm>
            <a:off x="7970095" y="1855913"/>
            <a:ext cx="8622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Content</a:t>
            </a:r>
            <a:endParaRPr>
              <a:solidFill>
                <a:schemeClr val="dk2"/>
              </a:solidFill>
            </a:endParaRPr>
          </a:p>
        </p:txBody>
      </p:sp>
      <p:grpSp>
        <p:nvGrpSpPr>
          <p:cNvPr id="112" name="Google Shape;112;p19"/>
          <p:cNvGrpSpPr/>
          <p:nvPr/>
        </p:nvGrpSpPr>
        <p:grpSpPr>
          <a:xfrm>
            <a:off x="5090113" y="1234688"/>
            <a:ext cx="2565900" cy="1880400"/>
            <a:chOff x="2283075" y="2693425"/>
            <a:chExt cx="2565900" cy="1880400"/>
          </a:xfrm>
        </p:grpSpPr>
        <p:sp>
          <p:nvSpPr>
            <p:cNvPr id="113" name="Google Shape;113;p19"/>
            <p:cNvSpPr/>
            <p:nvPr/>
          </p:nvSpPr>
          <p:spPr>
            <a:xfrm>
              <a:off x="2283075" y="2693425"/>
              <a:ext cx="2565900" cy="1880400"/>
            </a:xfrm>
            <a:prstGeom prst="rect">
              <a:avLst/>
            </a:prstGeom>
            <a:solidFill>
              <a:srgbClr val="F6B26B"/>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2479575" y="2890975"/>
              <a:ext cx="2172900" cy="1485300"/>
            </a:xfrm>
            <a:prstGeom prst="rect">
              <a:avLst/>
            </a:prstGeom>
            <a:solidFill>
              <a:srgbClr val="FFD96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2688375" y="3093475"/>
              <a:ext cx="1755300" cy="1080300"/>
            </a:xfrm>
            <a:prstGeom prst="rect">
              <a:avLst/>
            </a:prstGeom>
            <a:solidFill>
              <a:srgbClr val="93C47D"/>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2925525" y="3347275"/>
              <a:ext cx="1281000" cy="572700"/>
            </a:xfrm>
            <a:prstGeom prst="rect">
              <a:avLst/>
            </a:prstGeom>
            <a:solidFill>
              <a:srgbClr val="6FA8D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7" name="Google Shape;117;p19"/>
          <p:cNvCxnSpPr/>
          <p:nvPr/>
        </p:nvCxnSpPr>
        <p:spPr>
          <a:xfrm rot="10800000">
            <a:off x="7565088" y="1369614"/>
            <a:ext cx="405000" cy="0"/>
          </a:xfrm>
          <a:prstGeom prst="straightConnector1">
            <a:avLst/>
          </a:prstGeom>
          <a:noFill/>
          <a:ln w="9525" cap="flat" cmpd="sng">
            <a:solidFill>
              <a:schemeClr val="dk2"/>
            </a:solidFill>
            <a:prstDash val="solid"/>
            <a:round/>
            <a:headEnd type="none" w="med" len="med"/>
            <a:tailEnd type="none" w="med" len="med"/>
          </a:ln>
        </p:spPr>
      </p:cxnSp>
      <p:sp>
        <p:nvSpPr>
          <p:cNvPr id="118" name="Google Shape;118;p19"/>
          <p:cNvSpPr txBox="1"/>
          <p:nvPr/>
        </p:nvSpPr>
        <p:spPr>
          <a:xfrm>
            <a:off x="7970095" y="1170113"/>
            <a:ext cx="8622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Margin</a:t>
            </a:r>
            <a:endParaRPr>
              <a:solidFill>
                <a:schemeClr val="dk2"/>
              </a:solidFill>
            </a:endParaRPr>
          </a:p>
        </p:txBody>
      </p:sp>
      <p:cxnSp>
        <p:nvCxnSpPr>
          <p:cNvPr id="119" name="Google Shape;119;p19"/>
          <p:cNvCxnSpPr>
            <a:stCxn id="120" idx="1"/>
          </p:cNvCxnSpPr>
          <p:nvPr/>
        </p:nvCxnSpPr>
        <p:spPr>
          <a:xfrm rot="10800000">
            <a:off x="7336495" y="1598213"/>
            <a:ext cx="633600" cy="0"/>
          </a:xfrm>
          <a:prstGeom prst="straightConnector1">
            <a:avLst/>
          </a:prstGeom>
          <a:noFill/>
          <a:ln w="9525" cap="flat" cmpd="sng">
            <a:solidFill>
              <a:schemeClr val="dk2"/>
            </a:solidFill>
            <a:prstDash val="solid"/>
            <a:round/>
            <a:headEnd type="none" w="med" len="med"/>
            <a:tailEnd type="none" w="med" len="med"/>
          </a:ln>
        </p:spPr>
      </p:cxnSp>
      <p:sp>
        <p:nvSpPr>
          <p:cNvPr id="121" name="Google Shape;121;p19"/>
          <p:cNvSpPr txBox="1"/>
          <p:nvPr/>
        </p:nvSpPr>
        <p:spPr>
          <a:xfrm>
            <a:off x="7970095" y="1627313"/>
            <a:ext cx="8622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Padding</a:t>
            </a:r>
            <a:endParaRPr>
              <a:solidFill>
                <a:schemeClr val="dk2"/>
              </a:solidFill>
            </a:endParaRPr>
          </a:p>
        </p:txBody>
      </p:sp>
      <p:sp>
        <p:nvSpPr>
          <p:cNvPr id="120" name="Google Shape;120;p19"/>
          <p:cNvSpPr txBox="1"/>
          <p:nvPr/>
        </p:nvSpPr>
        <p:spPr>
          <a:xfrm>
            <a:off x="7970095" y="1398713"/>
            <a:ext cx="8622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Border</a:t>
            </a:r>
            <a:endParaRPr>
              <a:solidFill>
                <a:schemeClr val="dk2"/>
              </a:solidFill>
            </a:endParaRPr>
          </a:p>
        </p:txBody>
      </p:sp>
      <p:cxnSp>
        <p:nvCxnSpPr>
          <p:cNvPr id="122" name="Google Shape;122;p19"/>
          <p:cNvCxnSpPr/>
          <p:nvPr/>
        </p:nvCxnSpPr>
        <p:spPr>
          <a:xfrm rot="10800000">
            <a:off x="7107888" y="1826814"/>
            <a:ext cx="862200" cy="0"/>
          </a:xfrm>
          <a:prstGeom prst="straightConnector1">
            <a:avLst/>
          </a:prstGeom>
          <a:noFill/>
          <a:ln w="9525" cap="flat" cmpd="sng">
            <a:solidFill>
              <a:schemeClr val="dk2"/>
            </a:solidFill>
            <a:prstDash val="solid"/>
            <a:round/>
            <a:headEnd type="none" w="med" len="med"/>
            <a:tailEnd type="none" w="med" len="med"/>
          </a:ln>
        </p:spPr>
      </p:cxnSp>
      <p:cxnSp>
        <p:nvCxnSpPr>
          <p:cNvPr id="123" name="Google Shape;123;p19"/>
          <p:cNvCxnSpPr>
            <a:stCxn id="111" idx="1"/>
          </p:cNvCxnSpPr>
          <p:nvPr/>
        </p:nvCxnSpPr>
        <p:spPr>
          <a:xfrm rot="10800000">
            <a:off x="6879295" y="2055413"/>
            <a:ext cx="1090800" cy="0"/>
          </a:xfrm>
          <a:prstGeom prst="straightConnector1">
            <a:avLst/>
          </a:prstGeom>
          <a:noFill/>
          <a:ln w="9525" cap="flat" cmpd="sng">
            <a:solidFill>
              <a:schemeClr val="dk2"/>
            </a:solidFill>
            <a:prstDash val="solid"/>
            <a:round/>
            <a:headEnd type="none" w="med" len="med"/>
            <a:tailEnd type="none" w="med" len="med"/>
          </a:ln>
        </p:spPr>
      </p:cxnSp>
      <p:sp>
        <p:nvSpPr>
          <p:cNvPr id="124" name="Google Shape;124;p19"/>
          <p:cNvSpPr txBox="1"/>
          <p:nvPr/>
        </p:nvSpPr>
        <p:spPr>
          <a:xfrm>
            <a:off x="4993525" y="3207709"/>
            <a:ext cx="2759100" cy="138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Roboto"/>
                <a:ea typeface="Roboto"/>
                <a:cs typeface="Roboto"/>
                <a:sym typeface="Roboto"/>
              </a:rPr>
              <a:t>Use F12 or right-click &gt; ‘Inspect Element’ to access the Google Chrome element inspector box model diagram. </a:t>
            </a:r>
            <a:endParaRPr sz="1200">
              <a:solidFill>
                <a:schemeClr val="dk2"/>
              </a:solidFill>
              <a:latin typeface="Roboto"/>
              <a:ea typeface="Roboto"/>
              <a:cs typeface="Roboto"/>
              <a:sym typeface="Roboto"/>
            </a:endParaRPr>
          </a:p>
          <a:p>
            <a:pPr marL="0" lvl="0" indent="0" algn="ctr" rtl="0">
              <a:lnSpc>
                <a:spcPct val="115000"/>
              </a:lnSpc>
              <a:spcBef>
                <a:spcPts val="1600"/>
              </a:spcBef>
              <a:spcAft>
                <a:spcPts val="1600"/>
              </a:spcAft>
              <a:buNone/>
            </a:pPr>
            <a:r>
              <a:rPr lang="en" sz="1200" b="1">
                <a:solidFill>
                  <a:schemeClr val="dk2"/>
                </a:solidFill>
                <a:latin typeface="Roboto"/>
                <a:ea typeface="Roboto"/>
                <a:cs typeface="Roboto"/>
                <a:sym typeface="Roboto"/>
              </a:rPr>
              <a:t>Learn how to use it!</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p:nvPr/>
        </p:nvSpPr>
        <p:spPr>
          <a:xfrm>
            <a:off x="311700" y="2270875"/>
            <a:ext cx="3999900" cy="110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Roboto"/>
                <a:ea typeface="Roboto"/>
                <a:cs typeface="Roboto"/>
                <a:sym typeface="Roboto"/>
              </a:rPr>
              <a:t>Supplying a </a:t>
            </a:r>
            <a:r>
              <a:rPr lang="en" sz="1800" b="1">
                <a:solidFill>
                  <a:schemeClr val="dk2"/>
                </a:solidFill>
                <a:latin typeface="Roboto"/>
                <a:ea typeface="Roboto"/>
                <a:cs typeface="Roboto"/>
                <a:sym typeface="Roboto"/>
              </a:rPr>
              <a:t>single</a:t>
            </a:r>
            <a:r>
              <a:rPr lang="en" sz="1800">
                <a:solidFill>
                  <a:schemeClr val="dk2"/>
                </a:solidFill>
                <a:latin typeface="Roboto"/>
                <a:ea typeface="Roboto"/>
                <a:cs typeface="Roboto"/>
                <a:sym typeface="Roboto"/>
              </a:rPr>
              <a:t> value to these properties applies the property to all 4 sides of the box.</a:t>
            </a:r>
            <a:endParaRPr sz="1800">
              <a:solidFill>
                <a:schemeClr val="dk2"/>
              </a:solidFill>
              <a:latin typeface="Roboto"/>
              <a:ea typeface="Roboto"/>
              <a:cs typeface="Roboto"/>
              <a:sym typeface="Roboto"/>
            </a:endParaRPr>
          </a:p>
        </p:txBody>
      </p:sp>
      <p:sp>
        <p:nvSpPr>
          <p:cNvPr id="130" name="Google Shape;130;p20"/>
          <p:cNvSpPr txBox="1"/>
          <p:nvPr/>
        </p:nvSpPr>
        <p:spPr>
          <a:xfrm>
            <a:off x="311700" y="1152475"/>
            <a:ext cx="8575800" cy="48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1">
                <a:solidFill>
                  <a:srgbClr val="F6B26B"/>
                </a:solidFill>
                <a:latin typeface="Roboto"/>
                <a:ea typeface="Roboto"/>
                <a:cs typeface="Roboto"/>
                <a:sym typeface="Roboto"/>
              </a:rPr>
              <a:t>Margin</a:t>
            </a:r>
            <a:r>
              <a:rPr lang="en" sz="1800" b="1">
                <a:solidFill>
                  <a:srgbClr val="666666"/>
                </a:solidFill>
                <a:latin typeface="Roboto"/>
                <a:ea typeface="Roboto"/>
                <a:cs typeface="Roboto"/>
                <a:sym typeface="Roboto"/>
              </a:rPr>
              <a:t> </a:t>
            </a:r>
            <a:r>
              <a:rPr lang="en" sz="1800">
                <a:solidFill>
                  <a:srgbClr val="666666"/>
                </a:solidFill>
                <a:latin typeface="Roboto"/>
                <a:ea typeface="Roboto"/>
                <a:cs typeface="Roboto"/>
                <a:sym typeface="Roboto"/>
              </a:rPr>
              <a:t>and </a:t>
            </a:r>
            <a:r>
              <a:rPr lang="en" sz="1800" b="1">
                <a:solidFill>
                  <a:srgbClr val="93C47D"/>
                </a:solidFill>
                <a:latin typeface="Roboto"/>
                <a:ea typeface="Roboto"/>
                <a:cs typeface="Roboto"/>
                <a:sym typeface="Roboto"/>
              </a:rPr>
              <a:t>Padding </a:t>
            </a:r>
            <a:r>
              <a:rPr lang="en" sz="1800">
                <a:solidFill>
                  <a:schemeClr val="dk2"/>
                </a:solidFill>
                <a:latin typeface="Roboto"/>
                <a:ea typeface="Roboto"/>
                <a:cs typeface="Roboto"/>
                <a:sym typeface="Roboto"/>
              </a:rPr>
              <a:t>can be set in a couple of ways. Here’s the first:</a:t>
            </a:r>
            <a:endParaRPr sz="1800">
              <a:solidFill>
                <a:schemeClr val="dk2"/>
              </a:solidFill>
              <a:latin typeface="Roboto"/>
              <a:ea typeface="Roboto"/>
              <a:cs typeface="Roboto"/>
              <a:sym typeface="Roboto"/>
            </a:endParaRPr>
          </a:p>
        </p:txBody>
      </p:sp>
      <p:sp>
        <p:nvSpPr>
          <p:cNvPr id="131" name="Google Shape;13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margin and padding</a:t>
            </a:r>
            <a:endParaRPr/>
          </a:p>
        </p:txBody>
      </p:sp>
      <p:sp>
        <p:nvSpPr>
          <p:cNvPr id="132" name="Google Shape;132;p20"/>
          <p:cNvSpPr txBox="1"/>
          <p:nvPr/>
        </p:nvSpPr>
        <p:spPr>
          <a:xfrm>
            <a:off x="311700" y="1632775"/>
            <a:ext cx="3999900" cy="6381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solidFill>
                  <a:srgbClr val="D9EAD3"/>
                </a:solidFill>
                <a:latin typeface="Courier New"/>
                <a:ea typeface="Courier New"/>
                <a:cs typeface="Courier New"/>
                <a:sym typeface="Courier New"/>
              </a:rPr>
              <a:t>margin</a:t>
            </a:r>
            <a:r>
              <a:rPr lang="en" sz="1300" b="1" dirty="0">
                <a:solidFill>
                  <a:srgbClr val="A4C2F4"/>
                </a:solidFill>
                <a:latin typeface="Courier New"/>
                <a:ea typeface="Courier New"/>
                <a:cs typeface="Courier New"/>
                <a:sym typeface="Courier New"/>
              </a:rPr>
              <a:t>: </a:t>
            </a:r>
            <a:r>
              <a:rPr lang="en" sz="1300" b="1" dirty="0">
                <a:solidFill>
                  <a:srgbClr val="F4CCCC"/>
                </a:solidFill>
                <a:latin typeface="Courier New"/>
                <a:ea typeface="Courier New"/>
                <a:cs typeface="Courier New"/>
                <a:sym typeface="Courier New"/>
              </a:rPr>
              <a:t>10px</a:t>
            </a:r>
            <a:r>
              <a:rPr lang="en" sz="1300" b="1" dirty="0">
                <a:solidFill>
                  <a:srgbClr val="A4C2F4"/>
                </a:solidFill>
                <a:latin typeface="Courier New"/>
                <a:ea typeface="Courier New"/>
                <a:cs typeface="Courier New"/>
                <a:sym typeface="Courier New"/>
              </a:rPr>
              <a:t>;</a:t>
            </a: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rgbClr val="D9EAD3"/>
                </a:solidFill>
                <a:latin typeface="Courier New"/>
                <a:ea typeface="Courier New"/>
                <a:cs typeface="Courier New"/>
                <a:sym typeface="Courier New"/>
              </a:rPr>
              <a:t>padding</a:t>
            </a:r>
            <a:r>
              <a:rPr lang="en" sz="1300" b="1" dirty="0">
                <a:solidFill>
                  <a:srgbClr val="A4C2F4"/>
                </a:solidFill>
                <a:latin typeface="Courier New"/>
                <a:ea typeface="Courier New"/>
                <a:cs typeface="Courier New"/>
                <a:sym typeface="Courier New"/>
              </a:rPr>
              <a:t>: </a:t>
            </a:r>
            <a:r>
              <a:rPr lang="en" sz="1300" b="1" dirty="0">
                <a:solidFill>
                  <a:srgbClr val="F4CCCC"/>
                </a:solidFill>
                <a:latin typeface="Courier New"/>
                <a:ea typeface="Courier New"/>
                <a:cs typeface="Courier New"/>
                <a:sym typeface="Courier New"/>
              </a:rPr>
              <a:t>10px</a:t>
            </a:r>
            <a:r>
              <a:rPr lang="en" sz="1300" b="1" dirty="0">
                <a:solidFill>
                  <a:srgbClr val="A4C2F4"/>
                </a:solidFill>
                <a:latin typeface="Courier New"/>
                <a:ea typeface="Courier New"/>
                <a:cs typeface="Courier New"/>
                <a:sym typeface="Courier New"/>
              </a:rPr>
              <a:t>;</a:t>
            </a: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dirty="0">
              <a:solidFill>
                <a:srgbClr val="A4C2F4"/>
              </a:solidFill>
              <a:latin typeface="Courier New"/>
              <a:ea typeface="Courier New"/>
              <a:cs typeface="Courier New"/>
              <a:sym typeface="Courier New"/>
            </a:endParaRPr>
          </a:p>
        </p:txBody>
      </p:sp>
      <p:sp>
        <p:nvSpPr>
          <p:cNvPr id="133" name="Google Shape;133;p20"/>
          <p:cNvSpPr txBox="1"/>
          <p:nvPr/>
        </p:nvSpPr>
        <p:spPr>
          <a:xfrm>
            <a:off x="3735000" y="1632775"/>
            <a:ext cx="5766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134" name="Google Shape;134;p20"/>
          <p:cNvSpPr txBox="1"/>
          <p:nvPr/>
        </p:nvSpPr>
        <p:spPr>
          <a:xfrm>
            <a:off x="4832400" y="1632775"/>
            <a:ext cx="3999900" cy="6381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solidFill>
                  <a:srgbClr val="D9EAD3"/>
                </a:solidFill>
                <a:latin typeface="Courier New"/>
                <a:ea typeface="Courier New"/>
                <a:cs typeface="Courier New"/>
                <a:sym typeface="Courier New"/>
              </a:rPr>
              <a:t>margin</a:t>
            </a:r>
            <a:r>
              <a:rPr lang="en" sz="1300" b="1" dirty="0">
                <a:solidFill>
                  <a:srgbClr val="A4C2F4"/>
                </a:solidFill>
                <a:latin typeface="Courier New"/>
                <a:ea typeface="Courier New"/>
                <a:cs typeface="Courier New"/>
                <a:sym typeface="Courier New"/>
              </a:rPr>
              <a:t>: </a:t>
            </a:r>
            <a:r>
              <a:rPr lang="en" sz="1300" b="1" dirty="0">
                <a:solidFill>
                  <a:srgbClr val="F4CCCC"/>
                </a:solidFill>
                <a:latin typeface="Courier New"/>
                <a:ea typeface="Courier New"/>
                <a:cs typeface="Courier New"/>
                <a:sym typeface="Courier New"/>
              </a:rPr>
              <a:t>10px 20px 30px 20px</a:t>
            </a:r>
            <a:r>
              <a:rPr lang="en" sz="1300" b="1" dirty="0">
                <a:solidFill>
                  <a:srgbClr val="A4C2F4"/>
                </a:solidFill>
                <a:latin typeface="Courier New"/>
                <a:ea typeface="Courier New"/>
                <a:cs typeface="Courier New"/>
                <a:sym typeface="Courier New"/>
              </a:rPr>
              <a:t>;</a:t>
            </a: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rgbClr val="D9EAD3"/>
                </a:solidFill>
                <a:latin typeface="Courier New"/>
                <a:ea typeface="Courier New"/>
                <a:cs typeface="Courier New"/>
                <a:sym typeface="Courier New"/>
              </a:rPr>
              <a:t>padding</a:t>
            </a:r>
            <a:r>
              <a:rPr lang="en" sz="1300" b="1" dirty="0">
                <a:solidFill>
                  <a:srgbClr val="A4C2F4"/>
                </a:solidFill>
                <a:latin typeface="Courier New"/>
                <a:ea typeface="Courier New"/>
                <a:cs typeface="Courier New"/>
                <a:sym typeface="Courier New"/>
              </a:rPr>
              <a:t>: </a:t>
            </a:r>
            <a:r>
              <a:rPr lang="en" sz="1300" b="1" dirty="0">
                <a:solidFill>
                  <a:srgbClr val="F4CCCC"/>
                </a:solidFill>
                <a:latin typeface="Courier New"/>
                <a:ea typeface="Courier New"/>
                <a:cs typeface="Courier New"/>
                <a:sym typeface="Courier New"/>
              </a:rPr>
              <a:t>5px 10px 20px 5px</a:t>
            </a:r>
            <a:r>
              <a:rPr lang="en" sz="1300" b="1" dirty="0">
                <a:solidFill>
                  <a:srgbClr val="A4C2F4"/>
                </a:solidFill>
                <a:latin typeface="Courier New"/>
                <a:ea typeface="Courier New"/>
                <a:cs typeface="Courier New"/>
                <a:sym typeface="Courier New"/>
              </a:rPr>
              <a:t>;</a:t>
            </a:r>
            <a:endParaRPr sz="1300" b="1" dirty="0">
              <a:solidFill>
                <a:schemeClr val="dk2"/>
              </a:solidFill>
              <a:latin typeface="Courier New"/>
              <a:ea typeface="Courier New"/>
              <a:cs typeface="Courier New"/>
              <a:sym typeface="Courier New"/>
            </a:endParaRPr>
          </a:p>
          <a:p>
            <a:pPr marL="0" lvl="0" indent="0" algn="ctr" rtl="0">
              <a:spcBef>
                <a:spcPts val="0"/>
              </a:spcBef>
              <a:spcAft>
                <a:spcPts val="0"/>
              </a:spcAft>
              <a:buNone/>
            </a:pP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dirty="0">
              <a:solidFill>
                <a:srgbClr val="A4C2F4"/>
              </a:solidFill>
              <a:latin typeface="Courier New"/>
              <a:ea typeface="Courier New"/>
              <a:cs typeface="Courier New"/>
              <a:sym typeface="Courier New"/>
            </a:endParaRPr>
          </a:p>
        </p:txBody>
      </p:sp>
      <p:sp>
        <p:nvSpPr>
          <p:cNvPr id="135" name="Google Shape;135;p20"/>
          <p:cNvSpPr txBox="1"/>
          <p:nvPr/>
        </p:nvSpPr>
        <p:spPr>
          <a:xfrm>
            <a:off x="8255700" y="1632775"/>
            <a:ext cx="5766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136" name="Google Shape;136;p20"/>
          <p:cNvSpPr txBox="1"/>
          <p:nvPr/>
        </p:nvSpPr>
        <p:spPr>
          <a:xfrm>
            <a:off x="4832400" y="2270875"/>
            <a:ext cx="3999900" cy="15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Roboto"/>
                <a:ea typeface="Roboto"/>
                <a:cs typeface="Roboto"/>
                <a:sym typeface="Roboto"/>
              </a:rPr>
              <a:t>Supplying </a:t>
            </a:r>
            <a:r>
              <a:rPr lang="en" sz="1800" b="1">
                <a:solidFill>
                  <a:schemeClr val="dk2"/>
                </a:solidFill>
                <a:latin typeface="Roboto"/>
                <a:ea typeface="Roboto"/>
                <a:cs typeface="Roboto"/>
                <a:sym typeface="Roboto"/>
              </a:rPr>
              <a:t>four </a:t>
            </a:r>
            <a:r>
              <a:rPr lang="en" sz="1800">
                <a:solidFill>
                  <a:schemeClr val="dk2"/>
                </a:solidFill>
                <a:latin typeface="Roboto"/>
                <a:ea typeface="Roboto"/>
                <a:cs typeface="Roboto"/>
                <a:sym typeface="Roboto"/>
              </a:rPr>
              <a:t>values applies the property to each side individually starting at the top and working clockwise: </a:t>
            </a:r>
            <a:r>
              <a:rPr lang="en" sz="1800" b="1">
                <a:solidFill>
                  <a:schemeClr val="dk2"/>
                </a:solidFill>
                <a:latin typeface="Roboto"/>
                <a:ea typeface="Roboto"/>
                <a:cs typeface="Roboto"/>
                <a:sym typeface="Roboto"/>
              </a:rPr>
              <a:t>Top, right, bottom and left.</a:t>
            </a:r>
            <a:endParaRPr sz="1800" b="1">
              <a:solidFill>
                <a:schemeClr val="dk2"/>
              </a:solidFill>
              <a:latin typeface="Roboto"/>
              <a:ea typeface="Roboto"/>
              <a:cs typeface="Roboto"/>
              <a:sym typeface="Roboto"/>
            </a:endParaRPr>
          </a:p>
          <a:p>
            <a:pPr marL="0" lvl="0" indent="0" algn="l" rtl="0">
              <a:lnSpc>
                <a:spcPct val="115000"/>
              </a:lnSpc>
              <a:spcBef>
                <a:spcPts val="1600"/>
              </a:spcBef>
              <a:spcAft>
                <a:spcPts val="1600"/>
              </a:spcAft>
              <a:buNone/>
            </a:pPr>
            <a:r>
              <a:rPr lang="en" sz="1800">
                <a:solidFill>
                  <a:schemeClr val="dk2"/>
                </a:solidFill>
                <a:latin typeface="Roboto"/>
                <a:ea typeface="Roboto"/>
                <a:cs typeface="Roboto"/>
                <a:sym typeface="Roboto"/>
              </a:rPr>
              <a:t>It is possible to target individual padding and margin values...</a:t>
            </a:r>
            <a:endParaRPr sz="1800">
              <a:solidFill>
                <a:schemeClr val="dk2"/>
              </a:solidFill>
              <a:latin typeface="Roboto"/>
              <a:ea typeface="Roboto"/>
              <a:cs typeface="Roboto"/>
              <a:sym typeface="Roboto"/>
            </a:endParaRPr>
          </a:p>
        </p:txBody>
      </p:sp>
      <p:sp>
        <p:nvSpPr>
          <p:cNvPr id="137" name="Google Shape;137;p20"/>
          <p:cNvSpPr txBox="1"/>
          <p:nvPr/>
        </p:nvSpPr>
        <p:spPr>
          <a:xfrm>
            <a:off x="311700" y="3438075"/>
            <a:ext cx="3999900" cy="6381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margin</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10px 20px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padding</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5px 10px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p:txBody>
      </p:sp>
      <p:sp>
        <p:nvSpPr>
          <p:cNvPr id="138" name="Google Shape;138;p20"/>
          <p:cNvSpPr txBox="1"/>
          <p:nvPr/>
        </p:nvSpPr>
        <p:spPr>
          <a:xfrm>
            <a:off x="3735000" y="3438075"/>
            <a:ext cx="5766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139" name="Google Shape;139;p20"/>
          <p:cNvSpPr txBox="1"/>
          <p:nvPr/>
        </p:nvSpPr>
        <p:spPr>
          <a:xfrm>
            <a:off x="311700" y="4076175"/>
            <a:ext cx="3999900" cy="110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Roboto"/>
                <a:ea typeface="Roboto"/>
                <a:cs typeface="Roboto"/>
                <a:sym typeface="Roboto"/>
              </a:rPr>
              <a:t>When supplied </a:t>
            </a:r>
            <a:r>
              <a:rPr lang="en" sz="1800" b="1">
                <a:solidFill>
                  <a:schemeClr val="dk2"/>
                </a:solidFill>
                <a:latin typeface="Roboto"/>
                <a:ea typeface="Roboto"/>
                <a:cs typeface="Roboto"/>
                <a:sym typeface="Roboto"/>
              </a:rPr>
              <a:t>two</a:t>
            </a:r>
            <a:r>
              <a:rPr lang="en" sz="1800">
                <a:solidFill>
                  <a:schemeClr val="dk2"/>
                </a:solidFill>
                <a:latin typeface="Roboto"/>
                <a:ea typeface="Roboto"/>
                <a:cs typeface="Roboto"/>
                <a:sym typeface="Roboto"/>
              </a:rPr>
              <a:t> values, the first applies to the top and bottom, the second to the left and right.</a:t>
            </a:r>
            <a:endParaRPr sz="18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p:nvPr/>
        </p:nvSpPr>
        <p:spPr>
          <a:xfrm>
            <a:off x="311700" y="1152475"/>
            <a:ext cx="8575800" cy="48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Roboto"/>
                <a:ea typeface="Roboto"/>
                <a:cs typeface="Roboto"/>
                <a:sym typeface="Roboto"/>
              </a:rPr>
              <a:t>The second way to set </a:t>
            </a:r>
            <a:r>
              <a:rPr lang="en" sz="1800" b="1">
                <a:solidFill>
                  <a:srgbClr val="F6B26B"/>
                </a:solidFill>
                <a:latin typeface="Roboto"/>
                <a:ea typeface="Roboto"/>
                <a:cs typeface="Roboto"/>
                <a:sym typeface="Roboto"/>
              </a:rPr>
              <a:t>Margin</a:t>
            </a:r>
            <a:r>
              <a:rPr lang="en" sz="1800" b="1">
                <a:solidFill>
                  <a:srgbClr val="666666"/>
                </a:solidFill>
                <a:latin typeface="Roboto"/>
                <a:ea typeface="Roboto"/>
                <a:cs typeface="Roboto"/>
                <a:sym typeface="Roboto"/>
              </a:rPr>
              <a:t> </a:t>
            </a:r>
            <a:r>
              <a:rPr lang="en" sz="1800">
                <a:solidFill>
                  <a:srgbClr val="666666"/>
                </a:solidFill>
                <a:latin typeface="Roboto"/>
                <a:ea typeface="Roboto"/>
                <a:cs typeface="Roboto"/>
                <a:sym typeface="Roboto"/>
              </a:rPr>
              <a:t>and </a:t>
            </a:r>
            <a:r>
              <a:rPr lang="en" sz="1800" b="1">
                <a:solidFill>
                  <a:srgbClr val="93C47D"/>
                </a:solidFill>
                <a:latin typeface="Roboto"/>
                <a:ea typeface="Roboto"/>
                <a:cs typeface="Roboto"/>
                <a:sym typeface="Roboto"/>
              </a:rPr>
              <a:t>Padding </a:t>
            </a:r>
            <a:r>
              <a:rPr lang="en" sz="1800">
                <a:solidFill>
                  <a:schemeClr val="dk2"/>
                </a:solidFill>
                <a:latin typeface="Roboto"/>
                <a:ea typeface="Roboto"/>
                <a:cs typeface="Roboto"/>
                <a:sym typeface="Roboto"/>
              </a:rPr>
              <a:t>is as follows:</a:t>
            </a:r>
            <a:endParaRPr sz="1800">
              <a:solidFill>
                <a:schemeClr val="dk2"/>
              </a:solidFill>
              <a:latin typeface="Roboto"/>
              <a:ea typeface="Roboto"/>
              <a:cs typeface="Roboto"/>
              <a:sym typeface="Roboto"/>
            </a:endParaRPr>
          </a:p>
        </p:txBody>
      </p:sp>
      <p:sp>
        <p:nvSpPr>
          <p:cNvPr id="145" name="Google Shape;14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margin and padding</a:t>
            </a:r>
            <a:endParaRPr/>
          </a:p>
          <a:p>
            <a:pPr marL="0" lvl="0" indent="0" algn="l" rtl="0">
              <a:spcBef>
                <a:spcPts val="0"/>
              </a:spcBef>
              <a:spcAft>
                <a:spcPts val="0"/>
              </a:spcAft>
              <a:buNone/>
            </a:pPr>
            <a:endParaRPr/>
          </a:p>
        </p:txBody>
      </p:sp>
      <p:sp>
        <p:nvSpPr>
          <p:cNvPr id="146" name="Google Shape;146;p21"/>
          <p:cNvSpPr txBox="1"/>
          <p:nvPr/>
        </p:nvSpPr>
        <p:spPr>
          <a:xfrm>
            <a:off x="311700" y="1785175"/>
            <a:ext cx="3999900" cy="20079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margin-top</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10px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margin-right</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20px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margin-bottom</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10px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margin-left</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20px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padding-top</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5px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padding-right</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20px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padding-bottom</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5px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padding-left</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20px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p:txBody>
      </p:sp>
      <p:sp>
        <p:nvSpPr>
          <p:cNvPr id="147" name="Google Shape;147;p21"/>
          <p:cNvSpPr txBox="1"/>
          <p:nvPr/>
        </p:nvSpPr>
        <p:spPr>
          <a:xfrm>
            <a:off x="3735000" y="1785175"/>
            <a:ext cx="5766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148" name="Google Shape;148;p21"/>
          <p:cNvSpPr txBox="1"/>
          <p:nvPr/>
        </p:nvSpPr>
        <p:spPr>
          <a:xfrm>
            <a:off x="4832400" y="1785175"/>
            <a:ext cx="3999900" cy="234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Roboto"/>
                <a:ea typeface="Roboto"/>
                <a:cs typeface="Roboto"/>
                <a:sym typeface="Roboto"/>
              </a:rPr>
              <a:t>By specifying values individually you can make your CSS more readable.</a:t>
            </a:r>
            <a:endParaRPr sz="1800">
              <a:solidFill>
                <a:schemeClr val="dk2"/>
              </a:solidFill>
              <a:latin typeface="Roboto"/>
              <a:ea typeface="Roboto"/>
              <a:cs typeface="Roboto"/>
              <a:sym typeface="Roboto"/>
            </a:endParaRPr>
          </a:p>
          <a:p>
            <a:pPr marL="0" lvl="0" indent="0" algn="l" rtl="0">
              <a:lnSpc>
                <a:spcPct val="115000"/>
              </a:lnSpc>
              <a:spcBef>
                <a:spcPts val="1600"/>
              </a:spcBef>
              <a:spcAft>
                <a:spcPts val="1600"/>
              </a:spcAft>
              <a:buNone/>
            </a:pPr>
            <a:r>
              <a:rPr lang="en" sz="1800">
                <a:solidFill>
                  <a:schemeClr val="dk2"/>
                </a:solidFill>
                <a:latin typeface="Roboto"/>
                <a:ea typeface="Roboto"/>
                <a:cs typeface="Roboto"/>
                <a:sym typeface="Roboto"/>
              </a:rPr>
              <a:t>Once you’re comfortable using margin and padding, you can switch to the shorthand methods on the previous slide.</a:t>
            </a:r>
            <a:endParaRPr sz="18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margin and padding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4" name="Google Shape;154;p22"/>
          <p:cNvSpPr txBox="1"/>
          <p:nvPr/>
        </p:nvSpPr>
        <p:spPr>
          <a:xfrm>
            <a:off x="311700" y="1251775"/>
            <a:ext cx="3999900" cy="18360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margin-top</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10px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margin-right</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20px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margin-bottom</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10px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margin-left</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20px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margin</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10px 20px 10px 20px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margin</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10px 20px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p:txBody>
      </p:sp>
      <p:sp>
        <p:nvSpPr>
          <p:cNvPr id="155" name="Google Shape;155;p22"/>
          <p:cNvSpPr txBox="1"/>
          <p:nvPr/>
        </p:nvSpPr>
        <p:spPr>
          <a:xfrm>
            <a:off x="3735000" y="1251775"/>
            <a:ext cx="5766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156" name="Google Shape;156;p22"/>
          <p:cNvSpPr txBox="1"/>
          <p:nvPr/>
        </p:nvSpPr>
        <p:spPr>
          <a:xfrm>
            <a:off x="4832400" y="1251775"/>
            <a:ext cx="3999900" cy="14310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padding-top</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5px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padding-right</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5px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padding-bottom</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5px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padding-left</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20px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padding</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5px 5px 5px 20px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p:txBody>
      </p:sp>
      <p:sp>
        <p:nvSpPr>
          <p:cNvPr id="157" name="Google Shape;157;p22"/>
          <p:cNvSpPr txBox="1"/>
          <p:nvPr/>
        </p:nvSpPr>
        <p:spPr>
          <a:xfrm>
            <a:off x="8255700" y="1251775"/>
            <a:ext cx="5766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158" name="Google Shape;158;p22"/>
          <p:cNvSpPr txBox="1"/>
          <p:nvPr/>
        </p:nvSpPr>
        <p:spPr>
          <a:xfrm>
            <a:off x="311700" y="3087775"/>
            <a:ext cx="3999900" cy="127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Roboto"/>
                <a:ea typeface="Roboto"/>
                <a:cs typeface="Roboto"/>
                <a:sym typeface="Roboto"/>
              </a:rPr>
              <a:t>Each of these rules are equivalent</a:t>
            </a:r>
            <a:endParaRPr sz="1800">
              <a:solidFill>
                <a:schemeClr val="dk2"/>
              </a:solidFill>
              <a:latin typeface="Roboto"/>
              <a:ea typeface="Roboto"/>
              <a:cs typeface="Roboto"/>
              <a:sym typeface="Roboto"/>
            </a:endParaRPr>
          </a:p>
        </p:txBody>
      </p:sp>
      <p:sp>
        <p:nvSpPr>
          <p:cNvPr id="159" name="Google Shape;159;p22"/>
          <p:cNvSpPr txBox="1"/>
          <p:nvPr/>
        </p:nvSpPr>
        <p:spPr>
          <a:xfrm>
            <a:off x="4832400" y="2682775"/>
            <a:ext cx="3999900" cy="127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Roboto"/>
                <a:ea typeface="Roboto"/>
                <a:cs typeface="Roboto"/>
                <a:sym typeface="Roboto"/>
              </a:rPr>
              <a:t>Each of these rules are equivalent.</a:t>
            </a:r>
            <a:endParaRPr sz="1800">
              <a:solidFill>
                <a:schemeClr val="dk2"/>
              </a:solidFill>
              <a:latin typeface="Roboto"/>
              <a:ea typeface="Roboto"/>
              <a:cs typeface="Roboto"/>
              <a:sym typeface="Roboto"/>
            </a:endParaRPr>
          </a:p>
          <a:p>
            <a:pPr marL="0" lvl="0" indent="0" algn="l" rtl="0">
              <a:lnSpc>
                <a:spcPct val="115000"/>
              </a:lnSpc>
              <a:spcBef>
                <a:spcPts val="1600"/>
              </a:spcBef>
              <a:spcAft>
                <a:spcPts val="1600"/>
              </a:spcAft>
              <a:buNone/>
            </a:pPr>
            <a:r>
              <a:rPr lang="en" sz="1800">
                <a:solidFill>
                  <a:schemeClr val="dk2"/>
                </a:solidFill>
                <a:latin typeface="Roboto"/>
                <a:ea typeface="Roboto"/>
                <a:cs typeface="Roboto"/>
                <a:sym typeface="Roboto"/>
              </a:rPr>
              <a:t>Note that we can’t use the two value shorthand because of the values.</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borders</a:t>
            </a:r>
            <a:endParaRPr/>
          </a:p>
        </p:txBody>
      </p:sp>
      <p:sp>
        <p:nvSpPr>
          <p:cNvPr id="165" name="Google Shape;165;p23"/>
          <p:cNvSpPr txBox="1"/>
          <p:nvPr/>
        </p:nvSpPr>
        <p:spPr>
          <a:xfrm>
            <a:off x="311700" y="1152475"/>
            <a:ext cx="8575800" cy="48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1">
                <a:solidFill>
                  <a:srgbClr val="FFD966"/>
                </a:solidFill>
                <a:latin typeface="Roboto"/>
                <a:ea typeface="Roboto"/>
                <a:cs typeface="Roboto"/>
                <a:sym typeface="Roboto"/>
              </a:rPr>
              <a:t>Borders</a:t>
            </a:r>
            <a:r>
              <a:rPr lang="en" sz="1800">
                <a:solidFill>
                  <a:schemeClr val="dk2"/>
                </a:solidFill>
                <a:latin typeface="Roboto"/>
                <a:ea typeface="Roboto"/>
                <a:cs typeface="Roboto"/>
                <a:sym typeface="Roboto"/>
              </a:rPr>
              <a:t> can be set as follows:</a:t>
            </a:r>
            <a:endParaRPr sz="1800">
              <a:solidFill>
                <a:schemeClr val="dk2"/>
              </a:solidFill>
              <a:latin typeface="Roboto"/>
              <a:ea typeface="Roboto"/>
              <a:cs typeface="Roboto"/>
              <a:sym typeface="Roboto"/>
            </a:endParaRPr>
          </a:p>
        </p:txBody>
      </p:sp>
      <p:sp>
        <p:nvSpPr>
          <p:cNvPr id="166" name="Google Shape;166;p23"/>
          <p:cNvSpPr txBox="1"/>
          <p:nvPr/>
        </p:nvSpPr>
        <p:spPr>
          <a:xfrm>
            <a:off x="311700" y="1785175"/>
            <a:ext cx="3999900" cy="8172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border-width</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1px</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border-style</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solid</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a:solidFill>
                  <a:srgbClr val="D9EAD3"/>
                </a:solidFill>
                <a:latin typeface="Courier New"/>
                <a:ea typeface="Courier New"/>
                <a:cs typeface="Courier New"/>
                <a:sym typeface="Courier New"/>
              </a:rPr>
              <a:t>border-color</a:t>
            </a:r>
            <a:r>
              <a:rPr lang="en" sz="1300" b="1">
                <a:solidFill>
                  <a:srgbClr val="A4C2F4"/>
                </a:solidFill>
                <a:latin typeface="Courier New"/>
                <a:ea typeface="Courier New"/>
                <a:cs typeface="Courier New"/>
                <a:sym typeface="Courier New"/>
              </a:rPr>
              <a:t>: </a:t>
            </a:r>
            <a:r>
              <a:rPr lang="en" sz="1300" b="1">
                <a:solidFill>
                  <a:srgbClr val="F4CCCC"/>
                </a:solidFill>
                <a:latin typeface="Courier New"/>
                <a:ea typeface="Courier New"/>
                <a:cs typeface="Courier New"/>
                <a:sym typeface="Courier New"/>
              </a:rPr>
              <a:t>#000</a:t>
            </a:r>
            <a:r>
              <a:rPr lang="en" sz="1300" b="1">
                <a:solidFill>
                  <a:srgbClr val="A4C2F4"/>
                </a:solidFill>
                <a:latin typeface="Courier New"/>
                <a:ea typeface="Courier New"/>
                <a:cs typeface="Courier New"/>
                <a:sym typeface="Courier New"/>
              </a:rPr>
              <a:t>;</a:t>
            </a: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a:solidFill>
                <a:srgbClr val="A4C2F4"/>
              </a:solidFill>
              <a:latin typeface="Courier New"/>
              <a:ea typeface="Courier New"/>
              <a:cs typeface="Courier New"/>
              <a:sym typeface="Courier New"/>
            </a:endParaRPr>
          </a:p>
        </p:txBody>
      </p:sp>
      <p:sp>
        <p:nvSpPr>
          <p:cNvPr id="167" name="Google Shape;167;p23"/>
          <p:cNvSpPr txBox="1"/>
          <p:nvPr/>
        </p:nvSpPr>
        <p:spPr>
          <a:xfrm>
            <a:off x="3735000" y="1785175"/>
            <a:ext cx="5766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168" name="Google Shape;168;p23"/>
          <p:cNvSpPr txBox="1"/>
          <p:nvPr/>
        </p:nvSpPr>
        <p:spPr>
          <a:xfrm>
            <a:off x="4832400" y="1785175"/>
            <a:ext cx="3999900" cy="81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Roboto"/>
                <a:ea typeface="Roboto"/>
                <a:cs typeface="Roboto"/>
                <a:sym typeface="Roboto"/>
              </a:rPr>
              <a:t>These rules are the most basic border styles.</a:t>
            </a:r>
            <a:endParaRPr sz="1800">
              <a:solidFill>
                <a:schemeClr val="dk2"/>
              </a:solidFill>
              <a:latin typeface="Roboto"/>
              <a:ea typeface="Roboto"/>
              <a:cs typeface="Roboto"/>
              <a:sym typeface="Roboto"/>
            </a:endParaRPr>
          </a:p>
        </p:txBody>
      </p:sp>
      <p:sp>
        <p:nvSpPr>
          <p:cNvPr id="169" name="Google Shape;169;p23"/>
          <p:cNvSpPr txBox="1"/>
          <p:nvPr/>
        </p:nvSpPr>
        <p:spPr>
          <a:xfrm>
            <a:off x="311700" y="2678575"/>
            <a:ext cx="3999900" cy="4050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solidFill>
                  <a:srgbClr val="D9EAD3"/>
                </a:solidFill>
                <a:latin typeface="Courier New"/>
                <a:ea typeface="Courier New"/>
                <a:cs typeface="Courier New"/>
                <a:sym typeface="Courier New"/>
              </a:rPr>
              <a:t>border</a:t>
            </a:r>
            <a:r>
              <a:rPr lang="en" sz="1300" b="1" dirty="0">
                <a:solidFill>
                  <a:srgbClr val="A4C2F4"/>
                </a:solidFill>
                <a:latin typeface="Courier New"/>
                <a:ea typeface="Courier New"/>
                <a:cs typeface="Courier New"/>
                <a:sym typeface="Courier New"/>
              </a:rPr>
              <a:t>: </a:t>
            </a:r>
            <a:r>
              <a:rPr lang="en" sz="1300" b="1" dirty="0">
                <a:solidFill>
                  <a:srgbClr val="F4CCCC"/>
                </a:solidFill>
                <a:latin typeface="Courier New"/>
                <a:ea typeface="Courier New"/>
                <a:cs typeface="Courier New"/>
                <a:sym typeface="Courier New"/>
              </a:rPr>
              <a:t>1px solid #000</a:t>
            </a:r>
            <a:r>
              <a:rPr lang="en" sz="1300" b="1" dirty="0">
                <a:solidFill>
                  <a:srgbClr val="A4C2F4"/>
                </a:solidFill>
                <a:latin typeface="Courier New"/>
                <a:ea typeface="Courier New"/>
                <a:cs typeface="Courier New"/>
                <a:sym typeface="Courier New"/>
              </a:rPr>
              <a:t>;</a:t>
            </a: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dirty="0">
              <a:solidFill>
                <a:srgbClr val="A4C2F4"/>
              </a:solidFill>
              <a:latin typeface="Courier New"/>
              <a:ea typeface="Courier New"/>
              <a:cs typeface="Courier New"/>
              <a:sym typeface="Courier New"/>
            </a:endParaRPr>
          </a:p>
        </p:txBody>
      </p:sp>
      <p:sp>
        <p:nvSpPr>
          <p:cNvPr id="170" name="Google Shape;170;p23"/>
          <p:cNvSpPr txBox="1"/>
          <p:nvPr/>
        </p:nvSpPr>
        <p:spPr>
          <a:xfrm>
            <a:off x="3735000" y="2678575"/>
            <a:ext cx="5766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171" name="Google Shape;171;p23"/>
          <p:cNvSpPr txBox="1"/>
          <p:nvPr/>
        </p:nvSpPr>
        <p:spPr>
          <a:xfrm>
            <a:off x="4832400" y="2678575"/>
            <a:ext cx="3999900" cy="81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Roboto"/>
                <a:ea typeface="Roboto"/>
                <a:cs typeface="Roboto"/>
                <a:sym typeface="Roboto"/>
              </a:rPr>
              <a:t>This rule is a shorthand.</a:t>
            </a:r>
            <a:endParaRPr sz="1800">
              <a:solidFill>
                <a:schemeClr val="dk2"/>
              </a:solidFill>
              <a:latin typeface="Roboto"/>
              <a:ea typeface="Roboto"/>
              <a:cs typeface="Roboto"/>
              <a:sym typeface="Roboto"/>
            </a:endParaRPr>
          </a:p>
        </p:txBody>
      </p:sp>
      <p:sp>
        <p:nvSpPr>
          <p:cNvPr id="172" name="Google Shape;172;p23"/>
          <p:cNvSpPr txBox="1"/>
          <p:nvPr/>
        </p:nvSpPr>
        <p:spPr>
          <a:xfrm>
            <a:off x="311700" y="3159775"/>
            <a:ext cx="3999900" cy="1770000"/>
          </a:xfrm>
          <a:prstGeom prst="rect">
            <a:avLst/>
          </a:prstGeom>
          <a:solidFill>
            <a:srgbClr val="134F5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solidFill>
                  <a:srgbClr val="D9EAD3"/>
                </a:solidFill>
                <a:latin typeface="Courier New"/>
                <a:ea typeface="Courier New"/>
                <a:cs typeface="Courier New"/>
                <a:sym typeface="Courier New"/>
              </a:rPr>
              <a:t>border-top-left-radius</a:t>
            </a:r>
            <a:r>
              <a:rPr lang="en" sz="1300" b="1" dirty="0">
                <a:solidFill>
                  <a:srgbClr val="A4C2F4"/>
                </a:solidFill>
                <a:latin typeface="Courier New"/>
                <a:ea typeface="Courier New"/>
                <a:cs typeface="Courier New"/>
                <a:sym typeface="Courier New"/>
              </a:rPr>
              <a:t>: </a:t>
            </a:r>
            <a:r>
              <a:rPr lang="en" sz="1300" b="1" dirty="0">
                <a:solidFill>
                  <a:srgbClr val="F4CCCC"/>
                </a:solidFill>
                <a:latin typeface="Courier New"/>
                <a:ea typeface="Courier New"/>
                <a:cs typeface="Courier New"/>
                <a:sym typeface="Courier New"/>
              </a:rPr>
              <a:t>5px</a:t>
            </a:r>
            <a:r>
              <a:rPr lang="en" sz="1300" b="1" dirty="0">
                <a:solidFill>
                  <a:srgbClr val="A4C2F4"/>
                </a:solidFill>
                <a:latin typeface="Courier New"/>
                <a:ea typeface="Courier New"/>
                <a:cs typeface="Courier New"/>
                <a:sym typeface="Courier New"/>
              </a:rPr>
              <a:t>;</a:t>
            </a: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rgbClr val="D9EAD3"/>
                </a:solidFill>
                <a:latin typeface="Courier New"/>
                <a:ea typeface="Courier New"/>
                <a:cs typeface="Courier New"/>
                <a:sym typeface="Courier New"/>
              </a:rPr>
              <a:t>border-top-right-radius</a:t>
            </a:r>
            <a:r>
              <a:rPr lang="en" sz="1300" b="1" dirty="0">
                <a:solidFill>
                  <a:srgbClr val="A4C2F4"/>
                </a:solidFill>
                <a:latin typeface="Courier New"/>
                <a:ea typeface="Courier New"/>
                <a:cs typeface="Courier New"/>
                <a:sym typeface="Courier New"/>
              </a:rPr>
              <a:t>: </a:t>
            </a:r>
            <a:r>
              <a:rPr lang="en" sz="1300" b="1" dirty="0">
                <a:solidFill>
                  <a:srgbClr val="F4CCCC"/>
                </a:solidFill>
                <a:latin typeface="Courier New"/>
                <a:ea typeface="Courier New"/>
                <a:cs typeface="Courier New"/>
                <a:sym typeface="Courier New"/>
              </a:rPr>
              <a:t>5px</a:t>
            </a:r>
            <a:r>
              <a:rPr lang="en" sz="1300" b="1" dirty="0">
                <a:solidFill>
                  <a:srgbClr val="A4C2F4"/>
                </a:solidFill>
                <a:latin typeface="Courier New"/>
                <a:ea typeface="Courier New"/>
                <a:cs typeface="Courier New"/>
                <a:sym typeface="Courier New"/>
              </a:rPr>
              <a:t>;</a:t>
            </a: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rgbClr val="D9EAD3"/>
                </a:solidFill>
                <a:latin typeface="Courier New"/>
                <a:ea typeface="Courier New"/>
                <a:cs typeface="Courier New"/>
                <a:sym typeface="Courier New"/>
              </a:rPr>
              <a:t>border-bottom-right-radius</a:t>
            </a:r>
            <a:r>
              <a:rPr lang="en" sz="1300" b="1" dirty="0">
                <a:solidFill>
                  <a:srgbClr val="A4C2F4"/>
                </a:solidFill>
                <a:latin typeface="Courier New"/>
                <a:ea typeface="Courier New"/>
                <a:cs typeface="Courier New"/>
                <a:sym typeface="Courier New"/>
              </a:rPr>
              <a:t>: </a:t>
            </a:r>
            <a:r>
              <a:rPr lang="en" sz="1300" b="1" dirty="0">
                <a:solidFill>
                  <a:srgbClr val="F4CCCC"/>
                </a:solidFill>
                <a:latin typeface="Courier New"/>
                <a:ea typeface="Courier New"/>
                <a:cs typeface="Courier New"/>
                <a:sym typeface="Courier New"/>
              </a:rPr>
              <a:t>5px</a:t>
            </a:r>
            <a:r>
              <a:rPr lang="en" sz="1300" b="1" dirty="0">
                <a:solidFill>
                  <a:srgbClr val="A4C2F4"/>
                </a:solidFill>
                <a:latin typeface="Courier New"/>
                <a:ea typeface="Courier New"/>
                <a:cs typeface="Courier New"/>
                <a:sym typeface="Courier New"/>
              </a:rPr>
              <a:t>;</a:t>
            </a: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rgbClr val="D9EAD3"/>
                </a:solidFill>
                <a:latin typeface="Courier New"/>
                <a:ea typeface="Courier New"/>
                <a:cs typeface="Courier New"/>
                <a:sym typeface="Courier New"/>
              </a:rPr>
              <a:t>border-bottom-left-radius</a:t>
            </a:r>
            <a:r>
              <a:rPr lang="en" sz="1300" b="1" dirty="0">
                <a:solidFill>
                  <a:srgbClr val="A4C2F4"/>
                </a:solidFill>
                <a:latin typeface="Courier New"/>
                <a:ea typeface="Courier New"/>
                <a:cs typeface="Courier New"/>
                <a:sym typeface="Courier New"/>
              </a:rPr>
              <a:t>: </a:t>
            </a:r>
            <a:r>
              <a:rPr lang="en" sz="1300" b="1" dirty="0">
                <a:solidFill>
                  <a:srgbClr val="F4CCCC"/>
                </a:solidFill>
                <a:latin typeface="Courier New"/>
                <a:ea typeface="Courier New"/>
                <a:cs typeface="Courier New"/>
                <a:sym typeface="Courier New"/>
              </a:rPr>
              <a:t>5px</a:t>
            </a:r>
            <a:r>
              <a:rPr lang="en" sz="1300" b="1" dirty="0">
                <a:solidFill>
                  <a:srgbClr val="A4C2F4"/>
                </a:solidFill>
                <a:latin typeface="Courier New"/>
                <a:ea typeface="Courier New"/>
                <a:cs typeface="Courier New"/>
                <a:sym typeface="Courier New"/>
              </a:rPr>
              <a:t>;</a:t>
            </a: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rgbClr val="D9EAD3"/>
                </a:solidFill>
                <a:latin typeface="Courier New"/>
                <a:ea typeface="Courier New"/>
                <a:cs typeface="Courier New"/>
                <a:sym typeface="Courier New"/>
              </a:rPr>
              <a:t>border-radius</a:t>
            </a:r>
            <a:r>
              <a:rPr lang="en" sz="1300" b="1" dirty="0">
                <a:solidFill>
                  <a:srgbClr val="A4C2F4"/>
                </a:solidFill>
                <a:latin typeface="Courier New"/>
                <a:ea typeface="Courier New"/>
                <a:cs typeface="Courier New"/>
                <a:sym typeface="Courier New"/>
              </a:rPr>
              <a:t>: </a:t>
            </a:r>
            <a:r>
              <a:rPr lang="en" sz="1300" b="1" dirty="0">
                <a:solidFill>
                  <a:srgbClr val="F4CCCC"/>
                </a:solidFill>
                <a:latin typeface="Courier New"/>
                <a:ea typeface="Courier New"/>
                <a:cs typeface="Courier New"/>
                <a:sym typeface="Courier New"/>
              </a:rPr>
              <a:t>5px 5px 5px 5px</a:t>
            </a:r>
            <a:r>
              <a:rPr lang="en" sz="1300" b="1" dirty="0">
                <a:solidFill>
                  <a:srgbClr val="A4C2F4"/>
                </a:solidFill>
                <a:latin typeface="Courier New"/>
                <a:ea typeface="Courier New"/>
                <a:cs typeface="Courier New"/>
                <a:sym typeface="Courier New"/>
              </a:rPr>
              <a:t>;</a:t>
            </a: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r>
              <a:rPr lang="en" sz="1300" b="1" dirty="0">
                <a:solidFill>
                  <a:srgbClr val="D9EAD3"/>
                </a:solidFill>
                <a:latin typeface="Courier New"/>
                <a:ea typeface="Courier New"/>
                <a:cs typeface="Courier New"/>
                <a:sym typeface="Courier New"/>
              </a:rPr>
              <a:t>border-radius</a:t>
            </a:r>
            <a:r>
              <a:rPr lang="en" sz="1300" b="1" dirty="0">
                <a:solidFill>
                  <a:srgbClr val="A4C2F4"/>
                </a:solidFill>
                <a:latin typeface="Courier New"/>
                <a:ea typeface="Courier New"/>
                <a:cs typeface="Courier New"/>
                <a:sym typeface="Courier New"/>
              </a:rPr>
              <a:t>: </a:t>
            </a:r>
            <a:r>
              <a:rPr lang="en" sz="1300" b="1" dirty="0">
                <a:solidFill>
                  <a:srgbClr val="F4CCCC"/>
                </a:solidFill>
                <a:latin typeface="Courier New"/>
                <a:ea typeface="Courier New"/>
                <a:cs typeface="Courier New"/>
                <a:sym typeface="Courier New"/>
              </a:rPr>
              <a:t>5px</a:t>
            </a:r>
            <a:r>
              <a:rPr lang="en" sz="1300" b="1" dirty="0">
                <a:solidFill>
                  <a:srgbClr val="A4C2F4"/>
                </a:solidFill>
                <a:latin typeface="Courier New"/>
                <a:ea typeface="Courier New"/>
                <a:cs typeface="Courier New"/>
                <a:sym typeface="Courier New"/>
              </a:rPr>
              <a:t>;</a:t>
            </a: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dirty="0">
              <a:solidFill>
                <a:srgbClr val="A4C2F4"/>
              </a:solidFill>
              <a:latin typeface="Courier New"/>
              <a:ea typeface="Courier New"/>
              <a:cs typeface="Courier New"/>
              <a:sym typeface="Courier New"/>
            </a:endParaRPr>
          </a:p>
          <a:p>
            <a:pPr marL="0" lvl="0" indent="0" algn="l" rtl="0">
              <a:spcBef>
                <a:spcPts val="0"/>
              </a:spcBef>
              <a:spcAft>
                <a:spcPts val="0"/>
              </a:spcAft>
              <a:buNone/>
            </a:pPr>
            <a:endParaRPr sz="1300" b="1" dirty="0">
              <a:solidFill>
                <a:srgbClr val="A4C2F4"/>
              </a:solidFill>
              <a:latin typeface="Courier New"/>
              <a:ea typeface="Courier New"/>
              <a:cs typeface="Courier New"/>
              <a:sym typeface="Courier New"/>
            </a:endParaRPr>
          </a:p>
        </p:txBody>
      </p:sp>
      <p:sp>
        <p:nvSpPr>
          <p:cNvPr id="173" name="Google Shape;173;p23"/>
          <p:cNvSpPr txBox="1"/>
          <p:nvPr/>
        </p:nvSpPr>
        <p:spPr>
          <a:xfrm>
            <a:off x="3735000" y="3159775"/>
            <a:ext cx="5766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D85C6"/>
                </a:solidFill>
                <a:latin typeface="Roboto Black"/>
                <a:ea typeface="Roboto Black"/>
                <a:cs typeface="Roboto Black"/>
                <a:sym typeface="Roboto Black"/>
              </a:rPr>
              <a:t>CSS</a:t>
            </a:r>
            <a:endParaRPr>
              <a:solidFill>
                <a:srgbClr val="3D85C6"/>
              </a:solidFill>
              <a:latin typeface="Roboto Black"/>
              <a:ea typeface="Roboto Black"/>
              <a:cs typeface="Roboto Black"/>
              <a:sym typeface="Roboto Black"/>
            </a:endParaRPr>
          </a:p>
        </p:txBody>
      </p:sp>
      <p:sp>
        <p:nvSpPr>
          <p:cNvPr id="174" name="Google Shape;174;p23"/>
          <p:cNvSpPr txBox="1"/>
          <p:nvPr/>
        </p:nvSpPr>
        <p:spPr>
          <a:xfrm>
            <a:off x="4832400" y="3235975"/>
            <a:ext cx="3999900" cy="81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Roboto"/>
                <a:ea typeface="Roboto"/>
                <a:cs typeface="Roboto"/>
                <a:sym typeface="Roboto"/>
              </a:rPr>
              <a:t>Other style rules exist for example </a:t>
            </a:r>
            <a:r>
              <a:rPr lang="en" sz="1800">
                <a:solidFill>
                  <a:schemeClr val="dk2"/>
                </a:solidFill>
                <a:latin typeface="Courier New"/>
                <a:ea typeface="Courier New"/>
                <a:cs typeface="Courier New"/>
                <a:sym typeface="Courier New"/>
              </a:rPr>
              <a:t>border-radius</a:t>
            </a:r>
            <a:r>
              <a:rPr lang="en" sz="1800">
                <a:solidFill>
                  <a:schemeClr val="dk2"/>
                </a:solidFill>
                <a:latin typeface="Roboto"/>
                <a:ea typeface="Roboto"/>
                <a:cs typeface="Roboto"/>
                <a:sym typeface="Roboto"/>
              </a:rPr>
              <a:t> which can be set in similar ways to padding and margin. All rules here are equivalent.</a:t>
            </a: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531783B8C44A47AB9DD215A1335CE2" ma:contentTypeVersion="11" ma:contentTypeDescription="Create a new document." ma:contentTypeScope="" ma:versionID="1ee39dd3a0a911856685ba535ec9f293">
  <xsd:schema xmlns:xsd="http://www.w3.org/2001/XMLSchema" xmlns:xs="http://www.w3.org/2001/XMLSchema" xmlns:p="http://schemas.microsoft.com/office/2006/metadata/properties" xmlns:ns3="30b5c63a-3104-4a27-976a-87af7eeba0db" xmlns:ns4="61ebb317-6210-45ab-85cb-09bdea245790" targetNamespace="http://schemas.microsoft.com/office/2006/metadata/properties" ma:root="true" ma:fieldsID="a11e7cdae3a9c9308394804d67073843" ns3:_="" ns4:_="">
    <xsd:import namespace="30b5c63a-3104-4a27-976a-87af7eeba0db"/>
    <xsd:import namespace="61ebb317-6210-45ab-85cb-09bdea24579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b5c63a-3104-4a27-976a-87af7eeba0d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ebb317-6210-45ab-85cb-09bdea245790"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F053C8-0708-4ED6-A3FA-80B283043C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b5c63a-3104-4a27-976a-87af7eeba0db"/>
    <ds:schemaRef ds:uri="61ebb317-6210-45ab-85cb-09bdea2457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1AC5A0-D25A-4298-8A24-8A2B9068A50E}">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61ebb317-6210-45ab-85cb-09bdea245790"/>
    <ds:schemaRef ds:uri="30b5c63a-3104-4a27-976a-87af7eeba0db"/>
    <ds:schemaRef ds:uri="http://www.w3.org/XML/1998/namespace"/>
  </ds:schemaRefs>
</ds:datastoreItem>
</file>

<file path=customXml/itemProps3.xml><?xml version="1.0" encoding="utf-8"?>
<ds:datastoreItem xmlns:ds="http://schemas.openxmlformats.org/officeDocument/2006/customXml" ds:itemID="{D6949C0B-8498-44D3-8952-4350A4D547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128</TotalTime>
  <Words>2223</Words>
  <Application>Microsoft Macintosh PowerPoint</Application>
  <PresentationFormat>On-screen Show (16:9)</PresentationFormat>
  <Paragraphs>385</Paragraphs>
  <Slides>34</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Proxima Nova</vt:lpstr>
      <vt:lpstr>Roboto</vt:lpstr>
      <vt:lpstr>Roboto Black</vt:lpstr>
      <vt:lpstr>Alfa Slab One</vt:lpstr>
      <vt:lpstr>Arial</vt:lpstr>
      <vt:lpstr>Courier New</vt:lpstr>
      <vt:lpstr>Gameday</vt:lpstr>
      <vt:lpstr>CO4127</vt:lpstr>
      <vt:lpstr>Today </vt:lpstr>
      <vt:lpstr>The box model</vt:lpstr>
      <vt:lpstr>The box model</vt:lpstr>
      <vt:lpstr>Margins, borders and padding</vt:lpstr>
      <vt:lpstr>Setting margin and padding</vt:lpstr>
      <vt:lpstr>Setting margin and padding </vt:lpstr>
      <vt:lpstr>Setting margin and padding  </vt:lpstr>
      <vt:lpstr>Setting borders</vt:lpstr>
      <vt:lpstr>Putting it all together</vt:lpstr>
      <vt:lpstr>Element display types</vt:lpstr>
      <vt:lpstr>Block elements</vt:lpstr>
      <vt:lpstr>Inline elements</vt:lpstr>
      <vt:lpstr>Breaking flow</vt:lpstr>
      <vt:lpstr>Breaking flow</vt:lpstr>
      <vt:lpstr>Breaking flow</vt:lpstr>
      <vt:lpstr>Breaking flow</vt:lpstr>
      <vt:lpstr>Floating</vt:lpstr>
      <vt:lpstr>Floating</vt:lpstr>
      <vt:lpstr>Know your measurements</vt:lpstr>
      <vt:lpstr>Clear</vt:lpstr>
      <vt:lpstr>Clear</vt:lpstr>
      <vt:lpstr>Experiment</vt:lpstr>
      <vt:lpstr>Important concepts</vt:lpstr>
      <vt:lpstr>Sizing</vt:lpstr>
      <vt:lpstr>Pseudo selectors</vt:lpstr>
      <vt:lpstr>Inheritance</vt:lpstr>
      <vt:lpstr>Inheritance</vt:lpstr>
      <vt:lpstr>Media Queries</vt:lpstr>
      <vt:lpstr>What is a Media Query?  </vt:lpstr>
      <vt:lpstr>Responsive Four Column Layout Example </vt:lpstr>
      <vt:lpstr>Writing Media Queries</vt:lpstr>
      <vt:lpstr>Setting the viewport</vt:lpstr>
      <vt:lpstr>Reading Week: Short MDN Reading Tasks  BOX MODEL https://developer.mozilla.org/en-US/docs/Web/CSS/box_model  MARGIN COLLAPSING https://developer.mozilla.org/en-US/docs/Web/CSS/CSS_Box_Model/Mastering_margin_collapsing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CO4227</dc:title>
  <dc:creator>Paul Underhill</dc:creator>
  <cp:lastModifiedBy>CHRISTOPHER EDWARD DIGNALL</cp:lastModifiedBy>
  <cp:revision>6</cp:revision>
  <dcterms:modified xsi:type="dcterms:W3CDTF">2020-06-29T12:23:12Z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0x01010042531783B8C44A47AB9DD215A1335CE2</vt:lpwstr>
  </property>
</Properties>
</file>