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81" r:id="rId2"/>
    <p:sldId id="277" r:id="rId3"/>
    <p:sldId id="259" r:id="rId4"/>
    <p:sldId id="278" r:id="rId5"/>
    <p:sldId id="280" r:id="rId6"/>
  </p:sldIdLst>
  <p:sldSz cx="15155863" cy="1069181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FC"/>
    <a:srgbClr val="FF6969"/>
    <a:srgbClr val="F1F6F9"/>
    <a:srgbClr val="E2ECF2"/>
    <a:srgbClr val="D2E2EB"/>
    <a:srgbClr val="005577"/>
    <a:srgbClr val="E7F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E9738-9465-4421-9CC7-F05DB82840FB}" v="6" dt="2023-04-25T11:18:55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0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. Chris" userId="d9de304d2b4e982b" providerId="Windows Live" clId="Web-{B6FE9738-9465-4421-9CC7-F05DB82840FB}"/>
    <pc:docChg chg="modSld">
      <pc:chgData name="K. Chris" userId="d9de304d2b4e982b" providerId="Windows Live" clId="Web-{B6FE9738-9465-4421-9CC7-F05DB82840FB}" dt="2023-04-25T11:18:52.052" v="1" actId="1076"/>
      <pc:docMkLst>
        <pc:docMk/>
      </pc:docMkLst>
      <pc:sldChg chg="modSp">
        <pc:chgData name="K. Chris" userId="d9de304d2b4e982b" providerId="Windows Live" clId="Web-{B6FE9738-9465-4421-9CC7-F05DB82840FB}" dt="2023-04-25T11:18:52.052" v="1" actId="1076"/>
        <pc:sldMkLst>
          <pc:docMk/>
          <pc:sldMk cId="3807288145" sldId="256"/>
        </pc:sldMkLst>
        <pc:picChg chg="mod">
          <ac:chgData name="K. Chris" userId="d9de304d2b4e982b" providerId="Windows Live" clId="Web-{B6FE9738-9465-4421-9CC7-F05DB82840FB}" dt="2023-04-25T11:18:52.052" v="1" actId="1076"/>
          <ac:picMkLst>
            <pc:docMk/>
            <pc:sldMk cId="3807288145" sldId="256"/>
            <ac:picMk id="12" creationId="{F4715CF8-E1C6-D7B4-7956-3E933AB46D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6183-61D3-4FD1-916E-2942D57980C6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9338" y="1243013"/>
            <a:ext cx="4759325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9517B-1B98-4FF2-BCC0-D388E0292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90" y="1749795"/>
            <a:ext cx="12882484" cy="3722335"/>
          </a:xfrm>
          <a:prstGeom prst="rect">
            <a:avLst/>
          </a:prstGeom>
        </p:spPr>
        <p:txBody>
          <a:bodyPr anchor="b"/>
          <a:lstStyle>
            <a:lvl1pPr algn="ctr">
              <a:defRPr sz="93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483" y="5615678"/>
            <a:ext cx="11366897" cy="2581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66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2846200"/>
            <a:ext cx="13071932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5915" y="569240"/>
            <a:ext cx="3267983" cy="906081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569240"/>
            <a:ext cx="9614501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8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66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966" y="2846200"/>
            <a:ext cx="1307193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73" y="2665532"/>
            <a:ext cx="13071932" cy="4447496"/>
          </a:xfrm>
          <a:prstGeom prst="rect">
            <a:avLst/>
          </a:prstGeom>
        </p:spPr>
        <p:txBody>
          <a:bodyPr anchor="b"/>
          <a:lstStyle>
            <a:lvl1pPr>
              <a:defRPr sz="93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073" y="7155103"/>
            <a:ext cx="13071932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66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1965" y="2846200"/>
            <a:ext cx="644124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2656" y="2846200"/>
            <a:ext cx="644124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2" y="2620980"/>
            <a:ext cx="6411639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2" y="3905482"/>
            <a:ext cx="6411639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2656" y="2620980"/>
            <a:ext cx="6443216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2656" y="3905482"/>
            <a:ext cx="6443216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1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66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712788"/>
            <a:ext cx="4888160" cy="2494756"/>
          </a:xfrm>
          <a:prstGeom prst="rect">
            <a:avLst/>
          </a:prstGeom>
        </p:spPr>
        <p:txBody>
          <a:bodyPr anchor="b"/>
          <a:lstStyle>
            <a:lvl1pPr>
              <a:defRPr sz="49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216" y="1539425"/>
            <a:ext cx="7672656" cy="7598117"/>
          </a:xfrm>
          <a:prstGeom prst="rect">
            <a:avLst/>
          </a:prstGeo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3207544"/>
            <a:ext cx="4888160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1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712788"/>
            <a:ext cx="4888160" cy="2494756"/>
          </a:xfrm>
          <a:prstGeom prst="rect">
            <a:avLst/>
          </a:prstGeom>
        </p:spPr>
        <p:txBody>
          <a:bodyPr anchor="b"/>
          <a:lstStyle>
            <a:lvl1pPr>
              <a:defRPr sz="49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216" y="1539425"/>
            <a:ext cx="7672656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3207544"/>
            <a:ext cx="4888160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0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물, 하늘, 야외, 장면이(가) 표시된 사진&#10;&#10;자동 생성된 설명">
            <a:extLst>
              <a:ext uri="{FF2B5EF4-FFF2-40B4-BE49-F238E27FC236}">
                <a16:creationId xmlns:a16="http://schemas.microsoft.com/office/drawing/2014/main" id="{F54A8789-1187-4D3E-E96C-97221FE4A8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9" y="1164432"/>
            <a:ext cx="14183559" cy="90342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E6EFED-D9D5-D876-3B6A-119A54DB9CD1}"/>
              </a:ext>
            </a:extLst>
          </p:cNvPr>
          <p:cNvSpPr/>
          <p:nvPr userDrawn="1"/>
        </p:nvSpPr>
        <p:spPr>
          <a:xfrm>
            <a:off x="487321" y="1066800"/>
            <a:ext cx="14183560" cy="97631"/>
          </a:xfrm>
          <a:prstGeom prst="rect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B8A8058-3181-47DF-90FA-F78EA24019AD}"/>
              </a:ext>
            </a:extLst>
          </p:cNvPr>
          <p:cNvSpPr/>
          <p:nvPr userDrawn="1"/>
        </p:nvSpPr>
        <p:spPr>
          <a:xfrm rot="2685323">
            <a:off x="13662109" y="1045061"/>
            <a:ext cx="1488197" cy="749300"/>
          </a:xfrm>
          <a:prstGeom prst="triangle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B2A64C2-E6A3-E223-0B1D-8F6E6208C418}"/>
              </a:ext>
            </a:extLst>
          </p:cNvPr>
          <p:cNvSpPr/>
          <p:nvPr userDrawn="1"/>
        </p:nvSpPr>
        <p:spPr>
          <a:xfrm rot="13500000">
            <a:off x="2530" y="9558198"/>
            <a:ext cx="1498581" cy="749300"/>
          </a:xfrm>
          <a:prstGeom prst="triangle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85D50-C1F0-1B42-9BC2-C706DA3EB3A0}"/>
              </a:ext>
            </a:extLst>
          </p:cNvPr>
          <p:cNvSpPr txBox="1"/>
          <p:nvPr userDrawn="1"/>
        </p:nvSpPr>
        <p:spPr>
          <a:xfrm>
            <a:off x="12656457" y="382094"/>
            <a:ext cx="19253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젊은이들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D59CAF-EEBB-7038-A943-6DE2BD5FD4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68" y="396240"/>
            <a:ext cx="361961" cy="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1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1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E7D974-6861-008E-9891-2AF833A8E443}"/>
              </a:ext>
            </a:extLst>
          </p:cNvPr>
          <p:cNvSpPr/>
          <p:nvPr/>
        </p:nvSpPr>
        <p:spPr>
          <a:xfrm>
            <a:off x="0" y="0"/>
            <a:ext cx="15155863" cy="1069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16DBE-C2EA-63AB-74C9-9E065F095962}"/>
              </a:ext>
            </a:extLst>
          </p:cNvPr>
          <p:cNvSpPr/>
          <p:nvPr/>
        </p:nvSpPr>
        <p:spPr>
          <a:xfrm>
            <a:off x="487321" y="1066800"/>
            <a:ext cx="14183560" cy="97631"/>
          </a:xfrm>
          <a:prstGeom prst="rect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0B1D73-772A-B0F9-906F-32EDC334F587}"/>
              </a:ext>
            </a:extLst>
          </p:cNvPr>
          <p:cNvSpPr/>
          <p:nvPr/>
        </p:nvSpPr>
        <p:spPr>
          <a:xfrm rot="2685323">
            <a:off x="13662109" y="1045061"/>
            <a:ext cx="1488197" cy="749300"/>
          </a:xfrm>
          <a:prstGeom prst="triangle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626471D-630E-88FE-49AE-6C42FE4870A4}"/>
              </a:ext>
            </a:extLst>
          </p:cNvPr>
          <p:cNvSpPr/>
          <p:nvPr/>
        </p:nvSpPr>
        <p:spPr>
          <a:xfrm rot="13500000">
            <a:off x="2530" y="9558198"/>
            <a:ext cx="1498581" cy="749300"/>
          </a:xfrm>
          <a:prstGeom prst="triangle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7A7E8-AC70-B864-D201-50FEF777364F}"/>
              </a:ext>
            </a:extLst>
          </p:cNvPr>
          <p:cNvSpPr txBox="1"/>
          <p:nvPr/>
        </p:nvSpPr>
        <p:spPr>
          <a:xfrm>
            <a:off x="487321" y="423877"/>
            <a:ext cx="9375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PNU</a:t>
            </a:r>
            <a:r>
              <a:rPr lang="ko-KR" altLang="en-US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 </a:t>
            </a:r>
            <a:r>
              <a:rPr lang="en-US" altLang="ko-KR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K-Digital Training Team Project</a:t>
            </a:r>
            <a:endParaRPr lang="ko-KR" altLang="en-US" sz="3600" dirty="0">
              <a:ln>
                <a:solidFill>
                  <a:srgbClr val="008AFC"/>
                </a:solidFill>
              </a:ln>
              <a:solidFill>
                <a:srgbClr val="008AFC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9E2EF9-0417-F4F0-1ABA-E555E7831221}"/>
              </a:ext>
            </a:extLst>
          </p:cNvPr>
          <p:cNvGrpSpPr/>
          <p:nvPr/>
        </p:nvGrpSpPr>
        <p:grpSpPr>
          <a:xfrm>
            <a:off x="11427051" y="7379957"/>
            <a:ext cx="2900776" cy="2508418"/>
            <a:chOff x="8611373" y="6241204"/>
            <a:chExt cx="2900776" cy="25084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A29377-3A5C-4295-0CD9-7CC5342F0B6E}"/>
                </a:ext>
              </a:extLst>
            </p:cNvPr>
            <p:cNvSpPr txBox="1"/>
            <p:nvPr/>
          </p:nvSpPr>
          <p:spPr>
            <a:xfrm>
              <a:off x="9322287" y="6241204"/>
              <a:ext cx="19253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dirty="0">
                  <a:ln>
                    <a:solidFill>
                      <a:srgbClr val="008AFC"/>
                    </a:solidFill>
                  </a:ln>
                  <a:solidFill>
                    <a:srgbClr val="008AFC"/>
                  </a:solidFill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젊은이들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51AE3CC-10AF-918F-41CB-0B7C9471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598" y="6255350"/>
              <a:ext cx="361961" cy="703434"/>
            </a:xfrm>
            <a:prstGeom prst="rect">
              <a:avLst/>
            </a:prstGeom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A0D0F3B-11DF-B3C4-AB09-D8F4E700F141}"/>
                </a:ext>
              </a:extLst>
            </p:cNvPr>
            <p:cNvSpPr/>
            <p:nvPr/>
          </p:nvSpPr>
          <p:spPr>
            <a:xfrm>
              <a:off x="8611373" y="6943936"/>
              <a:ext cx="2900776" cy="1805686"/>
            </a:xfrm>
            <a:prstGeom prst="roundRect">
              <a:avLst>
                <a:gd name="adj" fmla="val 5717"/>
              </a:avLst>
            </a:prstGeom>
            <a:solidFill>
              <a:srgbClr val="008AFC"/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35896F-F2D4-140C-88BA-9464303E6682}"/>
                </a:ext>
              </a:extLst>
            </p:cNvPr>
            <p:cNvSpPr txBox="1"/>
            <p:nvPr/>
          </p:nvSpPr>
          <p:spPr>
            <a:xfrm>
              <a:off x="8843554" y="7035377"/>
              <a:ext cx="244324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&lt;youth&gt;</a:t>
              </a:r>
            </a:p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	&lt; </a:t>
              </a:r>
              <a:r>
                <a:rPr lang="ko-KR" altLang="en-US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고 건 </a:t>
              </a:r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/&gt;</a:t>
              </a:r>
              <a:endParaRPr lang="en-US" altLang="ko-KR" sz="500" dirty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	&lt;</a:t>
              </a:r>
              <a:r>
                <a:rPr lang="ko-KR" altLang="en-US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성 동 환 </a:t>
              </a:r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/&gt;</a:t>
              </a:r>
              <a:endParaRPr lang="en-US" altLang="ko-KR" sz="500" dirty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	&lt; </a:t>
              </a:r>
              <a:r>
                <a:rPr lang="ko-KR" altLang="en-US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김 형 찬 </a:t>
              </a:r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/&gt;</a:t>
              </a:r>
            </a:p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&lt;/youth&gt;</a:t>
              </a:r>
              <a:endParaRPr lang="ko-KR" altLang="en-US" sz="2000" dirty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C507EF35-4D9B-A95D-3303-CE2B5E387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95" y="3662973"/>
            <a:ext cx="3348593" cy="28753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FA1D683-26C0-7882-36A7-D0F10D72FE6E}"/>
              </a:ext>
            </a:extLst>
          </p:cNvPr>
          <p:cNvSpPr txBox="1"/>
          <p:nvPr/>
        </p:nvSpPr>
        <p:spPr>
          <a:xfrm>
            <a:off x="5989732" y="4738075"/>
            <a:ext cx="81312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컨테이너 야드 혼잡도 분석 예측 웹 서비스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C296E-31A0-A5F1-1EF2-5E7C0362CEA9}"/>
              </a:ext>
            </a:extLst>
          </p:cNvPr>
          <p:cNvSpPr txBox="1"/>
          <p:nvPr/>
        </p:nvSpPr>
        <p:spPr>
          <a:xfrm>
            <a:off x="5997680" y="5339672"/>
            <a:ext cx="8421590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950" dirty="0">
                <a:solidFill>
                  <a:srgbClr val="008AFC">
                    <a:alpha val="80000"/>
                  </a:srgbClr>
                </a:solidFill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PREDICTION SERVICE OF CONTAINER TERMINAL YARD CONGESTION</a:t>
            </a:r>
            <a:endParaRPr lang="ko-KR" altLang="en-US" sz="1950" dirty="0">
              <a:solidFill>
                <a:srgbClr val="008AFC">
                  <a:alpha val="80000"/>
                </a:srgbClr>
              </a:solidFill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2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1AF8C8-3FD5-45E8-98EC-CA25EBDAE866}"/>
              </a:ext>
            </a:extLst>
          </p:cNvPr>
          <p:cNvSpPr/>
          <p:nvPr/>
        </p:nvSpPr>
        <p:spPr>
          <a:xfrm>
            <a:off x="3649662" y="2147605"/>
            <a:ext cx="7856538" cy="974005"/>
          </a:xfrm>
          <a:prstGeom prst="rect">
            <a:avLst/>
          </a:prstGeom>
          <a:solidFill>
            <a:srgbClr val="F1F6F9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목차</a:t>
            </a:r>
            <a:endParaRPr lang="en-US" altLang="ko-KR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E4D0A2-3B27-49D5-BBEE-D3DA75ED73C4}"/>
              </a:ext>
            </a:extLst>
          </p:cNvPr>
          <p:cNvSpPr/>
          <p:nvPr/>
        </p:nvSpPr>
        <p:spPr>
          <a:xfrm>
            <a:off x="14030129" y="9486179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84489-5BD2-4130-BE58-B9A95435C932}"/>
              </a:ext>
            </a:extLst>
          </p:cNvPr>
          <p:cNvSpPr txBox="1"/>
          <p:nvPr/>
        </p:nvSpPr>
        <p:spPr>
          <a:xfrm>
            <a:off x="3727914" y="4248935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491BC7-DD12-4EFA-85AF-44D76D67AF4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4387069" y="4448990"/>
            <a:ext cx="6655191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2559B2-D631-416B-AC0E-B462074E7E8A}"/>
              </a:ext>
            </a:extLst>
          </p:cNvPr>
          <p:cNvSpPr/>
          <p:nvPr/>
        </p:nvSpPr>
        <p:spPr>
          <a:xfrm>
            <a:off x="11042260" y="4217020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B9A275-A807-4813-8BDC-21E68BC255A5}"/>
              </a:ext>
            </a:extLst>
          </p:cNvPr>
          <p:cNvSpPr txBox="1"/>
          <p:nvPr/>
        </p:nvSpPr>
        <p:spPr>
          <a:xfrm>
            <a:off x="3727914" y="4881015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개요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88874E-1A37-4187-BEF8-9633FD0A6498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403373" y="5081070"/>
            <a:ext cx="5638887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9A3C07B-3601-43C3-8DE4-A91BE045A24B}"/>
              </a:ext>
            </a:extLst>
          </p:cNvPr>
          <p:cNvSpPr/>
          <p:nvPr/>
        </p:nvSpPr>
        <p:spPr>
          <a:xfrm>
            <a:off x="11042260" y="4849100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57D9E-083B-4835-991B-79531F42C182}"/>
              </a:ext>
            </a:extLst>
          </p:cNvPr>
          <p:cNvSpPr txBox="1"/>
          <p:nvPr/>
        </p:nvSpPr>
        <p:spPr>
          <a:xfrm>
            <a:off x="3727914" y="5516585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팀 구성 및 역할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28F65B-FC55-470B-85B7-7AA49FC9E01A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6554329" y="5716640"/>
            <a:ext cx="4487931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B1E6029-2DD8-44F9-A03A-2112801F2C28}"/>
              </a:ext>
            </a:extLst>
          </p:cNvPr>
          <p:cNvSpPr/>
          <p:nvPr/>
        </p:nvSpPr>
        <p:spPr>
          <a:xfrm>
            <a:off x="11042260" y="5484670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7BEEC4-3293-4B63-8F25-6662F83FC759}"/>
              </a:ext>
            </a:extLst>
          </p:cNvPr>
          <p:cNvSpPr txBox="1"/>
          <p:nvPr/>
        </p:nvSpPr>
        <p:spPr>
          <a:xfrm>
            <a:off x="3727914" y="6114623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수행 절차 및 방법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BF092D-992D-4890-ADDB-ED5DFEFC90C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6791573" y="6314678"/>
            <a:ext cx="4250687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1B05068-77A4-4FF3-BA6D-E326EA4EA152}"/>
              </a:ext>
            </a:extLst>
          </p:cNvPr>
          <p:cNvSpPr/>
          <p:nvPr/>
        </p:nvSpPr>
        <p:spPr>
          <a:xfrm>
            <a:off x="11042260" y="6082708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2072B-FD4A-435D-93C3-DC6EA7A5C742}"/>
              </a:ext>
            </a:extLst>
          </p:cNvPr>
          <p:cNvSpPr txBox="1"/>
          <p:nvPr/>
        </p:nvSpPr>
        <p:spPr>
          <a:xfrm>
            <a:off x="3727914" y="6712660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인터페이스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708E14B-29A4-45CE-83E2-36259F530B59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115106" y="6912715"/>
            <a:ext cx="4927154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59F5C76-3A3B-408D-941B-1A296DB691F1}"/>
              </a:ext>
            </a:extLst>
          </p:cNvPr>
          <p:cNvSpPr/>
          <p:nvPr/>
        </p:nvSpPr>
        <p:spPr>
          <a:xfrm>
            <a:off x="11042260" y="6680745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6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115B6E-355E-448F-A241-DF10C8CD028D}"/>
              </a:ext>
            </a:extLst>
          </p:cNvPr>
          <p:cNvSpPr txBox="1"/>
          <p:nvPr/>
        </p:nvSpPr>
        <p:spPr>
          <a:xfrm>
            <a:off x="3727914" y="7310696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D9F7795-42AB-4C15-8598-68DFD6535585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861558" y="7510751"/>
            <a:ext cx="6180702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695AAAC-F015-4051-8C4F-3AF8AFF7BE0B}"/>
              </a:ext>
            </a:extLst>
          </p:cNvPr>
          <p:cNvSpPr/>
          <p:nvPr/>
        </p:nvSpPr>
        <p:spPr>
          <a:xfrm>
            <a:off x="11042260" y="7278781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65CCD-0FBB-46CA-B21E-0585024642DD}"/>
              </a:ext>
            </a:extLst>
          </p:cNvPr>
          <p:cNvSpPr txBox="1"/>
          <p:nvPr/>
        </p:nvSpPr>
        <p:spPr>
          <a:xfrm>
            <a:off x="3727914" y="7914916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C620FE-79B9-4977-9A03-7B96B9629B4E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4861558" y="8114971"/>
            <a:ext cx="6180702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1C7DC7-3335-442A-8494-D2BBC98A53BE}"/>
              </a:ext>
            </a:extLst>
          </p:cNvPr>
          <p:cNvSpPr/>
          <p:nvPr/>
        </p:nvSpPr>
        <p:spPr>
          <a:xfrm>
            <a:off x="11042260" y="7883001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11AEE81-2F9B-0D64-644A-5E9A09DD9CC3}"/>
              </a:ext>
            </a:extLst>
          </p:cNvPr>
          <p:cNvCxnSpPr>
            <a:cxnSpLocks/>
            <a:stCxn id="56" idx="3"/>
            <a:endCxn id="66" idx="1"/>
          </p:cNvCxnSpPr>
          <p:nvPr/>
        </p:nvCxnSpPr>
        <p:spPr>
          <a:xfrm>
            <a:off x="11506200" y="8114971"/>
            <a:ext cx="166223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DBC39CF-8852-9621-3950-F43F423459B4}"/>
              </a:ext>
            </a:extLst>
          </p:cNvPr>
          <p:cNvSpPr/>
          <p:nvPr/>
        </p:nvSpPr>
        <p:spPr>
          <a:xfrm>
            <a:off x="11672423" y="7883001"/>
            <a:ext cx="568715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10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50517-4635-DD75-D9E3-C07BA584DEA7}"/>
              </a:ext>
            </a:extLst>
          </p:cNvPr>
          <p:cNvSpPr txBox="1"/>
          <p:nvPr/>
        </p:nvSpPr>
        <p:spPr>
          <a:xfrm>
            <a:off x="431072" y="469179"/>
            <a:ext cx="12396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3553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A5C19C5-63E0-E68F-7E46-50765062B1EA}"/>
              </a:ext>
            </a:extLst>
          </p:cNvPr>
          <p:cNvSpPr txBox="1">
            <a:spLocks/>
          </p:cNvSpPr>
          <p:nvPr/>
        </p:nvSpPr>
        <p:spPr>
          <a:xfrm>
            <a:off x="431072" y="469179"/>
            <a:ext cx="12396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프로젝트 개요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1F2EE3-B51B-94E0-392D-E6AA16830640}"/>
              </a:ext>
            </a:extLst>
          </p:cNvPr>
          <p:cNvSpPr/>
          <p:nvPr/>
        </p:nvSpPr>
        <p:spPr>
          <a:xfrm>
            <a:off x="14030129" y="9486179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0842A9-B0D8-DCEF-3FFD-2613A1F89F03}"/>
              </a:ext>
            </a:extLst>
          </p:cNvPr>
          <p:cNvSpPr/>
          <p:nvPr/>
        </p:nvSpPr>
        <p:spPr>
          <a:xfrm>
            <a:off x="1190169" y="2020232"/>
            <a:ext cx="12612917" cy="1248229"/>
          </a:xfrm>
          <a:prstGeom prst="roundRect">
            <a:avLst/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컨테이너 야드 혼잡도 분석 예측 웹 서비스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37B62-E202-E705-9158-851C6708D3E1}"/>
              </a:ext>
            </a:extLst>
          </p:cNvPr>
          <p:cNvSpPr/>
          <p:nvPr/>
        </p:nvSpPr>
        <p:spPr>
          <a:xfrm>
            <a:off x="1494970" y="1738343"/>
            <a:ext cx="2583543" cy="563777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204C70-2F40-0EFF-AB3B-0B3ABC8930CF}"/>
              </a:ext>
            </a:extLst>
          </p:cNvPr>
          <p:cNvSpPr/>
          <p:nvPr/>
        </p:nvSpPr>
        <p:spPr>
          <a:xfrm>
            <a:off x="1190170" y="3950633"/>
            <a:ext cx="9332688" cy="1608338"/>
          </a:xfrm>
          <a:prstGeom prst="roundRect">
            <a:avLst>
              <a:gd name="adj" fmla="val 11252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컨테이너 항만에서 미래 선박의 입항 일자와 외부 트럭의 반입 일자 및 시간을 예측</a:t>
            </a:r>
            <a:endParaRPr lang="en-US" altLang="ko-KR" sz="20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야드 장치장의 혼잡</a:t>
            </a:r>
            <a:r>
              <a:rPr lang="en-US" altLang="ko-KR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</a:t>
            </a: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지체 분석 및 시각화 서비스 제공</a:t>
            </a:r>
            <a:endParaRPr lang="en-US" altLang="ko-KR" sz="20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기항 여부를 결정 지원 웹서비스를 개발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729DC9-7C2E-8F97-DF0D-B353CC9170F1}"/>
              </a:ext>
            </a:extLst>
          </p:cNvPr>
          <p:cNvSpPr/>
          <p:nvPr/>
        </p:nvSpPr>
        <p:spPr>
          <a:xfrm>
            <a:off x="1494970" y="3668744"/>
            <a:ext cx="2583543" cy="563777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목표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B21FF8-FFC0-EFEB-57D8-2624DBDDD2EF}"/>
              </a:ext>
            </a:extLst>
          </p:cNvPr>
          <p:cNvSpPr/>
          <p:nvPr/>
        </p:nvSpPr>
        <p:spPr>
          <a:xfrm>
            <a:off x="10653485" y="3950632"/>
            <a:ext cx="3149601" cy="1608338"/>
          </a:xfrm>
          <a:prstGeom prst="roundRect">
            <a:avLst>
              <a:gd name="adj" fmla="val 9448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</a:t>
            </a: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개월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3B50A6-8B99-A578-8F34-5F7240F23D12}"/>
              </a:ext>
            </a:extLst>
          </p:cNvPr>
          <p:cNvSpPr/>
          <p:nvPr/>
        </p:nvSpPr>
        <p:spPr>
          <a:xfrm>
            <a:off x="10958285" y="3668743"/>
            <a:ext cx="2583543" cy="563777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기간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4B77CA-FF34-80F9-BFD5-0D6467466F98}"/>
              </a:ext>
            </a:extLst>
          </p:cNvPr>
          <p:cNvSpPr/>
          <p:nvPr/>
        </p:nvSpPr>
        <p:spPr>
          <a:xfrm>
            <a:off x="1190169" y="6322065"/>
            <a:ext cx="12612916" cy="3164114"/>
          </a:xfrm>
          <a:prstGeom prst="roundRect">
            <a:avLst>
              <a:gd name="adj" fmla="val 7496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5050DF-60D6-D4AD-AFB8-1E2D1604116C}"/>
              </a:ext>
            </a:extLst>
          </p:cNvPr>
          <p:cNvSpPr/>
          <p:nvPr/>
        </p:nvSpPr>
        <p:spPr>
          <a:xfrm>
            <a:off x="1494969" y="6040176"/>
            <a:ext cx="4396380" cy="563777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적용 기술 </a:t>
            </a:r>
            <a:r>
              <a:rPr lang="ko-KR" altLang="en-US" sz="24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스택 및 개발 환경</a:t>
            </a:r>
            <a:endParaRPr lang="ko-KR" altLang="en-US" sz="24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B45BAC-FA60-3FA9-FD8F-F1F827F4AC52}"/>
              </a:ext>
            </a:extLst>
          </p:cNvPr>
          <p:cNvSpPr/>
          <p:nvPr/>
        </p:nvSpPr>
        <p:spPr>
          <a:xfrm>
            <a:off x="5645080" y="7006051"/>
            <a:ext cx="3743781" cy="2267488"/>
          </a:xfrm>
          <a:prstGeom prst="roundRect">
            <a:avLst>
              <a:gd name="adj" fmla="val 7496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F0188B-7EF8-7551-9C3F-7F5E14CEFAFF}"/>
              </a:ext>
            </a:extLst>
          </p:cNvPr>
          <p:cNvSpPr/>
          <p:nvPr/>
        </p:nvSpPr>
        <p:spPr>
          <a:xfrm>
            <a:off x="6425566" y="6826621"/>
            <a:ext cx="2182808" cy="367930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Backend</a:t>
            </a:r>
            <a:endParaRPr lang="ko-KR" altLang="en-US" sz="16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1797CC-91A4-1C3B-9E15-E414F7A6A9A6}"/>
              </a:ext>
            </a:extLst>
          </p:cNvPr>
          <p:cNvSpPr/>
          <p:nvPr/>
        </p:nvSpPr>
        <p:spPr>
          <a:xfrm>
            <a:off x="1614100" y="7006050"/>
            <a:ext cx="3743781" cy="2267489"/>
          </a:xfrm>
          <a:prstGeom prst="roundRect">
            <a:avLst>
              <a:gd name="adj" fmla="val 7496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8EAD40-B268-677C-2D2F-A2BE20F4D3B6}"/>
              </a:ext>
            </a:extLst>
          </p:cNvPr>
          <p:cNvSpPr/>
          <p:nvPr/>
        </p:nvSpPr>
        <p:spPr>
          <a:xfrm>
            <a:off x="2394586" y="6826621"/>
            <a:ext cx="2182808" cy="367930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Frontend</a:t>
            </a:r>
            <a:endParaRPr lang="ko-KR" altLang="en-US" sz="16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6EAC43-F488-5910-31A8-C5AEB698247C}"/>
              </a:ext>
            </a:extLst>
          </p:cNvPr>
          <p:cNvSpPr/>
          <p:nvPr/>
        </p:nvSpPr>
        <p:spPr>
          <a:xfrm>
            <a:off x="9681275" y="7006050"/>
            <a:ext cx="3743781" cy="2267487"/>
          </a:xfrm>
          <a:prstGeom prst="roundRect">
            <a:avLst>
              <a:gd name="adj" fmla="val 7496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7535C4-B95A-2414-57A6-ACEC79FC54B5}"/>
              </a:ext>
            </a:extLst>
          </p:cNvPr>
          <p:cNvSpPr/>
          <p:nvPr/>
        </p:nvSpPr>
        <p:spPr>
          <a:xfrm>
            <a:off x="10461761" y="6826621"/>
            <a:ext cx="2182808" cy="367930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Data Analysis</a:t>
            </a:r>
            <a:endParaRPr lang="ko-KR" altLang="en-US" sz="16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0B73E9E-AB94-0857-56C9-29B38045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66" y="7403672"/>
            <a:ext cx="1244444" cy="3809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DC1FC9-6454-F940-489C-4ECFE2AD6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57" y="7830270"/>
            <a:ext cx="1092063" cy="3809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CE8BE39-459B-18AC-10EF-161969F89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67" y="8256868"/>
            <a:ext cx="2184127" cy="3809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5C94CC-6C02-55CE-6786-E16AC99C0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26" y="8683466"/>
            <a:ext cx="2184127" cy="3809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4B469C0-6DF0-B0F4-4DA0-9AC6352B7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7" y="8683466"/>
            <a:ext cx="2387301" cy="3809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D0293BA-873D-666C-1B98-6AAC561AB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73" y="7409894"/>
            <a:ext cx="1282540" cy="38095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DCB997E-4105-1F9A-EFE5-9EAAAA597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24" y="8263090"/>
            <a:ext cx="1688889" cy="3809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06F817F-BEB3-BEAF-472B-316292A64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05" y="7830270"/>
            <a:ext cx="1193651" cy="38095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6D9D2F4-7644-E125-ADCA-9722CA4B9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07" y="7830270"/>
            <a:ext cx="482540" cy="38095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52B58DC-8070-25A6-4E59-9B494724C2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965" y="7831653"/>
            <a:ext cx="1765079" cy="3809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137CB33-5837-5F6E-3954-A7623487F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2" y="8683604"/>
            <a:ext cx="2184127" cy="38095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7D7509F-A1EA-AB3C-9706-295EB793FC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40" y="7403672"/>
            <a:ext cx="2158730" cy="38095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2C91257-B76D-940F-AC21-3F18CB58E2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664" y="8256868"/>
            <a:ext cx="173968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7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A5C19C5-63E0-E68F-7E46-50765062B1EA}"/>
              </a:ext>
            </a:extLst>
          </p:cNvPr>
          <p:cNvSpPr txBox="1">
            <a:spLocks/>
          </p:cNvSpPr>
          <p:nvPr/>
        </p:nvSpPr>
        <p:spPr>
          <a:xfrm>
            <a:off x="431072" y="469179"/>
            <a:ext cx="12396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프로젝트 팀 구성 및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1F2EE3-B51B-94E0-392D-E6AA16830640}"/>
              </a:ext>
            </a:extLst>
          </p:cNvPr>
          <p:cNvSpPr/>
          <p:nvPr/>
        </p:nvSpPr>
        <p:spPr>
          <a:xfrm>
            <a:off x="14030129" y="9486179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A40556-3374-981D-0BEC-CB58877E0316}"/>
              </a:ext>
            </a:extLst>
          </p:cNvPr>
          <p:cNvSpPr/>
          <p:nvPr/>
        </p:nvSpPr>
        <p:spPr>
          <a:xfrm>
            <a:off x="1701843" y="7003908"/>
            <a:ext cx="5876089" cy="2042505"/>
          </a:xfrm>
          <a:prstGeom prst="roundRect">
            <a:avLst>
              <a:gd name="adj" fmla="val 6212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B759F86-2E16-7449-4D02-3FA14D8FDACD}"/>
              </a:ext>
            </a:extLst>
          </p:cNvPr>
          <p:cNvCxnSpPr>
            <a:cxnSpLocks/>
          </p:cNvCxnSpPr>
          <p:nvPr/>
        </p:nvCxnSpPr>
        <p:spPr>
          <a:xfrm>
            <a:off x="1870212" y="7588752"/>
            <a:ext cx="5524839" cy="0"/>
          </a:xfrm>
          <a:prstGeom prst="line">
            <a:avLst/>
          </a:prstGeom>
          <a:ln w="12700">
            <a:solidFill>
              <a:srgbClr val="008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94750E-CEFC-DC13-C0CB-8D1B86F6618F}"/>
              </a:ext>
            </a:extLst>
          </p:cNvPr>
          <p:cNvSpPr txBox="1"/>
          <p:nvPr/>
        </p:nvSpPr>
        <p:spPr>
          <a:xfrm>
            <a:off x="1908020" y="7123915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Data Analysis</a:t>
            </a:r>
            <a:endParaRPr lang="ko-KR" altLang="en-US" sz="2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661438-1093-AF7C-2955-58C12B20CA4B}"/>
              </a:ext>
            </a:extLst>
          </p:cNvPr>
          <p:cNvSpPr txBox="1"/>
          <p:nvPr/>
        </p:nvSpPr>
        <p:spPr>
          <a:xfrm>
            <a:off x="6364000" y="717616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김 형 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DB7A68-FF96-B499-E65B-AC2DAF21A612}"/>
              </a:ext>
            </a:extLst>
          </p:cNvPr>
          <p:cNvSpPr txBox="1"/>
          <p:nvPr/>
        </p:nvSpPr>
        <p:spPr>
          <a:xfrm>
            <a:off x="1908020" y="7768448"/>
            <a:ext cx="548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</a:t>
            </a:r>
            <a:r>
              <a:rPr lang="ko-KR" altLang="en-US" dirty="0" err="1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전처리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분석 및 시각화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머신러닝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딥러닝 모델 개발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모델 테스트 및 성능 평가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6BCC6D-9A2C-4529-43CE-87719E99B387}"/>
              </a:ext>
            </a:extLst>
          </p:cNvPr>
          <p:cNvSpPr/>
          <p:nvPr/>
        </p:nvSpPr>
        <p:spPr>
          <a:xfrm>
            <a:off x="7577931" y="4773450"/>
            <a:ext cx="5876089" cy="2045361"/>
          </a:xfrm>
          <a:prstGeom prst="roundRect">
            <a:avLst>
              <a:gd name="adj" fmla="val 6212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8C6155-2846-F7C6-5ED5-D96DA07BDC02}"/>
              </a:ext>
            </a:extLst>
          </p:cNvPr>
          <p:cNvSpPr txBox="1"/>
          <p:nvPr/>
        </p:nvSpPr>
        <p:spPr>
          <a:xfrm>
            <a:off x="7784108" y="489345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Back-end</a:t>
            </a:r>
            <a:endParaRPr lang="ko-KR" altLang="en-US" sz="2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31C5-4681-74EE-F488-34C2CDDEB5B0}"/>
              </a:ext>
            </a:extLst>
          </p:cNvPr>
          <p:cNvSpPr txBox="1"/>
          <p:nvPr/>
        </p:nvSpPr>
        <p:spPr>
          <a:xfrm>
            <a:off x="12240088" y="494570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성 동 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6700E-8DCB-6DE2-7A35-576B1A15BCED}"/>
              </a:ext>
            </a:extLst>
          </p:cNvPr>
          <p:cNvSpPr txBox="1"/>
          <p:nvPr/>
        </p:nvSpPr>
        <p:spPr>
          <a:xfrm>
            <a:off x="7784108" y="5537990"/>
            <a:ext cx="548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프로젝트 기획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수집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데이터베이스 설계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서버 사이드 개발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14FDEC-0541-96C8-7BF6-9CB0F83CFE4A}"/>
              </a:ext>
            </a:extLst>
          </p:cNvPr>
          <p:cNvSpPr/>
          <p:nvPr/>
        </p:nvSpPr>
        <p:spPr>
          <a:xfrm>
            <a:off x="1701843" y="2505743"/>
            <a:ext cx="5876088" cy="2082610"/>
          </a:xfrm>
          <a:prstGeom prst="roundRect">
            <a:avLst>
              <a:gd name="adj" fmla="val 6212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61953E-8B24-8A84-DD30-53100E1B6D60}"/>
              </a:ext>
            </a:extLst>
          </p:cNvPr>
          <p:cNvSpPr txBox="1"/>
          <p:nvPr/>
        </p:nvSpPr>
        <p:spPr>
          <a:xfrm>
            <a:off x="1908019" y="2625750"/>
            <a:ext cx="180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Front-end</a:t>
            </a:r>
            <a:endParaRPr lang="ko-KR" altLang="en-US" sz="2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4E8CB3-41EF-DB1D-6DA4-5581A8AA141E}"/>
              </a:ext>
            </a:extLst>
          </p:cNvPr>
          <p:cNvSpPr txBox="1"/>
          <p:nvPr/>
        </p:nvSpPr>
        <p:spPr>
          <a:xfrm>
            <a:off x="6363999" y="2678002"/>
            <a:ext cx="99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고     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F8D151-5C6A-2A15-EEB6-3E465A2E768D}"/>
              </a:ext>
            </a:extLst>
          </p:cNvPr>
          <p:cNvSpPr txBox="1"/>
          <p:nvPr/>
        </p:nvSpPr>
        <p:spPr>
          <a:xfrm>
            <a:off x="1908018" y="3270283"/>
            <a:ext cx="552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프로젝트 기획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프로젝트 구조 설계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UI / UX 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디자인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클라이언트 사이드 개발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A5FFD7E-3E63-C9BB-0716-76AF8A2A221C}"/>
              </a:ext>
            </a:extLst>
          </p:cNvPr>
          <p:cNvCxnSpPr>
            <a:cxnSpLocks/>
          </p:cNvCxnSpPr>
          <p:nvPr/>
        </p:nvCxnSpPr>
        <p:spPr>
          <a:xfrm>
            <a:off x="7746300" y="5349983"/>
            <a:ext cx="5524839" cy="0"/>
          </a:xfrm>
          <a:prstGeom prst="line">
            <a:avLst/>
          </a:prstGeom>
          <a:ln w="12700">
            <a:solidFill>
              <a:srgbClr val="008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EBE422F-6A17-98CA-9A52-C17E883A5C51}"/>
              </a:ext>
            </a:extLst>
          </p:cNvPr>
          <p:cNvCxnSpPr>
            <a:cxnSpLocks/>
          </p:cNvCxnSpPr>
          <p:nvPr/>
        </p:nvCxnSpPr>
        <p:spPr>
          <a:xfrm>
            <a:off x="1870211" y="3078112"/>
            <a:ext cx="5524839" cy="0"/>
          </a:xfrm>
          <a:prstGeom prst="line">
            <a:avLst/>
          </a:prstGeom>
          <a:ln w="12700">
            <a:solidFill>
              <a:srgbClr val="008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B25752E9-6B08-2300-6C81-19335CE5B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2517260"/>
            <a:ext cx="390286" cy="5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화살표: 줄무늬가 있는 오른쪽 44">
            <a:extLst>
              <a:ext uri="{FF2B5EF4-FFF2-40B4-BE49-F238E27FC236}">
                <a16:creationId xmlns:a16="http://schemas.microsoft.com/office/drawing/2014/main" id="{A24392D1-AB32-FE49-09D6-287BAE8C4767}"/>
              </a:ext>
            </a:extLst>
          </p:cNvPr>
          <p:cNvSpPr/>
          <p:nvPr/>
        </p:nvSpPr>
        <p:spPr>
          <a:xfrm>
            <a:off x="8999905" y="2161589"/>
            <a:ext cx="1423851" cy="1456720"/>
          </a:xfrm>
          <a:prstGeom prst="stripedRightArrow">
            <a:avLst>
              <a:gd name="adj1" fmla="val 50000"/>
              <a:gd name="adj2" fmla="val 55017"/>
            </a:avLst>
          </a:prstGeom>
          <a:solidFill>
            <a:srgbClr val="D2E2EB">
              <a:alpha val="20000"/>
            </a:srgbClr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4" name="화살표: 줄무늬가 있는 오른쪽 43">
            <a:extLst>
              <a:ext uri="{FF2B5EF4-FFF2-40B4-BE49-F238E27FC236}">
                <a16:creationId xmlns:a16="http://schemas.microsoft.com/office/drawing/2014/main" id="{F8D5DE09-E39C-2E0B-BE1F-4D427E247640}"/>
              </a:ext>
            </a:extLst>
          </p:cNvPr>
          <p:cNvSpPr/>
          <p:nvPr/>
        </p:nvSpPr>
        <p:spPr>
          <a:xfrm>
            <a:off x="5266169" y="2838982"/>
            <a:ext cx="1423851" cy="1456720"/>
          </a:xfrm>
          <a:prstGeom prst="stripedRightArrow">
            <a:avLst>
              <a:gd name="adj1" fmla="val 50000"/>
              <a:gd name="adj2" fmla="val 55017"/>
            </a:avLst>
          </a:prstGeom>
          <a:solidFill>
            <a:srgbClr val="D2E2EB">
              <a:alpha val="20000"/>
            </a:srgbClr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6" name="화살표: 줄무늬가 있는 오른쪽 45">
            <a:extLst>
              <a:ext uri="{FF2B5EF4-FFF2-40B4-BE49-F238E27FC236}">
                <a16:creationId xmlns:a16="http://schemas.microsoft.com/office/drawing/2014/main" id="{038DDFCC-C149-DBE7-0CF4-823DC23E615C}"/>
              </a:ext>
            </a:extLst>
          </p:cNvPr>
          <p:cNvSpPr/>
          <p:nvPr/>
        </p:nvSpPr>
        <p:spPr>
          <a:xfrm>
            <a:off x="12467070" y="2709099"/>
            <a:ext cx="1423851" cy="1456720"/>
          </a:xfrm>
          <a:prstGeom prst="stripedRightArrow">
            <a:avLst>
              <a:gd name="adj1" fmla="val 50000"/>
              <a:gd name="adj2" fmla="val 55017"/>
            </a:avLst>
          </a:prstGeom>
          <a:solidFill>
            <a:srgbClr val="D2E2EB">
              <a:alpha val="20000"/>
            </a:srgbClr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6061C4-FE0A-2B3E-1AE8-02A6B3625EBA}"/>
              </a:ext>
            </a:extLst>
          </p:cNvPr>
          <p:cNvSpPr/>
          <p:nvPr/>
        </p:nvSpPr>
        <p:spPr>
          <a:xfrm>
            <a:off x="3305523" y="3539909"/>
            <a:ext cx="10463349" cy="4885634"/>
          </a:xfrm>
          <a:prstGeom prst="roundRect">
            <a:avLst>
              <a:gd name="adj" fmla="val 2753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C19C5-63E0-E68F-7E46-50765062B1EA}"/>
              </a:ext>
            </a:extLst>
          </p:cNvPr>
          <p:cNvSpPr txBox="1">
            <a:spLocks/>
          </p:cNvSpPr>
          <p:nvPr/>
        </p:nvSpPr>
        <p:spPr>
          <a:xfrm>
            <a:off x="431072" y="469179"/>
            <a:ext cx="12396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프로젝트 수행 절차 및 방법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1F2EE3-B51B-94E0-392D-E6AA16830640}"/>
              </a:ext>
            </a:extLst>
          </p:cNvPr>
          <p:cNvSpPr/>
          <p:nvPr/>
        </p:nvSpPr>
        <p:spPr>
          <a:xfrm>
            <a:off x="14030129" y="9486179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E751D2-BFA3-8721-91FC-E8FD12B44ED7}"/>
              </a:ext>
            </a:extLst>
          </p:cNvPr>
          <p:cNvSpPr/>
          <p:nvPr/>
        </p:nvSpPr>
        <p:spPr>
          <a:xfrm>
            <a:off x="1194602" y="4709372"/>
            <a:ext cx="1859179" cy="750390"/>
          </a:xfrm>
          <a:prstGeom prst="roundRect">
            <a:avLst>
              <a:gd name="adj" fmla="val 13801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Front-end</a:t>
            </a:r>
            <a:endParaRPr lang="ko-KR" altLang="en-US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74AE708-70BD-3AA0-E348-CCE8D92333C5}"/>
              </a:ext>
            </a:extLst>
          </p:cNvPr>
          <p:cNvSpPr/>
          <p:nvPr/>
        </p:nvSpPr>
        <p:spPr>
          <a:xfrm>
            <a:off x="1194602" y="6001723"/>
            <a:ext cx="1859179" cy="750390"/>
          </a:xfrm>
          <a:prstGeom prst="roundRect">
            <a:avLst>
              <a:gd name="adj" fmla="val 13801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Back-end</a:t>
            </a:r>
            <a:endParaRPr lang="ko-KR" altLang="en-US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38E4CAF-DF48-7A61-0109-558A6DF69110}"/>
              </a:ext>
            </a:extLst>
          </p:cNvPr>
          <p:cNvSpPr/>
          <p:nvPr/>
        </p:nvSpPr>
        <p:spPr>
          <a:xfrm>
            <a:off x="1194601" y="7294074"/>
            <a:ext cx="1859179" cy="750390"/>
          </a:xfrm>
          <a:prstGeom prst="roundRect">
            <a:avLst>
              <a:gd name="adj" fmla="val 1380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Data Analysis</a:t>
            </a:r>
            <a:endParaRPr lang="ko-KR" altLang="en-US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8687EA-B661-59ED-4514-C6AA73543B7A}"/>
              </a:ext>
            </a:extLst>
          </p:cNvPr>
          <p:cNvSpPr/>
          <p:nvPr/>
        </p:nvSpPr>
        <p:spPr>
          <a:xfrm>
            <a:off x="4812231" y="4709371"/>
            <a:ext cx="1138518" cy="7503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웹 페이지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설계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D69BDD-489D-F087-3BB8-6A652DB3F802}"/>
              </a:ext>
            </a:extLst>
          </p:cNvPr>
          <p:cNvSpPr/>
          <p:nvPr/>
        </p:nvSpPr>
        <p:spPr>
          <a:xfrm>
            <a:off x="4812231" y="6001723"/>
            <a:ext cx="1138519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수집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4BA731-E36B-87AE-3EDF-F3BDF1E0723A}"/>
              </a:ext>
            </a:extLst>
          </p:cNvPr>
          <p:cNvSpPr/>
          <p:nvPr/>
        </p:nvSpPr>
        <p:spPr>
          <a:xfrm>
            <a:off x="4812231" y="7294074"/>
            <a:ext cx="1138519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전처리</a:t>
            </a:r>
            <a:endParaRPr lang="ko-KR" altLang="en-US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D82CC7-EF5C-72AF-54F0-05C82B1E5AD0}"/>
              </a:ext>
            </a:extLst>
          </p:cNvPr>
          <p:cNvSpPr/>
          <p:nvPr/>
        </p:nvSpPr>
        <p:spPr>
          <a:xfrm>
            <a:off x="6072797" y="7294074"/>
            <a:ext cx="1138517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분석 및 시각화</a:t>
            </a:r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302B13-7B8D-EFA9-B783-1981154D0B75}"/>
              </a:ext>
            </a:extLst>
          </p:cNvPr>
          <p:cNvSpPr/>
          <p:nvPr/>
        </p:nvSpPr>
        <p:spPr>
          <a:xfrm>
            <a:off x="6072797" y="6001723"/>
            <a:ext cx="2399087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데이터베이스 설계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B204B94-828C-CD1A-64CE-D8B9F67ACD4A}"/>
              </a:ext>
            </a:extLst>
          </p:cNvPr>
          <p:cNvSpPr/>
          <p:nvPr/>
        </p:nvSpPr>
        <p:spPr>
          <a:xfrm>
            <a:off x="6072797" y="4709371"/>
            <a:ext cx="1138517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UI / UX 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디자인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2A5CAB-F6F7-CD9A-7F5D-4AD28C1184FB}"/>
              </a:ext>
            </a:extLst>
          </p:cNvPr>
          <p:cNvSpPr/>
          <p:nvPr/>
        </p:nvSpPr>
        <p:spPr>
          <a:xfrm>
            <a:off x="7316674" y="4709371"/>
            <a:ext cx="3676343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클라이언트 사이드 개발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9CB529-2A99-606C-54C9-2EF405CCC5FA}"/>
              </a:ext>
            </a:extLst>
          </p:cNvPr>
          <p:cNvSpPr/>
          <p:nvPr/>
        </p:nvSpPr>
        <p:spPr>
          <a:xfrm>
            <a:off x="8593931" y="6001723"/>
            <a:ext cx="2399087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서버사이드 개발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17EBA5A-AF6E-CAAF-5091-894EA585BCD5}"/>
              </a:ext>
            </a:extLst>
          </p:cNvPr>
          <p:cNvSpPr/>
          <p:nvPr/>
        </p:nvSpPr>
        <p:spPr>
          <a:xfrm>
            <a:off x="7333365" y="7294074"/>
            <a:ext cx="2399086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머신러닝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딥러닝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모델 학습 및 테스트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A920CB-7812-3189-2970-27FF153E389F}"/>
              </a:ext>
            </a:extLst>
          </p:cNvPr>
          <p:cNvSpPr/>
          <p:nvPr/>
        </p:nvSpPr>
        <p:spPr>
          <a:xfrm>
            <a:off x="11115065" y="6001723"/>
            <a:ext cx="1138519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React </a:t>
            </a:r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컴포넌트 개발 참여</a:t>
            </a:r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04CCC41-E56C-215B-3742-7E08EAE50FC8}"/>
              </a:ext>
            </a:extLst>
          </p:cNvPr>
          <p:cNvSpPr/>
          <p:nvPr/>
        </p:nvSpPr>
        <p:spPr>
          <a:xfrm>
            <a:off x="9854497" y="7294074"/>
            <a:ext cx="1138519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React </a:t>
            </a:r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컴포넌트 개발 참여</a:t>
            </a:r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26C7A0-F7C2-383B-FE4D-B1B5743B2BA1}"/>
              </a:ext>
            </a:extLst>
          </p:cNvPr>
          <p:cNvSpPr/>
          <p:nvPr/>
        </p:nvSpPr>
        <p:spPr>
          <a:xfrm>
            <a:off x="11111243" y="7294074"/>
            <a:ext cx="1138519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서버사이드</a:t>
            </a:r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개발 참여</a:t>
            </a:r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1BBC2B9-8EF0-C27B-21B6-882422F068F3}"/>
              </a:ext>
            </a:extLst>
          </p:cNvPr>
          <p:cNvSpPr/>
          <p:nvPr/>
        </p:nvSpPr>
        <p:spPr>
          <a:xfrm>
            <a:off x="11111243" y="4709371"/>
            <a:ext cx="1138519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서버사이드</a:t>
            </a:r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개발 참여</a:t>
            </a:r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6ABAAE-EA7F-7BB5-4337-C02ADC8B850E}"/>
              </a:ext>
            </a:extLst>
          </p:cNvPr>
          <p:cNvCxnSpPr>
            <a:cxnSpLocks/>
          </p:cNvCxnSpPr>
          <p:nvPr/>
        </p:nvCxnSpPr>
        <p:spPr>
          <a:xfrm>
            <a:off x="921548" y="5712402"/>
            <a:ext cx="12847324" cy="0"/>
          </a:xfrm>
          <a:prstGeom prst="line">
            <a:avLst/>
          </a:prstGeom>
          <a:ln w="12700">
            <a:solidFill>
              <a:srgbClr val="008AF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FEAF52F-6E67-7C74-0BD9-9E7DCA8E5C7B}"/>
              </a:ext>
            </a:extLst>
          </p:cNvPr>
          <p:cNvCxnSpPr>
            <a:cxnSpLocks/>
          </p:cNvCxnSpPr>
          <p:nvPr/>
        </p:nvCxnSpPr>
        <p:spPr>
          <a:xfrm>
            <a:off x="921548" y="4445305"/>
            <a:ext cx="12847324" cy="0"/>
          </a:xfrm>
          <a:prstGeom prst="line">
            <a:avLst/>
          </a:prstGeom>
          <a:ln w="12700">
            <a:solidFill>
              <a:srgbClr val="008AF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F489DB5-925C-43B5-FF4A-B791CEDF54FA}"/>
              </a:ext>
            </a:extLst>
          </p:cNvPr>
          <p:cNvCxnSpPr>
            <a:cxnSpLocks/>
          </p:cNvCxnSpPr>
          <p:nvPr/>
        </p:nvCxnSpPr>
        <p:spPr>
          <a:xfrm>
            <a:off x="921548" y="7018688"/>
            <a:ext cx="12847324" cy="0"/>
          </a:xfrm>
          <a:prstGeom prst="line">
            <a:avLst/>
          </a:prstGeom>
          <a:ln w="12700">
            <a:solidFill>
              <a:srgbClr val="008AF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D4F0CB-FF54-F271-2F89-E568313136C2}"/>
              </a:ext>
            </a:extLst>
          </p:cNvPr>
          <p:cNvSpPr/>
          <p:nvPr/>
        </p:nvSpPr>
        <p:spPr>
          <a:xfrm>
            <a:off x="3551666" y="4709372"/>
            <a:ext cx="1138518" cy="333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프로젝트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기획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및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구조 설계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사전 조사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9DAC70-6FFC-B0C0-228C-BF0A29434328}"/>
              </a:ext>
            </a:extLst>
          </p:cNvPr>
          <p:cNvSpPr/>
          <p:nvPr/>
        </p:nvSpPr>
        <p:spPr>
          <a:xfrm>
            <a:off x="12375634" y="4709372"/>
            <a:ext cx="1138518" cy="333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및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피드백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반영</a:t>
            </a:r>
          </a:p>
        </p:txBody>
      </p:sp>
      <p:sp>
        <p:nvSpPr>
          <p:cNvPr id="43" name="화살표: 줄무늬가 있는 오른쪽 42">
            <a:extLst>
              <a:ext uri="{FF2B5EF4-FFF2-40B4-BE49-F238E27FC236}">
                <a16:creationId xmlns:a16="http://schemas.microsoft.com/office/drawing/2014/main" id="{50BB0BB2-2EAD-97CF-3D24-D574C3F2D403}"/>
              </a:ext>
            </a:extLst>
          </p:cNvPr>
          <p:cNvSpPr/>
          <p:nvPr/>
        </p:nvSpPr>
        <p:spPr>
          <a:xfrm>
            <a:off x="1937526" y="2161589"/>
            <a:ext cx="1423851" cy="1456720"/>
          </a:xfrm>
          <a:prstGeom prst="stripedRightArrow">
            <a:avLst>
              <a:gd name="adj1" fmla="val 50000"/>
              <a:gd name="adj2" fmla="val 55017"/>
            </a:avLst>
          </a:prstGeom>
          <a:solidFill>
            <a:srgbClr val="D2E2EB">
              <a:alpha val="20000"/>
            </a:srgbClr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3F7F9A7-22DD-CF99-8939-A844B99A24F2}"/>
              </a:ext>
            </a:extLst>
          </p:cNvPr>
          <p:cNvSpPr/>
          <p:nvPr/>
        </p:nvSpPr>
        <p:spPr>
          <a:xfrm>
            <a:off x="3551665" y="3735260"/>
            <a:ext cx="1138518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ADECA456-AD7F-66A2-D0B7-956F22ECAAC4}"/>
              </a:ext>
            </a:extLst>
          </p:cNvPr>
          <p:cNvSpPr/>
          <p:nvPr/>
        </p:nvSpPr>
        <p:spPr>
          <a:xfrm>
            <a:off x="4812231" y="3735260"/>
            <a:ext cx="1138518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C62C6A6-9A5D-006B-00D3-96CCC8A4CE97}"/>
              </a:ext>
            </a:extLst>
          </p:cNvPr>
          <p:cNvSpPr/>
          <p:nvPr/>
        </p:nvSpPr>
        <p:spPr>
          <a:xfrm>
            <a:off x="6072797" y="3735260"/>
            <a:ext cx="1138518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448A50DF-55CA-39C2-07F9-5AFB7F3B24ED}"/>
              </a:ext>
            </a:extLst>
          </p:cNvPr>
          <p:cNvSpPr/>
          <p:nvPr/>
        </p:nvSpPr>
        <p:spPr>
          <a:xfrm>
            <a:off x="7316674" y="3735260"/>
            <a:ext cx="1138518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678895F-048B-8D54-FAB2-D2E36B92FBCD}"/>
              </a:ext>
            </a:extLst>
          </p:cNvPr>
          <p:cNvSpPr/>
          <p:nvPr/>
        </p:nvSpPr>
        <p:spPr>
          <a:xfrm>
            <a:off x="8593931" y="3735260"/>
            <a:ext cx="1138518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1C27B870-EDF4-6524-5048-790BA8A60974}"/>
              </a:ext>
            </a:extLst>
          </p:cNvPr>
          <p:cNvSpPr/>
          <p:nvPr/>
        </p:nvSpPr>
        <p:spPr>
          <a:xfrm>
            <a:off x="9854497" y="3735260"/>
            <a:ext cx="1138518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2B982D8-F963-80B1-DEA7-54E57D970B1E}"/>
              </a:ext>
            </a:extLst>
          </p:cNvPr>
          <p:cNvSpPr/>
          <p:nvPr/>
        </p:nvSpPr>
        <p:spPr>
          <a:xfrm>
            <a:off x="11111243" y="3735260"/>
            <a:ext cx="1138518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C118A66-AE55-7C5C-5E3B-989E3F9F563B}"/>
              </a:ext>
            </a:extLst>
          </p:cNvPr>
          <p:cNvSpPr/>
          <p:nvPr/>
        </p:nvSpPr>
        <p:spPr>
          <a:xfrm>
            <a:off x="12375634" y="3735260"/>
            <a:ext cx="1138518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891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2E2EB"/>
        </a:solidFill>
        <a:ln>
          <a:solidFill>
            <a:srgbClr val="008AFC"/>
          </a:solidFill>
        </a:ln>
      </a:spPr>
      <a:bodyPr rtlCol="0" anchor="ctr"/>
      <a:lstStyle>
        <a:defPPr algn="ctr">
          <a:defRPr sz="2800" dirty="0">
            <a:solidFill>
              <a:srgbClr val="008AFC"/>
            </a:solidFill>
            <a:latin typeface="ONE 모바일고딕 Bold" panose="00000800000000000000" pitchFamily="2" charset="-127"/>
            <a:ea typeface="ONE 모바일고딕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</TotalTime>
  <Words>262</Words>
  <Application>Microsoft Office PowerPoint</Application>
  <PresentationFormat>사용자 지정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D2Coding</vt:lpstr>
      <vt:lpstr>ONE 모바일고딕 Bold</vt:lpstr>
      <vt:lpstr>ONE 모바일고딕 OTF Bold</vt:lpstr>
      <vt:lpstr>ONE 모바일고딕 OTF Regular</vt:lpstr>
      <vt:lpstr>ONE 모바일고딕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승일</dc:creator>
  <cp:lastModifiedBy>K. Chris</cp:lastModifiedBy>
  <cp:revision>122</cp:revision>
  <cp:lastPrinted>2022-04-07T06:55:41Z</cp:lastPrinted>
  <dcterms:created xsi:type="dcterms:W3CDTF">2021-12-27T08:49:57Z</dcterms:created>
  <dcterms:modified xsi:type="dcterms:W3CDTF">2023-04-26T13:50:33Z</dcterms:modified>
</cp:coreProperties>
</file>