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4" r:id="rId7"/>
    <p:sldId id="273" r:id="rId8"/>
    <p:sldId id="261" r:id="rId9"/>
    <p:sldId id="27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0639" y="4434840"/>
            <a:ext cx="6974379" cy="1122202"/>
          </a:xfrm>
        </p:spPr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828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Christopher Evangelista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18" y="1069182"/>
            <a:ext cx="7374602" cy="1204912"/>
          </a:xfrm>
        </p:spPr>
        <p:txBody>
          <a:bodyPr/>
          <a:lstStyle/>
          <a:p>
            <a:r>
              <a:rPr lang="en-US" dirty="0">
                <a:latin typeface="+mn-lt"/>
              </a:rPr>
              <a:t>Understanding </a:t>
            </a:r>
            <a:r>
              <a:rPr lang="en-US" dirty="0" err="1">
                <a:latin typeface="+mn-lt"/>
              </a:rPr>
              <a:t>GameCo’s</a:t>
            </a:r>
            <a:r>
              <a:rPr lang="en-US" dirty="0">
                <a:latin typeface="+mn-lt"/>
              </a:rPr>
              <a:t> Customer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118" y="2574766"/>
            <a:ext cx="5271482" cy="2130238"/>
          </a:xfrm>
        </p:spPr>
        <p:txBody>
          <a:bodyPr/>
          <a:lstStyle/>
          <a:p>
            <a:r>
              <a:rPr lang="en-US" dirty="0"/>
              <a:t>The target customer base has shifted over the past decade.  In order to capture market share in a shrinking industry, must focus on key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global share of gamers has shifted from NA to 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games on current/new generation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 in growing and stable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24552EBB-5D60-A250-ACEE-7D600D3B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1165"/>
          </a:xfrm>
        </p:spPr>
        <p:txBody>
          <a:bodyPr/>
          <a:lstStyle/>
          <a:p>
            <a:r>
              <a:rPr lang="en-US" dirty="0"/>
              <a:t>Regional Resource Allocation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1740FBB-FC3F-30F2-D29A-08815EEF1B0F}"/>
              </a:ext>
            </a:extLst>
          </p:cNvPr>
          <p:cNvSpPr txBox="1">
            <a:spLocks/>
          </p:cNvSpPr>
          <p:nvPr/>
        </p:nvSpPr>
        <p:spPr>
          <a:xfrm>
            <a:off x="627785" y="2436743"/>
            <a:ext cx="5468215" cy="2168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Although the boxed video game market has seen a decline in sales over the last 10 years, the EU region has seen a less of decline than NA and thus have caught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JP and Other regions have seen relatively no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GameCo</a:t>
            </a:r>
            <a:r>
              <a:rPr lang="en-US" sz="1600" dirty="0"/>
              <a:t> should shift some of its resources from NA to EU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D9E65-8A5E-8042-C4B9-5F3ABD59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12" y="969379"/>
            <a:ext cx="5389331" cy="277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5D6A2C-DB08-DA4F-BD1F-A4038936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40" y="3919736"/>
            <a:ext cx="4438273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127958CA-EB9B-6757-0717-50A0181A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8521"/>
            <a:ext cx="10515600" cy="1131165"/>
          </a:xfrm>
        </p:spPr>
        <p:txBody>
          <a:bodyPr/>
          <a:lstStyle/>
          <a:p>
            <a:r>
              <a:rPr lang="en-US" dirty="0"/>
              <a:t>Platform market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FE50ABE-76DF-460E-F5D0-4FEBC7BA8B7E}"/>
              </a:ext>
            </a:extLst>
          </p:cNvPr>
          <p:cNvSpPr txBox="1">
            <a:spLocks/>
          </p:cNvSpPr>
          <p:nvPr/>
        </p:nvSpPr>
        <p:spPr>
          <a:xfrm>
            <a:off x="1139622" y="1367923"/>
            <a:ext cx="9912753" cy="1131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past 10 years has seen a shift in the dominant platform boxed video games have been played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important to allocate developmental resources to new/current generation platforms, </a:t>
            </a:r>
            <a:r>
              <a:rPr lang="en-US" sz="1600" dirty="0" err="1"/>
              <a:t>ie</a:t>
            </a:r>
            <a:r>
              <a:rPr lang="en-US" sz="1600" dirty="0"/>
              <a:t>. PS4 &amp; </a:t>
            </a:r>
            <a:r>
              <a:rPr lang="en-US" sz="1600" dirty="0" err="1"/>
              <a:t>XOne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A58774-C7A6-56B2-BD89-05F0BB36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19" y="2414016"/>
            <a:ext cx="7420356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8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>
            <a:extLst>
              <a:ext uri="{FF2B5EF4-FFF2-40B4-BE49-F238E27FC236}">
                <a16:creationId xmlns:a16="http://schemas.microsoft.com/office/drawing/2014/main" id="{B99BA4F8-A61A-3F03-892E-A44BC7B0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1165"/>
          </a:xfrm>
        </p:spPr>
        <p:txBody>
          <a:bodyPr/>
          <a:lstStyle/>
          <a:p>
            <a:r>
              <a:rPr lang="en-US" dirty="0"/>
              <a:t>Focusing on Key Genres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6C10989-842F-05CA-B930-FB35DFC4B3E9}"/>
              </a:ext>
            </a:extLst>
          </p:cNvPr>
          <p:cNvSpPr txBox="1">
            <a:spLocks/>
          </p:cNvSpPr>
          <p:nvPr/>
        </p:nvSpPr>
        <p:spPr>
          <a:xfrm>
            <a:off x="1194611" y="1013267"/>
            <a:ext cx="2591493" cy="1131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Action games have a huge volume of customers (</a:t>
            </a:r>
            <a:r>
              <a:rPr lang="en-US" sz="1600" dirty="0">
                <a:solidFill>
                  <a:srgbClr val="00B050"/>
                </a:solidFill>
              </a:rPr>
              <a:t>749.8 MM</a:t>
            </a:r>
            <a:r>
              <a:rPr lang="en-US" sz="1600" dirty="0"/>
              <a:t>, 28.1% of all genres)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11752B9-3108-30B0-C8B6-ED8C89DD8435}"/>
              </a:ext>
            </a:extLst>
          </p:cNvPr>
          <p:cNvSpPr txBox="1">
            <a:spLocks/>
          </p:cNvSpPr>
          <p:nvPr/>
        </p:nvSpPr>
        <p:spPr>
          <a:xfrm>
            <a:off x="4038600" y="1016949"/>
            <a:ext cx="2863736" cy="13629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Shooter games on average sell more per game (1.36 MM) leading to a potentially undersaturated market space, (</a:t>
            </a:r>
            <a:r>
              <a:rPr lang="en-US" sz="1600" dirty="0">
                <a:solidFill>
                  <a:srgbClr val="00B050"/>
                </a:solidFill>
              </a:rPr>
              <a:t>↑ 0.80 MM </a:t>
            </a:r>
            <a:r>
              <a:rPr lang="en-US" sz="1600" dirty="0"/>
              <a:t>vs Industry average)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8E9973F-F83B-64AC-77CB-0FC6F728EFD0}"/>
              </a:ext>
            </a:extLst>
          </p:cNvPr>
          <p:cNvSpPr txBox="1">
            <a:spLocks/>
          </p:cNvSpPr>
          <p:nvPr/>
        </p:nvSpPr>
        <p:spPr>
          <a:xfrm>
            <a:off x="7562505" y="1013267"/>
            <a:ext cx="2863736" cy="13629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Role-Playing games are only one of two genres whose seen </a:t>
            </a:r>
            <a:r>
              <a:rPr lang="en-US" sz="1600" dirty="0">
                <a:solidFill>
                  <a:srgbClr val="00B050"/>
                </a:solidFill>
              </a:rPr>
              <a:t>3 years </a:t>
            </a:r>
            <a:r>
              <a:rPr lang="en-US" sz="1600" dirty="0"/>
              <a:t>of continuous year over year growth</a:t>
            </a:r>
          </a:p>
        </p:txBody>
      </p:sp>
      <p:sp>
        <p:nvSpPr>
          <p:cNvPr id="52" name="Footer Placeholder 9">
            <a:extLst>
              <a:ext uri="{FF2B5EF4-FFF2-40B4-BE49-F238E27FC236}">
                <a16:creationId xmlns:a16="http://schemas.microsoft.com/office/drawing/2014/main" id="{F1ECFBDA-978E-8EA4-A20D-FEB7A97AC153}"/>
              </a:ext>
            </a:extLst>
          </p:cNvPr>
          <p:cNvSpPr txBox="1">
            <a:spLocks/>
          </p:cNvSpPr>
          <p:nvPr/>
        </p:nvSpPr>
        <p:spPr>
          <a:xfrm>
            <a:off x="2324545" y="62184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*Sony &amp; Microsoft Systems only, All Regions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C6F87-4D4B-A5C2-B7D8-002171C5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45" y="2438967"/>
            <a:ext cx="7545324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>
            <a:extLst>
              <a:ext uri="{FF2B5EF4-FFF2-40B4-BE49-F238E27FC236}">
                <a16:creationId xmlns:a16="http://schemas.microsoft.com/office/drawing/2014/main" id="{B99BA4F8-A61A-3F03-892E-A44BC7B0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1165"/>
          </a:xfrm>
        </p:spPr>
        <p:txBody>
          <a:bodyPr/>
          <a:lstStyle/>
          <a:p>
            <a:r>
              <a:rPr lang="en-US" dirty="0"/>
              <a:t>Competition Analysis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40A7136-5779-97C3-FC71-7807E1F8F39F}"/>
              </a:ext>
            </a:extLst>
          </p:cNvPr>
          <p:cNvSpPr txBox="1">
            <a:spLocks/>
          </p:cNvSpPr>
          <p:nvPr/>
        </p:nvSpPr>
        <p:spPr>
          <a:xfrm>
            <a:off x="2108719" y="1494742"/>
            <a:ext cx="4833258" cy="1544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GameCo’s</a:t>
            </a:r>
            <a:r>
              <a:rPr lang="en-US" sz="1600" dirty="0"/>
              <a:t> is poised to take on the competition</a:t>
            </a:r>
          </a:p>
          <a:p>
            <a:pPr marL="742950" lvl="1" indent="-285750"/>
            <a:r>
              <a:rPr lang="en-US" sz="1400" dirty="0"/>
              <a:t>Electronic Art is most known for Sports games, not a recommended genre to pursue</a:t>
            </a:r>
          </a:p>
          <a:p>
            <a:pPr marL="742950" lvl="1" indent="-285750"/>
            <a:r>
              <a:rPr lang="en-US" sz="1400" dirty="0"/>
              <a:t>Take-Two Interactive and Activision are both on the decline for any competing titles </a:t>
            </a:r>
            <a:r>
              <a:rPr lang="en-US" sz="1400" dirty="0" err="1"/>
              <a:t>GameCo</a:t>
            </a:r>
            <a:r>
              <a:rPr lang="en-US" sz="1400" dirty="0"/>
              <a:t> creates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0213370-1B4E-C9A4-818A-2658E76487D6}"/>
              </a:ext>
            </a:extLst>
          </p:cNvPr>
          <p:cNvSpPr txBox="1">
            <a:spLocks/>
          </p:cNvSpPr>
          <p:nvPr/>
        </p:nvSpPr>
        <p:spPr>
          <a:xfrm>
            <a:off x="2108719" y="62008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*Sony &amp; Microsoft Systems only, All Regions</a:t>
            </a: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B484BEC3-F7E0-E8C8-A096-B396B02503E2}"/>
              </a:ext>
            </a:extLst>
          </p:cNvPr>
          <p:cNvSpPr txBox="1">
            <a:spLocks/>
          </p:cNvSpPr>
          <p:nvPr/>
        </p:nvSpPr>
        <p:spPr>
          <a:xfrm>
            <a:off x="7952792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*Sony &amp; Microsoft Systems only, All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1B2DD-1C05-95E0-751D-54E53ECA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77" y="768235"/>
            <a:ext cx="4590686" cy="572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69007D-9EFB-9520-5C2C-BF363AB2B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71" y="3465911"/>
            <a:ext cx="5133277" cy="28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3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815428"/>
            <a:ext cx="5111750" cy="1204912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2447115"/>
            <a:ext cx="5876925" cy="2390545"/>
          </a:xfrm>
        </p:spPr>
        <p:txBody>
          <a:bodyPr>
            <a:normAutofit/>
          </a:bodyPr>
          <a:lstStyle/>
          <a:p>
            <a:r>
              <a:rPr lang="en-US" dirty="0"/>
              <a:t>The boxed video game industry is on a decline over the past 10 years.  In order to maintain and increase market share against the competition, </a:t>
            </a:r>
            <a:r>
              <a:rPr lang="en-US" dirty="0" err="1"/>
              <a:t>GameCo</a:t>
            </a:r>
            <a:r>
              <a:rPr lang="en-US" dirty="0"/>
              <a:t>. should take initiative of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Shift marketing resources from NA to 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games on current/new generation of platforms, </a:t>
            </a:r>
            <a:r>
              <a:rPr lang="en-US" dirty="0" err="1"/>
              <a:t>ie</a:t>
            </a:r>
            <a:r>
              <a:rPr lang="en-US" dirty="0"/>
              <a:t>. PS4/</a:t>
            </a:r>
            <a:r>
              <a:rPr lang="en-US" dirty="0" err="1"/>
              <a:t>XOne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efforts on critical genres, </a:t>
            </a:r>
            <a:r>
              <a:rPr lang="en-US" dirty="0" err="1"/>
              <a:t>ie</a:t>
            </a:r>
            <a:r>
              <a:rPr lang="en-US" dirty="0"/>
              <a:t>. Action, Shooter, Role-Playing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9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{E3975B02-C34F-4B73-B0E6-4910D57D3265}tf67328976_win32</Template>
  <TotalTime>1428</TotalTime>
  <Words>368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Final Project Presentation</vt:lpstr>
      <vt:lpstr>Understanding GameCo’s Customer </vt:lpstr>
      <vt:lpstr>Regional Resource Allocation</vt:lpstr>
      <vt:lpstr>Platform market</vt:lpstr>
      <vt:lpstr>Focusing on Key Genres</vt:lpstr>
      <vt:lpstr>Competition Analysis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Christopher Evangelista</dc:creator>
  <cp:lastModifiedBy>Christopher Evangelista</cp:lastModifiedBy>
  <cp:revision>5</cp:revision>
  <dcterms:created xsi:type="dcterms:W3CDTF">2023-12-07T20:22:00Z</dcterms:created>
  <dcterms:modified xsi:type="dcterms:W3CDTF">2024-08-23T02:26:58Z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