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70" r:id="rId4"/>
    <p:sldId id="258" r:id="rId5"/>
    <p:sldId id="271" r:id="rId6"/>
    <p:sldId id="259" r:id="rId7"/>
    <p:sldId id="260" r:id="rId8"/>
    <p:sldId id="262" r:id="rId9"/>
    <p:sldId id="263" r:id="rId10"/>
    <p:sldId id="293" r:id="rId11"/>
    <p:sldId id="274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2" r:id="rId27"/>
    <p:sldId id="291" r:id="rId28"/>
    <p:sldId id="27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61D9-0CA6-447B-9899-85BAD74DA2F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B149-4498-4364-968B-278F799DA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7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61D9-0CA6-447B-9899-85BAD74DA2F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B149-4498-4364-968B-278F799DA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4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61D9-0CA6-447B-9899-85BAD74DA2F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B149-4498-4364-968B-278F799DA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71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61D9-0CA6-447B-9899-85BAD74DA2F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B149-4498-4364-968B-278F799DA0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990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61D9-0CA6-447B-9899-85BAD74DA2F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B149-4498-4364-968B-278F799DA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60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61D9-0CA6-447B-9899-85BAD74DA2F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B149-4498-4364-968B-278F799DA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4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61D9-0CA6-447B-9899-85BAD74DA2F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B149-4498-4364-968B-278F799DA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46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61D9-0CA6-447B-9899-85BAD74DA2F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B149-4498-4364-968B-278F799DA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43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61D9-0CA6-447B-9899-85BAD74DA2F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B149-4498-4364-968B-278F799DA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1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61D9-0CA6-447B-9899-85BAD74DA2F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B149-4498-4364-968B-278F799DA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0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61D9-0CA6-447B-9899-85BAD74DA2F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B149-4498-4364-968B-278F799DA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61D9-0CA6-447B-9899-85BAD74DA2F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B149-4498-4364-968B-278F799DA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5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61D9-0CA6-447B-9899-85BAD74DA2F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B149-4498-4364-968B-278F799DA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0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61D9-0CA6-447B-9899-85BAD74DA2F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B149-4498-4364-968B-278F799DA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61D9-0CA6-447B-9899-85BAD74DA2F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B149-4498-4364-968B-278F799DA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61D9-0CA6-447B-9899-85BAD74DA2F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B149-4498-4364-968B-278F799DA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5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61D9-0CA6-447B-9899-85BAD74DA2F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B149-4498-4364-968B-278F799DA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0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D161D9-0CA6-447B-9899-85BAD74DA2F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4B149-4498-4364-968B-278F799DA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1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10556400" cy="2677648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Analysis of Rummy Games: </a:t>
            </a:r>
            <a:r>
              <a:rPr lang="en-US" sz="3600" dirty="0"/>
              <a:t>Expected Waiting Times and </a:t>
            </a:r>
            <a:br>
              <a:rPr lang="en-US" sz="3600" dirty="0"/>
            </a:br>
            <a:r>
              <a:rPr lang="en-US" sz="3600" dirty="0"/>
              <a:t>Optimal Strategies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Finkle</a:t>
            </a:r>
          </a:p>
          <a:p>
            <a:r>
              <a:rPr lang="en-US" dirty="0"/>
              <a:t>Advised by Erich Friedman</a:t>
            </a:r>
          </a:p>
        </p:txBody>
      </p:sp>
    </p:spTree>
    <p:extLst>
      <p:ext uri="{BB962C8B-B14F-4D97-AF65-F5344CB8AC3E}">
        <p14:creationId xmlns:p14="http://schemas.microsoft.com/office/powerpoint/2010/main" val="19979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Re-implementing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semester the program was written </a:t>
            </a:r>
            <a:r>
              <a:rPr lang="en-US" dirty="0" err="1"/>
              <a:t>suboptimally</a:t>
            </a:r>
            <a:r>
              <a:rPr lang="en-US" dirty="0"/>
              <a:t> in Python.</a:t>
            </a:r>
          </a:p>
          <a:p>
            <a:r>
              <a:rPr lang="en-US" dirty="0"/>
              <a:t>This semester the entire thing was rebuilt with flexible, high-performance C++ code that takes advantage of lots of caching to speed up the process.</a:t>
            </a:r>
          </a:p>
        </p:txBody>
      </p:sp>
    </p:spTree>
    <p:extLst>
      <p:ext uri="{BB962C8B-B14F-4D97-AF65-F5344CB8AC3E}">
        <p14:creationId xmlns:p14="http://schemas.microsoft.com/office/powerpoint/2010/main" val="302206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374" y="1447799"/>
            <a:ext cx="6096001" cy="4572001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10" y="571500"/>
            <a:ext cx="3108626" cy="101111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Results for 3-Card Rummy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043522"/>
              </p:ext>
            </p:extLst>
          </p:nvPr>
        </p:nvGraphicFramePr>
        <p:xfrm>
          <a:off x="346694" y="1936992"/>
          <a:ext cx="3601416" cy="30931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714">
                  <a:extLst>
                    <a:ext uri="{9D8B030D-6E8A-4147-A177-3AD203B41FA5}">
                      <a16:colId xmlns:a16="http://schemas.microsoft.com/office/drawing/2014/main" val="2332302390"/>
                    </a:ext>
                  </a:extLst>
                </a:gridCol>
                <a:gridCol w="783109">
                  <a:extLst>
                    <a:ext uri="{9D8B030D-6E8A-4147-A177-3AD203B41FA5}">
                      <a16:colId xmlns:a16="http://schemas.microsoft.com/office/drawing/2014/main" val="1015823084"/>
                    </a:ext>
                  </a:extLst>
                </a:gridCol>
                <a:gridCol w="764337">
                  <a:extLst>
                    <a:ext uri="{9D8B030D-6E8A-4147-A177-3AD203B41FA5}">
                      <a16:colId xmlns:a16="http://schemas.microsoft.com/office/drawing/2014/main" val="1208469611"/>
                    </a:ext>
                  </a:extLst>
                </a:gridCol>
                <a:gridCol w="809256">
                  <a:extLst>
                    <a:ext uri="{9D8B030D-6E8A-4147-A177-3AD203B41FA5}">
                      <a16:colId xmlns:a16="http://schemas.microsoft.com/office/drawing/2014/main" val="2646268178"/>
                    </a:ext>
                  </a:extLst>
                </a:gridCol>
              </a:tblGrid>
              <a:tr h="1078224">
                <a:tc>
                  <a:txBody>
                    <a:bodyPr/>
                    <a:lstStyle/>
                    <a:p>
                      <a:r>
                        <a:rPr lang="en-US" dirty="0"/>
                        <a:t>Rule: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Ace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Ace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Ace Wrap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715567"/>
                  </a:ext>
                </a:extLst>
              </a:tr>
              <a:tr h="580582">
                <a:tc>
                  <a:txBody>
                    <a:bodyPr/>
                    <a:lstStyle/>
                    <a:p>
                      <a:r>
                        <a:rPr lang="en-US" dirty="0"/>
                        <a:t># of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08068"/>
                  </a:ext>
                </a:extLst>
              </a:tr>
              <a:tr h="336370">
                <a:tc>
                  <a:txBody>
                    <a:bodyPr/>
                    <a:lstStyle/>
                    <a:p>
                      <a:r>
                        <a:rPr lang="en-US" dirty="0"/>
                        <a:t>Highest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85518"/>
                  </a:ext>
                </a:extLst>
              </a:tr>
              <a:tr h="1009109">
                <a:tc>
                  <a:txBody>
                    <a:bodyPr/>
                    <a:lstStyle/>
                    <a:p>
                      <a:r>
                        <a:rPr lang="en-US" dirty="0"/>
                        <a:t>Tim</a:t>
                      </a:r>
                      <a:r>
                        <a:rPr lang="en-US" baseline="0" dirty="0"/>
                        <a:t>e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~33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~35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~0.5</a:t>
                      </a:r>
                      <a:r>
                        <a:rPr lang="en-US" baseline="0" dirty="0"/>
                        <a:t> 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070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671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4-Card Rummy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Factorial-polynomial rise in complexity as we add cards.</a:t>
                </a:r>
              </a:p>
              <a:p>
                <a:r>
                  <a:rPr lang="en-US" sz="2400" dirty="0"/>
                  <a:t>4-Card rummy has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=270,725</m:t>
                    </m:r>
                  </m:oMath>
                </a14:m>
                <a:r>
                  <a:rPr lang="en-US" sz="2400" dirty="0"/>
                  <a:t> hands to worry about.</a:t>
                </a:r>
              </a:p>
              <a:p>
                <a:r>
                  <a:rPr lang="en-US" sz="2400" dirty="0"/>
                  <a:t>There is a commensurate rise in the number of symmetries.</a:t>
                </a:r>
              </a:p>
              <a:p>
                <a:r>
                  <a:rPr lang="en-US" sz="2400" dirty="0"/>
                  <a:t>Everything must trace back to just 53/57/65 </a:t>
                </a:r>
                <a:r>
                  <a:rPr lang="en-US" sz="2400" dirty="0" err="1"/>
                  <a:t>Rummys</a:t>
                </a:r>
                <a:r>
                  <a:rPr lang="en-US" sz="2400" dirty="0"/>
                  <a:t> for Low/High/Wrap.</a:t>
                </a:r>
              </a:p>
              <a:p>
                <a:r>
                  <a:rPr lang="en-US" sz="2400" dirty="0"/>
                  <a:t>Based on the 3-card calculations, we expect Wrap rules to be most manageable.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1163" r="-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344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975" y="1143001"/>
            <a:ext cx="6913339" cy="5185004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266" y="420624"/>
            <a:ext cx="3108626" cy="1444752"/>
          </a:xfrm>
        </p:spPr>
        <p:txBody>
          <a:bodyPr anchor="b">
            <a:noAutofit/>
          </a:bodyPr>
          <a:lstStyle/>
          <a:p>
            <a:r>
              <a:rPr lang="en-US" sz="3600" dirty="0"/>
              <a:t>4-Card Ace Wrap Results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3855" y="2202025"/>
            <a:ext cx="3147576" cy="3817776"/>
          </a:xfrm>
        </p:spPr>
        <p:txBody>
          <a:bodyPr>
            <a:normAutofit/>
          </a:bodyPr>
          <a:lstStyle/>
          <a:p>
            <a:r>
              <a:rPr lang="en-US" sz="2800" dirty="0"/>
              <a:t>Ran in ~3 hours</a:t>
            </a:r>
          </a:p>
          <a:p>
            <a:r>
              <a:rPr lang="en-US" sz="2800" dirty="0"/>
              <a:t>654 classes</a:t>
            </a:r>
          </a:p>
          <a:p>
            <a:r>
              <a:rPr lang="en-US" sz="2800" dirty="0"/>
              <a:t>Median hand has </a:t>
            </a:r>
            <a:r>
              <a:rPr lang="en-US" sz="2800" i="1" dirty="0"/>
              <a:t>E = </a:t>
            </a:r>
            <a:r>
              <a:rPr lang="en-US" sz="2800" dirty="0"/>
              <a:t>37.897</a:t>
            </a:r>
          </a:p>
          <a:p>
            <a:r>
              <a:rPr lang="en-US" sz="2800" dirty="0"/>
              <a:t>Worst hand has </a:t>
            </a:r>
            <a:r>
              <a:rPr lang="en-US" sz="2800" i="1" dirty="0"/>
              <a:t>E</a:t>
            </a:r>
            <a:r>
              <a:rPr lang="en-US" sz="2800" dirty="0"/>
              <a:t> = 38.656</a:t>
            </a:r>
          </a:p>
        </p:txBody>
      </p:sp>
    </p:spTree>
    <p:extLst>
      <p:ext uri="{BB962C8B-B14F-4D97-AF65-F5344CB8AC3E}">
        <p14:creationId xmlns:p14="http://schemas.microsoft.com/office/powerpoint/2010/main" val="1417036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16724"/>
            <a:ext cx="8946541" cy="4331676"/>
          </a:xfrm>
        </p:spPr>
        <p:txBody>
          <a:bodyPr>
            <a:noAutofit/>
          </a:bodyPr>
          <a:lstStyle/>
          <a:p>
            <a:r>
              <a:rPr lang="en-US" sz="2200" dirty="0"/>
              <a:t>For problems larger than 4-Card Continuity Rummy, even a summary of the full results will quickly become unwieldy.</a:t>
            </a:r>
          </a:p>
          <a:p>
            <a:r>
              <a:rPr lang="en-US" sz="2200" dirty="0"/>
              <a:t>If the ratio of symmetries is similar we would expect 4-Card Ace Low to possess 7000 equivalence classes and take 33 hours to run.</a:t>
            </a:r>
          </a:p>
          <a:p>
            <a:r>
              <a:rPr lang="en-US" sz="2200" dirty="0"/>
              <a:t>7-Card Rummy is even worse.</a:t>
            </a:r>
          </a:p>
          <a:p>
            <a:r>
              <a:rPr lang="en-US" sz="2200" dirty="0"/>
              <a:t>It is time to switch from seeking optimal to satisficing solutions.</a:t>
            </a:r>
          </a:p>
          <a:p>
            <a:r>
              <a:rPr lang="en-US" sz="2200" dirty="0"/>
              <a:t>If we can approximate </a:t>
            </a:r>
            <a:r>
              <a:rPr lang="en-US" sz="2200" i="1" dirty="0"/>
              <a:t>E</a:t>
            </a:r>
            <a:r>
              <a:rPr lang="en-US" sz="2200" dirty="0"/>
              <a:t> with manageable accuracy we can get useful information about the general quality of hands without needing to know everything down to the 8</a:t>
            </a:r>
            <a:r>
              <a:rPr lang="en-US" sz="2200" baseline="30000" dirty="0"/>
              <a:t>th</a:t>
            </a:r>
            <a:r>
              <a:rPr lang="en-US" sz="2200" dirty="0"/>
              <a:t> decimal place.</a:t>
            </a:r>
          </a:p>
        </p:txBody>
      </p:sp>
    </p:spTree>
    <p:extLst>
      <p:ext uri="{BB962C8B-B14F-4D97-AF65-F5344CB8AC3E}">
        <p14:creationId xmlns:p14="http://schemas.microsoft.com/office/powerpoint/2010/main" val="369544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090"/>
          </a:xfrm>
        </p:spPr>
        <p:txBody>
          <a:bodyPr/>
          <a:lstStyle/>
          <a:p>
            <a:r>
              <a:rPr lang="en-US" dirty="0"/>
              <a:t>Illustration of the Bounding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52954"/>
            <a:ext cx="8946541" cy="4595445"/>
          </a:xfrm>
        </p:spPr>
        <p:txBody>
          <a:bodyPr/>
          <a:lstStyle/>
          <a:p>
            <a:r>
              <a:rPr lang="en-US" dirty="0"/>
              <a:t>One way to get an upper bound for </a:t>
            </a:r>
            <a:r>
              <a:rPr lang="en-US" i="1" dirty="0"/>
              <a:t>E</a:t>
            </a:r>
            <a:r>
              <a:rPr lang="en-US" dirty="0"/>
              <a:t> is to define an intentionally suboptimal strategy and see how long we expect it to take.</a:t>
            </a:r>
          </a:p>
          <a:p>
            <a:r>
              <a:rPr lang="en-US" dirty="0"/>
              <a:t>Here is a particularly obtuse strategy for 3-Card Rummy: Wait until you get a pair which two cards could potentially complete. Then complete the pair.</a:t>
            </a:r>
          </a:p>
          <a:p>
            <a:r>
              <a:rPr lang="en-US" dirty="0"/>
              <a:t>For example, consider what is for Ace Low rules a worst-case hand like:							Which has eleven cards that make pairs.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expect it to take 49/11 turns to make a pair, then 49/2 to complete it. So an upper bound for 3-Card Ace Low is 29 turns.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40206" y="3846267"/>
            <a:ext cx="2365865" cy="923926"/>
            <a:chOff x="2134698" y="4127621"/>
            <a:chExt cx="2365865" cy="9239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4698" y="4127622"/>
              <a:ext cx="695325" cy="9239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968" y="4127621"/>
              <a:ext cx="695325" cy="9239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38" y="4127621"/>
              <a:ext cx="695325" cy="923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667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the Bound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7978"/>
            <a:ext cx="8946541" cy="4850422"/>
          </a:xfrm>
        </p:spPr>
        <p:txBody>
          <a:bodyPr/>
          <a:lstStyle/>
          <a:p>
            <a:r>
              <a:rPr lang="en-US" sz="2200" dirty="0"/>
              <a:t>What if our strategy is not so obtuse? How can we integrate multiple types of ‘goal hand’ and extend the chain of successive bounds to arbitrary length?</a:t>
            </a:r>
          </a:p>
          <a:p>
            <a:r>
              <a:rPr lang="en-US" sz="2200" dirty="0"/>
              <a:t>Turns out we already developed a tool which does this to calculate the actual </a:t>
            </a:r>
            <a:r>
              <a:rPr lang="en-US" sz="2200" i="1" dirty="0" err="1"/>
              <a:t>E</a:t>
            </a:r>
            <a:r>
              <a:rPr lang="en-US" sz="2200" dirty="0" err="1"/>
              <a:t>s</a:t>
            </a:r>
            <a:r>
              <a:rPr lang="en-US" sz="2200" dirty="0"/>
              <a:t>, called the Bellman Sum.</a:t>
            </a:r>
          </a:p>
          <a:p>
            <a:r>
              <a:rPr lang="en-US" sz="2200" dirty="0"/>
              <a:t>Due to machine arithmetic we already had to define a certain tolerance when considering hands to finalize.</a:t>
            </a:r>
          </a:p>
          <a:p>
            <a:r>
              <a:rPr lang="en-US" sz="2200" dirty="0"/>
              <a:t>Changing that tolerance to different values allows us to approximate with varying levels of precision.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9507"/>
            <a:ext cx="12192000" cy="74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7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The approximation scheme from the previous slide is only useful if the error fails to grow with each iteration.</a:t>
            </a:r>
          </a:p>
          <a:p>
            <a:r>
              <a:rPr lang="en-US" sz="2600" dirty="0"/>
              <a:t>We may prove that for an approximation with tolerance = </a:t>
            </a:r>
            <a:r>
              <a:rPr lang="en-US" sz="2600" i="1" dirty="0"/>
              <a:t>t</a:t>
            </a:r>
            <a:r>
              <a:rPr lang="en-US" sz="2600" dirty="0"/>
              <a:t>, a given hand will have error </a:t>
            </a:r>
            <a:r>
              <a:rPr lang="en-US" sz="2600" i="1" dirty="0"/>
              <a:t>E* - E </a:t>
            </a:r>
            <a:r>
              <a:rPr lang="en-US" sz="2600" dirty="0"/>
              <a:t>&lt; </a:t>
            </a:r>
            <a:r>
              <a:rPr lang="en-US" sz="2600" i="1" dirty="0"/>
              <a:t>t</a:t>
            </a:r>
            <a:r>
              <a:rPr lang="en-US" sz="2600" dirty="0"/>
              <a:t>.</a:t>
            </a:r>
          </a:p>
          <a:p>
            <a:r>
              <a:rPr lang="en-US" sz="2600" dirty="0"/>
              <a:t>This may be proved by induction but it may be intuitively understood by imagining the suboptimal strategy which is equivalent to iterating the Bellman sum with tolerance </a:t>
            </a:r>
            <a:r>
              <a:rPr lang="en-US" sz="2600" i="1" dirty="0"/>
              <a:t>t</a:t>
            </a:r>
            <a:r>
              <a:rPr 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5003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Proof that Errors are Bounded by </a:t>
            </a:r>
            <a:r>
              <a:rPr lang="en-US" i="1" dirty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 given hand </a:t>
            </a:r>
            <a:r>
              <a:rPr lang="en-US" i="1" dirty="0"/>
              <a:t>h</a:t>
            </a:r>
            <a:r>
              <a:rPr lang="en-US" dirty="0"/>
              <a:t> recall that </a:t>
            </a:r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) is determined by the finalized </a:t>
            </a:r>
            <a:r>
              <a:rPr lang="en-US" i="1" dirty="0"/>
              <a:t>E</a:t>
            </a:r>
            <a:r>
              <a:rPr lang="en-US" dirty="0"/>
              <a:t> of each potential future hand.</a:t>
            </a:r>
          </a:p>
          <a:p>
            <a:r>
              <a:rPr lang="en-US" dirty="0"/>
              <a:t>By inductive hypothesis, if a hand is already finalized it has error of less than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r>
              <a:rPr lang="en-US" dirty="0"/>
              <a:t>If a hand that would enter the calculation under normal circumstances has not yet been locked in, it must have an </a:t>
            </a:r>
            <a:r>
              <a:rPr lang="en-US" i="1" dirty="0"/>
              <a:t>E</a:t>
            </a:r>
            <a:r>
              <a:rPr lang="en-US" dirty="0"/>
              <a:t> that is within </a:t>
            </a:r>
            <a:r>
              <a:rPr lang="en-US" i="1" dirty="0"/>
              <a:t>t</a:t>
            </a:r>
            <a:r>
              <a:rPr lang="en-US" dirty="0"/>
              <a:t> of </a:t>
            </a:r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), so assuming that that hand does </a:t>
            </a:r>
            <a:r>
              <a:rPr lang="en-US" i="1" dirty="0"/>
              <a:t>not</a:t>
            </a:r>
            <a:r>
              <a:rPr lang="en-US" dirty="0"/>
              <a:t> contribute to </a:t>
            </a:r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) introduces error of no more than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r>
              <a:rPr lang="en-US" dirty="0"/>
              <a:t>If the error in each term of the Bellman sum is no more than </a:t>
            </a:r>
            <a:r>
              <a:rPr lang="en-US" i="1" dirty="0"/>
              <a:t>t</a:t>
            </a:r>
            <a:r>
              <a:rPr lang="en-US" dirty="0"/>
              <a:t>, then the error of the sum itself will be less than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r>
              <a:rPr lang="en-US" dirty="0"/>
              <a:t>In strategic terms, we jump to a new hand only when its expected time improves upon our current </a:t>
            </a:r>
            <a:r>
              <a:rPr lang="en-US" i="1" dirty="0"/>
              <a:t>E</a:t>
            </a:r>
            <a:r>
              <a:rPr lang="en-US" dirty="0"/>
              <a:t> by </a:t>
            </a:r>
            <a:r>
              <a:rPr lang="en-US" i="1" dirty="0"/>
              <a:t>t </a:t>
            </a:r>
            <a:r>
              <a:rPr lang="en-US" dirty="0"/>
              <a:t>or greater.</a:t>
            </a:r>
          </a:p>
        </p:txBody>
      </p:sp>
    </p:spTree>
    <p:extLst>
      <p:ext uri="{BB962C8B-B14F-4D97-AF65-F5344CB8AC3E}">
        <p14:creationId xmlns:p14="http://schemas.microsoft.com/office/powerpoint/2010/main" val="3483114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057" y="1447974"/>
            <a:ext cx="7314920" cy="4571825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619125"/>
            <a:ext cx="3108626" cy="14859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Approximation of 3-Card Ace Low (</a:t>
            </a:r>
            <a:r>
              <a:rPr lang="en-US" sz="3200" i="1" dirty="0"/>
              <a:t>t</a:t>
            </a:r>
            <a:r>
              <a:rPr lang="en-US" sz="3200" dirty="0"/>
              <a:t>=1)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3855" y="2457451"/>
            <a:ext cx="3108057" cy="3562350"/>
          </a:xfrm>
        </p:spPr>
        <p:txBody>
          <a:bodyPr>
            <a:normAutofit/>
          </a:bodyPr>
          <a:lstStyle/>
          <a:p>
            <a:r>
              <a:rPr lang="en-US" dirty="0"/>
              <a:t>Red line shows approximations; error never exceeds 0.7.</a:t>
            </a:r>
          </a:p>
          <a:p>
            <a:r>
              <a:rPr lang="en-US" dirty="0"/>
              <a:t>Runs in seconds</a:t>
            </a:r>
          </a:p>
          <a:p>
            <a:r>
              <a:rPr lang="en-US" dirty="0"/>
              <a:t>Hands are swept into only 9 cohorts</a:t>
            </a:r>
          </a:p>
        </p:txBody>
      </p:sp>
    </p:spTree>
    <p:extLst>
      <p:ext uri="{BB962C8B-B14F-4D97-AF65-F5344CB8AC3E}">
        <p14:creationId xmlns:p14="http://schemas.microsoft.com/office/powerpoint/2010/main" val="344359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Rummy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705708"/>
            <a:ext cx="9606831" cy="4314092"/>
          </a:xfrm>
        </p:spPr>
        <p:txBody>
          <a:bodyPr>
            <a:noAutofit/>
          </a:bodyPr>
          <a:lstStyle/>
          <a:p>
            <a:r>
              <a:rPr lang="en-US" sz="2300" dirty="0"/>
              <a:t>Rummy games are played with cards (or sometimes tiles). The player’s goal is to construct melds.</a:t>
            </a:r>
          </a:p>
          <a:p>
            <a:pPr lvl="1"/>
            <a:r>
              <a:rPr lang="en-US" sz="2300" dirty="0"/>
              <a:t>Sets – 3 or 4 cards with the same value</a:t>
            </a:r>
          </a:p>
          <a:p>
            <a:pPr lvl="1"/>
            <a:r>
              <a:rPr lang="en-US" sz="2300" dirty="0"/>
              <a:t>Runs – 3 or more cards in a row with the same suit</a:t>
            </a:r>
          </a:p>
          <a:p>
            <a:r>
              <a:rPr lang="en-US" sz="2300" dirty="0"/>
              <a:t>Games of this type progress through a draw-and-discard process.</a:t>
            </a:r>
          </a:p>
          <a:p>
            <a:pPr lvl="1"/>
            <a:r>
              <a:rPr lang="en-US" sz="2300" dirty="0"/>
              <a:t>The player’s main decision is which card in the hand to discard.</a:t>
            </a:r>
          </a:p>
          <a:p>
            <a:r>
              <a:rPr lang="en-US" sz="2300" dirty="0"/>
              <a:t>There are many familiar games in the rummy family: in addition to Gin Rummy, there is Canasta, Mahjong, </a:t>
            </a:r>
            <a:r>
              <a:rPr lang="en-US" sz="2300" dirty="0" err="1"/>
              <a:t>Rummikub</a:t>
            </a:r>
            <a:r>
              <a:rPr lang="en-US" sz="2300" dirty="0"/>
              <a:t>, </a:t>
            </a:r>
            <a:r>
              <a:rPr lang="en-US" sz="2300" dirty="0" err="1"/>
              <a:t>Tonk</a:t>
            </a:r>
            <a:r>
              <a:rPr lang="en-US" sz="23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130224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8" y="2898142"/>
            <a:ext cx="5451627" cy="330452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/>
              <a:t>Residuals for Other </a:t>
            </a:r>
            <a:r>
              <a:rPr lang="en-US" i="1" dirty="0"/>
              <a:t>t</a:t>
            </a:r>
            <a:r>
              <a:rPr lang="en-US" dirty="0"/>
              <a:t> Values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341" y="2898143"/>
            <a:ext cx="5122862" cy="3201788"/>
          </a:xfrm>
        </p:spPr>
      </p:pic>
      <p:sp>
        <p:nvSpPr>
          <p:cNvPr id="5" name="TextBox 4"/>
          <p:cNvSpPr txBox="1"/>
          <p:nvPr/>
        </p:nvSpPr>
        <p:spPr>
          <a:xfrm>
            <a:off x="2898992" y="2590365"/>
            <a:ext cx="784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t </a:t>
            </a:r>
            <a:r>
              <a:rPr lang="en-US" sz="1400" dirty="0">
                <a:solidFill>
                  <a:schemeClr val="bg1"/>
                </a:solidFill>
              </a:rPr>
              <a:t>= 0.5</a:t>
            </a:r>
            <a:endParaRPr 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115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1725908"/>
            <a:ext cx="5449889" cy="3406180"/>
          </a:xfrm>
          <a:prstGeom prst="rect">
            <a:avLst/>
          </a:prstGeom>
          <a:effectLst/>
        </p:spPr>
      </p:pic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900"/>
              <a:t>Computation Time vs. Tolerance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648931" y="2438400"/>
                <a:ext cx="4166509" cy="37854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3-Card was run with 17 tolerances and the calculation times monitored.</a:t>
                </a:r>
              </a:p>
              <a:p>
                <a:r>
                  <a:rPr lang="en-US" dirty="0"/>
                  <a:t>The resulting relationship was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−0.538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Using this regression the calculation time for our ‘real’ version corresponds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2.7∗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1" y="2438400"/>
                <a:ext cx="4166509" cy="3785419"/>
              </a:xfrm>
              <a:blipFill>
                <a:blip r:embed="rId3"/>
                <a:stretch>
                  <a:fillRect l="-585" t="-805" r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021772" y="1356576"/>
            <a:ext cx="205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3-Card Ace Low</a:t>
            </a:r>
          </a:p>
        </p:txBody>
      </p:sp>
    </p:spTree>
    <p:extLst>
      <p:ext uri="{BB962C8B-B14F-4D97-AF65-F5344CB8AC3E}">
        <p14:creationId xmlns:p14="http://schemas.microsoft.com/office/powerpoint/2010/main" val="1497656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1" y="1703847"/>
            <a:ext cx="6495847" cy="4059904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489437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/>
              <a:t>Approximation of 4-Card Ace Low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4424" y="2260091"/>
            <a:ext cx="3108057" cy="3859355"/>
          </a:xfrm>
        </p:spPr>
        <p:txBody>
          <a:bodyPr>
            <a:normAutofit/>
          </a:bodyPr>
          <a:lstStyle/>
          <a:p>
            <a:r>
              <a:rPr lang="en-US" sz="2400" dirty="0"/>
              <a:t>Without a true ordering to organize by, the data look ‘fuzzy’.</a:t>
            </a:r>
          </a:p>
          <a:p>
            <a:r>
              <a:rPr lang="en-US" sz="2400" dirty="0"/>
              <a:t>Ran in 225 seconds</a:t>
            </a:r>
          </a:p>
          <a:p>
            <a:r>
              <a:rPr lang="en-US" sz="2400" dirty="0"/>
              <a:t>19 cohorts</a:t>
            </a:r>
          </a:p>
        </p:txBody>
      </p:sp>
    </p:spTree>
    <p:extLst>
      <p:ext uri="{BB962C8B-B14F-4D97-AF65-F5344CB8AC3E}">
        <p14:creationId xmlns:p14="http://schemas.microsoft.com/office/powerpoint/2010/main" val="1550867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055" y="1161486"/>
            <a:ext cx="7498983" cy="4686864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786" y="571500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Refining the 4-Card Approximation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3855" y="2333625"/>
            <a:ext cx="3108057" cy="3686175"/>
          </a:xfrm>
        </p:spPr>
        <p:txBody>
          <a:bodyPr>
            <a:normAutofit/>
          </a:bodyPr>
          <a:lstStyle/>
          <a:p>
            <a:r>
              <a:rPr lang="en-US" sz="1800" dirty="0"/>
              <a:t>As we decrease the tolerance, our calculations converge to a central curve.</a:t>
            </a:r>
          </a:p>
          <a:p>
            <a:r>
              <a:rPr lang="en-US" sz="1800" dirty="0"/>
              <a:t>However, the computation time grows faster than it did for 3-Card.</a:t>
            </a:r>
          </a:p>
          <a:p>
            <a:r>
              <a:rPr lang="en-US" sz="1800" dirty="0"/>
              <a:t>With enough samples of </a:t>
            </a:r>
            <a:r>
              <a:rPr lang="en-US" sz="1800" i="1" dirty="0"/>
              <a:t>t</a:t>
            </a:r>
            <a:r>
              <a:rPr lang="en-US" sz="1800" dirty="0"/>
              <a:t> we can create another regression.</a:t>
            </a:r>
          </a:p>
        </p:txBody>
      </p:sp>
    </p:spTree>
    <p:extLst>
      <p:ext uri="{BB962C8B-B14F-4D97-AF65-F5344CB8AC3E}">
        <p14:creationId xmlns:p14="http://schemas.microsoft.com/office/powerpoint/2010/main" val="3664341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1830363"/>
            <a:ext cx="5449889" cy="3409852"/>
          </a:xfrm>
          <a:prstGeom prst="rect">
            <a:avLst/>
          </a:prstGeom>
          <a:effectLst/>
        </p:spPr>
      </p:pic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 fontScale="90000"/>
          </a:bodyPr>
          <a:lstStyle/>
          <a:p>
            <a:r>
              <a:rPr lang="en-US" dirty="0"/>
              <a:t>Time Regression for 4-Card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648931" y="2438400"/>
                <a:ext cx="4166509" cy="37854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Once again we acquire an exponential relationship: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−0.710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Plugging in the regressed value for a complete calculation from 3-Card we estimate it would take 121 hours to compute all </a:t>
                </a:r>
                <a:r>
                  <a:rPr lang="en-US" i="1" dirty="0"/>
                  <a:t>E</a:t>
                </a:r>
                <a:r>
                  <a:rPr lang="en-US" dirty="0"/>
                  <a:t> for 4-Card Ace Low at full precision – inconvenient!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1" y="2438400"/>
                <a:ext cx="4166509" cy="3785419"/>
              </a:xfrm>
              <a:blipFill>
                <a:blip r:embed="rId3"/>
                <a:stretch>
                  <a:fillRect l="-585" t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028000" y="1461032"/>
            <a:ext cx="20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4-card Ace Low</a:t>
            </a:r>
          </a:p>
        </p:txBody>
      </p:sp>
    </p:spTree>
    <p:extLst>
      <p:ext uri="{BB962C8B-B14F-4D97-AF65-F5344CB8AC3E}">
        <p14:creationId xmlns:p14="http://schemas.microsoft.com/office/powerpoint/2010/main" val="2597312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1" y="1304925"/>
            <a:ext cx="7461792" cy="466362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420624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4-Card Rummy Aces High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643855" y="2038351"/>
                <a:ext cx="3108057" cy="398145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We decided that </a:t>
                </a:r>
                <a:r>
                  <a:rPr lang="en-US" sz="1800" i="1" dirty="0"/>
                  <a:t>t</a:t>
                </a:r>
                <a:r>
                  <a:rPr lang="en-US" sz="1800" dirty="0"/>
                  <a:t>=0.001 provided a fine tradeoff between speed and accuracy.</a:t>
                </a:r>
              </a:p>
              <a:p>
                <a:r>
                  <a:rPr lang="en-US" sz="1800" dirty="0"/>
                  <a:t>The graph shows values precise to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1800" dirty="0"/>
                  <a:t> for Ace High and Low, and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sz="1800" dirty="0"/>
                  <a:t> for Ace Wrap.</a:t>
                </a:r>
              </a:p>
              <a:p>
                <a:r>
                  <a:rPr lang="en-US" sz="1800" dirty="0"/>
                  <a:t>Ace High and Ace Low remain close together.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855" y="2038351"/>
                <a:ext cx="3108057" cy="3981450"/>
              </a:xfrm>
              <a:blipFill>
                <a:blip r:embed="rId3"/>
                <a:stretch>
                  <a:fillRect l="-589" t="-765" r="-3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169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7-Card Rummy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While we were not able to gain any great insight into 7-Card Rummy, we can construct a poor upper bound for </a:t>
            </a:r>
            <a:r>
              <a:rPr lang="en-US" sz="2400" i="1" dirty="0"/>
              <a:t>E</a:t>
            </a:r>
            <a:r>
              <a:rPr lang="en-US" sz="2400" dirty="0"/>
              <a:t> using a highly suboptimal bounding process.</a:t>
            </a:r>
          </a:p>
          <a:p>
            <a:r>
              <a:rPr lang="en-US" sz="2400" dirty="0"/>
              <a:t>For a given 7-Card hand, partition it into a 4-Card and 3-Card </a:t>
            </a:r>
            <a:r>
              <a:rPr lang="en-US" sz="2400" dirty="0" err="1"/>
              <a:t>subhand</a:t>
            </a:r>
            <a:r>
              <a:rPr lang="en-US" sz="2400" dirty="0"/>
              <a:t>. First complete the 3-Card meld according to the policy function we have found, then complete the 4-Card hand.</a:t>
            </a:r>
          </a:p>
          <a:p>
            <a:r>
              <a:rPr lang="en-US" sz="2400" dirty="0"/>
              <a:t>Using this strategy the upper bound for </a:t>
            </a:r>
            <a:r>
              <a:rPr lang="en-US" sz="2400" i="1" dirty="0"/>
              <a:t>E</a:t>
            </a:r>
            <a:r>
              <a:rPr lang="en-US" sz="2400" dirty="0"/>
              <a:t> will be the sum of the upper bounds for 3- and 4-Card Rummy: 61.067 turns for Aces Low.</a:t>
            </a:r>
          </a:p>
        </p:txBody>
      </p:sp>
    </p:spTree>
    <p:extLst>
      <p:ext uri="{BB962C8B-B14F-4D97-AF65-F5344CB8AC3E}">
        <p14:creationId xmlns:p14="http://schemas.microsoft.com/office/powerpoint/2010/main" val="762503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Future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0200"/>
            <a:ext cx="10062919" cy="4648199"/>
          </a:xfrm>
        </p:spPr>
        <p:txBody>
          <a:bodyPr>
            <a:noAutofit/>
          </a:bodyPr>
          <a:lstStyle/>
          <a:p>
            <a:r>
              <a:rPr lang="en-US" sz="2200" dirty="0"/>
              <a:t>If we may work out some better way to combine </a:t>
            </a:r>
            <a:r>
              <a:rPr lang="en-US" sz="2200" i="1" dirty="0" err="1"/>
              <a:t>E</a:t>
            </a:r>
            <a:r>
              <a:rPr lang="en-US" sz="2200" dirty="0" err="1"/>
              <a:t>s</a:t>
            </a:r>
            <a:r>
              <a:rPr lang="en-US" sz="2200" dirty="0"/>
              <a:t> for 3- and 4-Card </a:t>
            </a:r>
            <a:r>
              <a:rPr lang="en-US" sz="2200" dirty="0" err="1"/>
              <a:t>subhands</a:t>
            </a:r>
            <a:r>
              <a:rPr lang="en-US" sz="2200" dirty="0"/>
              <a:t> of 7-Card hands, a better bound for 7-Card Rummy could be found.</a:t>
            </a:r>
          </a:p>
          <a:p>
            <a:r>
              <a:rPr lang="en-US" sz="2200" dirty="0"/>
              <a:t>We might attempt to determine the variance about a given hand’s </a:t>
            </a:r>
            <a:r>
              <a:rPr lang="en-US" sz="2200" i="1" dirty="0"/>
              <a:t>E</a:t>
            </a:r>
            <a:r>
              <a:rPr lang="en-US" sz="2200" dirty="0"/>
              <a:t>, which after all is calculated as the mean expected time to Rummy.</a:t>
            </a:r>
          </a:p>
          <a:p>
            <a:r>
              <a:rPr lang="en-US" sz="2200" dirty="0"/>
              <a:t>By playing computerized game agents with game knowledge of varying completeness against each other we could attempt to establish a relationship between win rate and knowledge accuracy, perhaps allowing a statistical analysis of what percentage of success probability in Rummy is skill vs. luck.</a:t>
            </a:r>
          </a:p>
          <a:p>
            <a:r>
              <a:rPr lang="en-US" sz="2200" dirty="0"/>
              <a:t>Our version of Rummy continues to lack many features of its real-world counterparts. We might try to find economical ways to add these to the calculations.</a:t>
            </a:r>
          </a:p>
        </p:txBody>
      </p:sp>
    </p:spTree>
    <p:extLst>
      <p:ext uri="{BB962C8B-B14F-4D97-AF65-F5344CB8AC3E}">
        <p14:creationId xmlns:p14="http://schemas.microsoft.com/office/powerpoint/2010/main" val="4161591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Bellman, Richard E. (1957). Dynamic Programming. Princeton, NJ: Princeton 	University Press.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Gibson, Walter. (1974). Hoyle’s Modern Encyclopedia of Card Games. New York: 	Doubleday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Kotnik</a:t>
            </a:r>
            <a:r>
              <a:rPr lang="en-US" dirty="0"/>
              <a:t>, Clifford, &amp; </a:t>
            </a:r>
            <a:r>
              <a:rPr lang="en-US" dirty="0" err="1"/>
              <a:t>Kalita</a:t>
            </a:r>
            <a:r>
              <a:rPr lang="en-US" dirty="0"/>
              <a:t>, </a:t>
            </a:r>
            <a:r>
              <a:rPr lang="en-US" dirty="0" err="1"/>
              <a:t>Jugal</a:t>
            </a:r>
            <a:r>
              <a:rPr lang="en-US" dirty="0"/>
              <a:t> (2003). The significance of temporal-difference 	learning in self-play training td-rummy versus </a:t>
            </a:r>
            <a:r>
              <a:rPr lang="en-US" dirty="0" err="1"/>
              <a:t>evo</a:t>
            </a:r>
            <a:r>
              <a:rPr lang="en-US" dirty="0"/>
              <a:t>-rummy. In ICML (pp. 369-	375).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Parlett</a:t>
            </a:r>
            <a:r>
              <a:rPr lang="en-US" dirty="0"/>
              <a:t>, David. (1978). The Penguin Book of Card Games. London: Penguin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1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Ace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84838"/>
            <a:ext cx="8946541" cy="4246685"/>
          </a:xfrm>
        </p:spPr>
        <p:txBody>
          <a:bodyPr>
            <a:noAutofit/>
          </a:bodyPr>
          <a:lstStyle/>
          <a:p>
            <a:r>
              <a:rPr lang="en-US" sz="2800" dirty="0"/>
              <a:t>Ace Low: The only valid runs containing Aces are of the form A23</a:t>
            </a:r>
          </a:p>
          <a:p>
            <a:r>
              <a:rPr lang="en-US" sz="2800" dirty="0"/>
              <a:t>Ace High or Low: Aces can also appear in runs like QKA</a:t>
            </a:r>
          </a:p>
          <a:p>
            <a:r>
              <a:rPr lang="en-US" sz="2800" dirty="0"/>
              <a:t>Round-the-Corner, Continuity, or Ace Wrap: Aces operate like any other card, appearing in runs like A23, QKA, </a:t>
            </a:r>
            <a:r>
              <a:rPr lang="en-US" sz="2800" i="1" dirty="0"/>
              <a:t>or</a:t>
            </a:r>
            <a:r>
              <a:rPr lang="en-US" sz="2800" dirty="0"/>
              <a:t> KA2.</a:t>
            </a:r>
          </a:p>
        </p:txBody>
      </p:sp>
    </p:spTree>
    <p:extLst>
      <p:ext uri="{BB962C8B-B14F-4D97-AF65-F5344CB8AC3E}">
        <p14:creationId xmlns:p14="http://schemas.microsoft.com/office/powerpoint/2010/main" val="132650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Expected Value and Expected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039815"/>
                <a:ext cx="9729923" cy="4229099"/>
              </a:xfrm>
            </p:spPr>
            <p:txBody>
              <a:bodyPr>
                <a:noAutofit/>
              </a:bodyPr>
              <a:lstStyle/>
              <a:p>
                <a:r>
                  <a:rPr lang="en-US" sz="2300" dirty="0"/>
                  <a:t>The expected value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/>
                  <a:t> of a discrete probability distribution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300" dirty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30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300" dirty="0"/>
              </a:p>
              <a:p>
                <a:r>
                  <a:rPr lang="en-US" sz="2300" dirty="0"/>
                  <a:t>This basic formula is flexible. For example, if we want to know the expected value of one variable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300" dirty="0"/>
                  <a:t> in relation to another,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3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300" dirty="0"/>
                  <a:t>, we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30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endChr m:val="|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3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300" dirty="0"/>
              </a:p>
              <a:p>
                <a:r>
                  <a:rPr lang="en-US" sz="2300" dirty="0"/>
                  <a:t>Another useful result: the expected </a:t>
                </a:r>
                <a:r>
                  <a:rPr lang="en-US" sz="2300" i="1" dirty="0"/>
                  <a:t>time</a:t>
                </a:r>
                <a:r>
                  <a:rPr lang="en-US" sz="2300" dirty="0"/>
                  <a:t> until a random binary variable with success probability </a:t>
                </a:r>
                <a:r>
                  <a:rPr lang="en-US" sz="2300" i="1" dirty="0"/>
                  <a:t>p</a:t>
                </a:r>
                <a:r>
                  <a:rPr lang="en-US" sz="2300" dirty="0"/>
                  <a:t> succeeds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z="23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039815"/>
                <a:ext cx="9729923" cy="4229099"/>
              </a:xfrm>
              <a:blipFill>
                <a:blip r:embed="rId2"/>
                <a:stretch>
                  <a:fillRect l="-438" t="-1154" r="-626" b="-18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20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Solving Rummy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40877"/>
            <a:ext cx="8946541" cy="4360986"/>
          </a:xfrm>
        </p:spPr>
        <p:txBody>
          <a:bodyPr>
            <a:noAutofit/>
          </a:bodyPr>
          <a:lstStyle/>
          <a:p>
            <a:r>
              <a:rPr lang="en-US" sz="2500" dirty="0"/>
              <a:t>Rummy games cannot be explicitly solved.</a:t>
            </a:r>
          </a:p>
          <a:p>
            <a:r>
              <a:rPr lang="en-US" sz="2500" dirty="0"/>
              <a:t>However, we can still attempt to determine which decisions are optimal from a probabilistic standpoint.</a:t>
            </a:r>
          </a:p>
          <a:p>
            <a:r>
              <a:rPr lang="en-US" sz="2500" dirty="0"/>
              <a:t>To do this, we will use the notion of expected value and expected time to find which hands are better than others.</a:t>
            </a:r>
          </a:p>
          <a:p>
            <a:r>
              <a:rPr lang="en-US" sz="2500" dirty="0"/>
              <a:t>The expected time to rummy, hereafter </a:t>
            </a:r>
            <a:r>
              <a:rPr lang="en-US" sz="2500" i="1" dirty="0"/>
              <a:t>E</a:t>
            </a:r>
            <a:r>
              <a:rPr lang="en-US" sz="2500" dirty="0"/>
              <a:t>, of a hand, will describe the number of turns we expect it to take before the hand can be turned into a Rummy hand.</a:t>
            </a:r>
          </a:p>
        </p:txBody>
      </p:sp>
    </p:spTree>
    <p:extLst>
      <p:ext uri="{BB962C8B-B14F-4D97-AF65-F5344CB8AC3E}">
        <p14:creationId xmlns:p14="http://schemas.microsoft.com/office/powerpoint/2010/main" val="252729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Dynamic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1749669"/>
                <a:ext cx="10037654" cy="4270131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Dynamic Programming is a recursive technique by which complex problems can be broken into </a:t>
                </a:r>
                <a:r>
                  <a:rPr lang="en-US" sz="2400" dirty="0" err="1"/>
                  <a:t>subproblems</a:t>
                </a:r>
                <a:r>
                  <a:rPr lang="en-US" sz="2400" dirty="0"/>
                  <a:t>, whose solutions can then be stored for later use. </a:t>
                </a:r>
              </a:p>
              <a:p>
                <a:r>
                  <a:rPr lang="en-US" sz="2400" dirty="0"/>
                  <a:t>Each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52−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cards we can possibly draw will have an associated optimal hand. Finding the </a:t>
                </a:r>
                <a:r>
                  <a:rPr lang="en-US" sz="2400" i="1" dirty="0"/>
                  <a:t>E</a:t>
                </a:r>
                <a:r>
                  <a:rPr lang="en-US" sz="2400" dirty="0"/>
                  <a:t> of this optimal hand is the </a:t>
                </a:r>
                <a:r>
                  <a:rPr lang="en-US" sz="2400" dirty="0" err="1"/>
                  <a:t>subproblem</a:t>
                </a:r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If we can arrange the calculation so that each of these new optimal </a:t>
                </a:r>
                <a:r>
                  <a:rPr lang="en-US" sz="2400" i="1" dirty="0" err="1"/>
                  <a:t>E</a:t>
                </a:r>
                <a:r>
                  <a:rPr lang="en-US" sz="2400" dirty="0" err="1"/>
                  <a:t>s</a:t>
                </a:r>
                <a:r>
                  <a:rPr lang="en-US" sz="2400" dirty="0"/>
                  <a:t> is known, we can calculate the new </a:t>
                </a:r>
                <a:r>
                  <a:rPr lang="en-US" sz="2400" i="1" dirty="0"/>
                  <a:t>E</a:t>
                </a:r>
                <a:r>
                  <a:rPr lang="en-US" sz="2400" dirty="0"/>
                  <a:t> by summing over only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52−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values instead of untold billions.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1749669"/>
                <a:ext cx="10037654" cy="4270131"/>
              </a:xfrm>
              <a:blipFill>
                <a:blip r:embed="rId2"/>
                <a:stretch>
                  <a:fillRect l="-486" t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48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Simplifying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853248"/>
            <a:ext cx="9580454" cy="4336537"/>
          </a:xfrm>
        </p:spPr>
        <p:txBody>
          <a:bodyPr>
            <a:noAutofit/>
          </a:bodyPr>
          <a:lstStyle/>
          <a:p>
            <a:r>
              <a:rPr lang="en-US" sz="2800" dirty="0"/>
              <a:t>In order to make the problem more tractable, we have chosen to omit some aspects of actual Rummy games for now, mostly so that hands can be treated as game-state agnostic.</a:t>
            </a:r>
            <a:endParaRPr lang="en-US" sz="2400" dirty="0"/>
          </a:p>
          <a:p>
            <a:pPr lvl="1"/>
            <a:r>
              <a:rPr lang="en-US" sz="2400" dirty="0"/>
              <a:t>We assume that discards are placed directly back into the deck at random.</a:t>
            </a:r>
          </a:p>
          <a:p>
            <a:pPr lvl="1"/>
            <a:r>
              <a:rPr lang="en-US" sz="2400" dirty="0"/>
              <a:t>We ignore for now that the player can pick up their opponent’s discard in most Rummy games.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250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- 3-Card Rummy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5" y="1758462"/>
                <a:ext cx="9615622" cy="426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To simplify things even further, we can invent our own Rummy game, one with only three cards in a hand. </a:t>
                </a:r>
              </a:p>
              <a:p>
                <a:r>
                  <a:rPr lang="en-US" sz="2400" dirty="0"/>
                  <a:t>There are now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52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=22,100</m:t>
                    </m:r>
                  </m:oMath>
                </a14:m>
                <a:r>
                  <a:rPr lang="en-US" sz="2400" dirty="0"/>
                  <a:t> hands to analyze.</a:t>
                </a:r>
              </a:p>
              <a:p>
                <a:r>
                  <a:rPr lang="en-US" sz="2400" dirty="0"/>
                  <a:t>If we change the rules of our game so that discards really are put back in the deck, our dynamic programming approach will fully describe the reality of the game.</a:t>
                </a:r>
              </a:p>
              <a:p>
                <a:r>
                  <a:rPr lang="en-US" sz="2400" dirty="0"/>
                  <a:t>3-Card Rummy is used here to illustrate more concretely the theoretical techniques we developed. These techniques are applicable to any Rummy game.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1758462"/>
                <a:ext cx="9615622" cy="4261338"/>
              </a:xfrm>
              <a:blipFill>
                <a:blip r:embed="rId2"/>
                <a:stretch>
                  <a:fillRect l="-507" t="-1143" r="-1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52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Theorem: A Hand’s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is determined only by hands with lesser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s.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6" t="-47414" b="-66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proved this by induction during the proposal stage.</a:t>
            </a:r>
          </a:p>
          <a:p>
            <a:r>
              <a:rPr lang="en-US" sz="2800" dirty="0"/>
              <a:t>It is the foundation upon which all subsequent work rests.</a:t>
            </a:r>
          </a:p>
          <a:p>
            <a:r>
              <a:rPr lang="en-US" sz="2800" dirty="0"/>
              <a:t>The upshot is that we may calculate a single value for </a:t>
            </a:r>
            <a:r>
              <a:rPr lang="en-US" sz="2800" i="1" dirty="0"/>
              <a:t>E</a:t>
            </a:r>
            <a:r>
              <a:rPr lang="en-US" sz="2800" dirty="0"/>
              <a:t> for each hand by performing the Expected Time calculation based on data from successive generations, starting from the known hands – those which are Rummy.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00" y="2133983"/>
            <a:ext cx="833438" cy="1107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00" y="3391283"/>
            <a:ext cx="833438" cy="1107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00" y="4648583"/>
            <a:ext cx="833438" cy="110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74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1847</TotalTime>
  <Words>1826</Words>
  <Application>Microsoft Office PowerPoint</Application>
  <PresentationFormat>Widescreen</PresentationFormat>
  <Paragraphs>145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Cambria Math</vt:lpstr>
      <vt:lpstr>Century Gothic</vt:lpstr>
      <vt:lpstr>Wingdings 3</vt:lpstr>
      <vt:lpstr>Ion</vt:lpstr>
      <vt:lpstr>Analysis of Rummy Games: Expected Waiting Times and  Optimal Strategies</vt:lpstr>
      <vt:lpstr>Review - Rummy Games</vt:lpstr>
      <vt:lpstr>Review - Ace Handling</vt:lpstr>
      <vt:lpstr>Review - Expected Value and Expected Time</vt:lpstr>
      <vt:lpstr>Review - Solving Rummy</vt:lpstr>
      <vt:lpstr>Review - Dynamic Programming</vt:lpstr>
      <vt:lpstr>Review - Simplifying Assumptions</vt:lpstr>
      <vt:lpstr>Review - 3-Card Rummy</vt:lpstr>
      <vt:lpstr>Theorem: A Hand’s E is determined only by hands with lesser Es.</vt:lpstr>
      <vt:lpstr>Re-implementing the Program</vt:lpstr>
      <vt:lpstr>Results for 3-Card Rummy</vt:lpstr>
      <vt:lpstr>4-Card Rummy</vt:lpstr>
      <vt:lpstr>4-Card Ace Wrap Results</vt:lpstr>
      <vt:lpstr>Motivating Approximation</vt:lpstr>
      <vt:lpstr>Illustration of the Bounding Process</vt:lpstr>
      <vt:lpstr>Refining the Bound</vt:lpstr>
      <vt:lpstr>Controlling Errors</vt:lpstr>
      <vt:lpstr>Outline of Proof that Errors are Bounded by t</vt:lpstr>
      <vt:lpstr>Approximation of 3-Card Ace Low (t=1)</vt:lpstr>
      <vt:lpstr>Residuals for Other t Values</vt:lpstr>
      <vt:lpstr>Computation Time vs. Tolerance</vt:lpstr>
      <vt:lpstr>Approximation of 4-Card Ace Low</vt:lpstr>
      <vt:lpstr>Refining the 4-Card Approximation</vt:lpstr>
      <vt:lpstr>Time Regression for 4-Card</vt:lpstr>
      <vt:lpstr>4-Card Rummy Aces High</vt:lpstr>
      <vt:lpstr>A Word on 7-Card Rummy</vt:lpstr>
      <vt:lpstr>Potential Future Research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Rummy Games: Expected Waiting Times and  Optimal Strategies</dc:title>
  <dc:creator>Christopher Finkle</dc:creator>
  <cp:lastModifiedBy>Christopher Finkle</cp:lastModifiedBy>
  <cp:revision>92</cp:revision>
  <dcterms:created xsi:type="dcterms:W3CDTF">2016-11-26T00:44:10Z</dcterms:created>
  <dcterms:modified xsi:type="dcterms:W3CDTF">2017-04-25T00:43:54Z</dcterms:modified>
</cp:coreProperties>
</file>