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5" r:id="rId3"/>
    <p:sldId id="258" r:id="rId4"/>
    <p:sldId id="260" r:id="rId5"/>
    <p:sldId id="261" r:id="rId6"/>
    <p:sldId id="262" r:id="rId7"/>
    <p:sldId id="263" r:id="rId8"/>
    <p:sldId id="257" r:id="rId9"/>
    <p:sldId id="264" r:id="rId10"/>
    <p:sldId id="266" r:id="rId11"/>
    <p:sldId id="269" r:id="rId12"/>
    <p:sldId id="270" r:id="rId13"/>
    <p:sldId id="271" r:id="rId14"/>
    <p:sldId id="272" r:id="rId15"/>
    <p:sldId id="273" r:id="rId16"/>
    <p:sldId id="299" r:id="rId17"/>
    <p:sldId id="274" r:id="rId18"/>
    <p:sldId id="277" r:id="rId19"/>
    <p:sldId id="297" r:id="rId20"/>
    <p:sldId id="281" r:id="rId21"/>
    <p:sldId id="275" r:id="rId22"/>
    <p:sldId id="276" r:id="rId23"/>
    <p:sldId id="282" r:id="rId24"/>
    <p:sldId id="283" r:id="rId25"/>
    <p:sldId id="309" r:id="rId26"/>
    <p:sldId id="278" r:id="rId27"/>
    <p:sldId id="279" r:id="rId28"/>
    <p:sldId id="280" r:id="rId29"/>
    <p:sldId id="267" r:id="rId30"/>
    <p:sldId id="268" r:id="rId31"/>
    <p:sldId id="284" r:id="rId32"/>
    <p:sldId id="285" r:id="rId33"/>
    <p:sldId id="286" r:id="rId34"/>
    <p:sldId id="287" r:id="rId35"/>
    <p:sldId id="298" r:id="rId36"/>
    <p:sldId id="306" r:id="rId37"/>
    <p:sldId id="308"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8" d="100"/>
          <a:sy n="78" d="100"/>
        </p:scale>
        <p:origin x="15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25B67-0FA7-43F4-ABEB-EE055E96563E}" type="datetimeFigureOut">
              <a:rPr lang="es-ES" smtClean="0"/>
              <a:t>12/11/2023</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7FE8D-4352-4435-B27E-9FB5FBF43938}" type="slidenum">
              <a:rPr lang="es-ES" smtClean="0"/>
              <a:t>‹#›</a:t>
            </a:fld>
            <a:endParaRPr lang="es-ES"/>
          </a:p>
        </p:txBody>
      </p:sp>
    </p:spTree>
    <p:extLst>
      <p:ext uri="{BB962C8B-B14F-4D97-AF65-F5344CB8AC3E}">
        <p14:creationId xmlns:p14="http://schemas.microsoft.com/office/powerpoint/2010/main" val="344022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6EC74E9-345B-4851-9FDC-E1FA12D81AEF}" type="datetimeFigureOut">
              <a:rPr lang="es-ES" smtClean="0"/>
              <a:t>12/11/2023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321228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EC74E9-345B-4851-9FDC-E1FA12D81AEF}" type="datetimeFigureOut">
              <a:rPr lang="es-ES" smtClean="0"/>
              <a:t>12/11/2023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244233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EC74E9-345B-4851-9FDC-E1FA12D81AEF}" type="datetimeFigureOut">
              <a:rPr lang="es-ES" smtClean="0"/>
              <a:t>12/11/2023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340405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6EC74E9-345B-4851-9FDC-E1FA12D81AEF}" type="datetimeFigureOut">
              <a:rPr lang="es-ES" smtClean="0"/>
              <a:t>12/11/2023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401978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6EC74E9-345B-4851-9FDC-E1FA12D81AEF}" type="datetimeFigureOut">
              <a:rPr lang="es-ES" smtClean="0"/>
              <a:t>12/11/2023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213721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6EC74E9-345B-4851-9FDC-E1FA12D81AEF}" type="datetimeFigureOut">
              <a:rPr lang="es-ES" smtClean="0"/>
              <a:t>12/11/2023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6560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6EC74E9-345B-4851-9FDC-E1FA12D81AEF}" type="datetimeFigureOut">
              <a:rPr lang="es-ES" smtClean="0"/>
              <a:t>12/11/2023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3811394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6EC74E9-345B-4851-9FDC-E1FA12D81AEF}" type="datetimeFigureOut">
              <a:rPr lang="es-ES" smtClean="0"/>
              <a:t>12/11/2023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197837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C74E9-345B-4851-9FDC-E1FA12D81AEF}" type="datetimeFigureOut">
              <a:rPr lang="es-ES" smtClean="0"/>
              <a:t>12/11/2023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409702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EC74E9-345B-4851-9FDC-E1FA12D81AEF}" type="datetimeFigureOut">
              <a:rPr lang="es-ES" smtClean="0"/>
              <a:t>12/11/2023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2768254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6EC74E9-345B-4851-9FDC-E1FA12D81AEF}" type="datetimeFigureOut">
              <a:rPr lang="es-ES" smtClean="0"/>
              <a:t>12/11/2023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A40A7F1-6478-4D3A-AA1B-00A57CA26102}" type="slidenum">
              <a:rPr lang="es-ES" smtClean="0"/>
              <a:t>‹#›</a:t>
            </a:fld>
            <a:endParaRPr lang="es-ES"/>
          </a:p>
        </p:txBody>
      </p:sp>
    </p:spTree>
    <p:extLst>
      <p:ext uri="{BB962C8B-B14F-4D97-AF65-F5344CB8AC3E}">
        <p14:creationId xmlns:p14="http://schemas.microsoft.com/office/powerpoint/2010/main" val="103025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C74E9-345B-4851-9FDC-E1FA12D81AEF}" type="datetimeFigureOut">
              <a:rPr lang="es-ES" smtClean="0"/>
              <a:t>12/11/2023</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0A7F1-6478-4D3A-AA1B-00A57CA26102}" type="slidenum">
              <a:rPr lang="es-ES" smtClean="0"/>
              <a:t>‹#›</a:t>
            </a:fld>
            <a:endParaRPr lang="es-ES"/>
          </a:p>
        </p:txBody>
      </p:sp>
    </p:spTree>
    <p:extLst>
      <p:ext uri="{BB962C8B-B14F-4D97-AF65-F5344CB8AC3E}">
        <p14:creationId xmlns:p14="http://schemas.microsoft.com/office/powerpoint/2010/main" val="1416054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r4ds.had.co.nz/" TargetMode="External"/><Relationship Id="rId2" Type="http://schemas.openxmlformats.org/officeDocument/2006/relationships/hyperlink" Target="https://cran.r-project.org/doc/manuals/r-release/R-intro.html" TargetMode="External"/><Relationship Id="rId1" Type="http://schemas.openxmlformats.org/officeDocument/2006/relationships/slideLayout" Target="../slideLayouts/slideLayout2.xml"/><Relationship Id="rId4" Type="http://schemas.openxmlformats.org/officeDocument/2006/relationships/hyperlink" Target="https://press.princeton.edu/books/hardcover/9780691167039/quantitative-social-scienc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ookdown.org/daniel_dauber_io/r4np_book/starting-your-r-projects.html#organising-your-projec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rdocumentation.org/packages/pacman/versions/0.5.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tidyverse.org/blog/2023/04/base-vs-magrittr-pip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eadxl.tidyverse.org/" TargetMode="External"/><Relationship Id="rId7" Type="http://schemas.openxmlformats.org/officeDocument/2006/relationships/image" Target="../media/image12.png"/><Relationship Id="rId2" Type="http://schemas.openxmlformats.org/officeDocument/2006/relationships/hyperlink" Target="https://readr.tidyverse.org/"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haven.tidyverse.org/" TargetMode="External"/></Relationships>
</file>

<file path=ppt/slides/_rels/slide36.xml.rels><?xml version="1.0" encoding="UTF-8" standalone="yes"?>
<Relationships xmlns="http://schemas.openxmlformats.org/package/2006/relationships"><Relationship Id="rId2" Type="http://schemas.openxmlformats.org/officeDocument/2006/relationships/hyperlink" Target="https://www.qogdata.pol.gu.se/dat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pauvallpra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pau.vall@uc3m.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F82C3-EC0B-4280-8BA1-C273D44F09DF}"/>
              </a:ext>
            </a:extLst>
          </p:cNvPr>
          <p:cNvSpPr>
            <a:spLocks noGrp="1"/>
          </p:cNvSpPr>
          <p:nvPr>
            <p:ph type="ctrTitle"/>
          </p:nvPr>
        </p:nvSpPr>
        <p:spPr/>
        <p:txBody>
          <a:bodyPr/>
          <a:lstStyle/>
          <a:p>
            <a:r>
              <a:rPr lang="es-ES" dirty="0"/>
              <a:t>Talleres de Análisis Político I</a:t>
            </a:r>
          </a:p>
        </p:txBody>
      </p:sp>
      <p:sp>
        <p:nvSpPr>
          <p:cNvPr id="3" name="Subtítulo 2">
            <a:extLst>
              <a:ext uri="{FF2B5EF4-FFF2-40B4-BE49-F238E27FC236}">
                <a16:creationId xmlns:a16="http://schemas.microsoft.com/office/drawing/2014/main" id="{A9F41371-2079-495B-8C60-E8EBA8929567}"/>
              </a:ext>
            </a:extLst>
          </p:cNvPr>
          <p:cNvSpPr>
            <a:spLocks noGrp="1"/>
          </p:cNvSpPr>
          <p:nvPr>
            <p:ph type="subTitle" idx="1"/>
          </p:nvPr>
        </p:nvSpPr>
        <p:spPr>
          <a:xfrm>
            <a:off x="1143000" y="3602037"/>
            <a:ext cx="6858000" cy="3255963"/>
          </a:xfrm>
        </p:spPr>
        <p:txBody>
          <a:bodyPr anchor="ctr">
            <a:normAutofit/>
          </a:bodyPr>
          <a:lstStyle/>
          <a:p>
            <a:r>
              <a:rPr lang="es-ES" dirty="0"/>
              <a:t>Sesión 1</a:t>
            </a:r>
          </a:p>
          <a:p>
            <a:r>
              <a:rPr lang="es-ES" dirty="0"/>
              <a:t>06/11/2023</a:t>
            </a:r>
          </a:p>
          <a:p>
            <a:endParaRPr lang="es-ES" dirty="0"/>
          </a:p>
          <a:p>
            <a:endParaRPr lang="es-ES" dirty="0"/>
          </a:p>
          <a:p>
            <a:r>
              <a:rPr lang="es-ES" dirty="0"/>
              <a:t>Pau Vall-Prat</a:t>
            </a:r>
          </a:p>
          <a:p>
            <a:r>
              <a:rPr lang="es-ES" dirty="0"/>
              <a:t>pau.vall@uc3m.es</a:t>
            </a:r>
          </a:p>
          <a:p>
            <a:endParaRPr lang="es-ES" dirty="0"/>
          </a:p>
        </p:txBody>
      </p:sp>
      <p:sp>
        <p:nvSpPr>
          <p:cNvPr id="5" name="CuadroTexto 4">
            <a:extLst>
              <a:ext uri="{FF2B5EF4-FFF2-40B4-BE49-F238E27FC236}">
                <a16:creationId xmlns:a16="http://schemas.microsoft.com/office/drawing/2014/main" id="{4AE30624-F78E-4F44-9BB6-DFFA577B0560}"/>
              </a:ext>
            </a:extLst>
          </p:cNvPr>
          <p:cNvSpPr txBox="1"/>
          <p:nvPr/>
        </p:nvSpPr>
        <p:spPr>
          <a:xfrm>
            <a:off x="4572000" y="0"/>
            <a:ext cx="4572000" cy="400110"/>
          </a:xfrm>
          <a:prstGeom prst="rect">
            <a:avLst/>
          </a:prstGeom>
          <a:noFill/>
        </p:spPr>
        <p:txBody>
          <a:bodyPr wrap="square">
            <a:spAutoFit/>
          </a:bodyPr>
          <a:lstStyle/>
          <a:p>
            <a:pPr algn="r"/>
            <a:r>
              <a:rPr lang="es-ES" sz="2000" b="0" i="0" u="none" strike="noStrike" baseline="0" dirty="0">
                <a:solidFill>
                  <a:schemeClr val="tx1">
                    <a:lumMod val="40000"/>
                    <a:lumOff val="60000"/>
                  </a:schemeClr>
                </a:solidFill>
                <a:latin typeface="CMSS10"/>
              </a:rPr>
              <a:t>Master de Análisis Político y Electoral</a:t>
            </a:r>
            <a:endParaRPr lang="es-ES" sz="2000" dirty="0">
              <a:solidFill>
                <a:schemeClr val="tx1">
                  <a:lumMod val="40000"/>
                  <a:lumOff val="60000"/>
                </a:schemeClr>
              </a:solidFill>
            </a:endParaRPr>
          </a:p>
        </p:txBody>
      </p:sp>
      <p:pic>
        <p:nvPicPr>
          <p:cNvPr id="6" name="Picture 2" descr="Departamento de Ciencias Sociales de la Universidad Carlos III de Madrid |  UC3M">
            <a:extLst>
              <a:ext uri="{FF2B5EF4-FFF2-40B4-BE49-F238E27FC236}">
                <a16:creationId xmlns:a16="http://schemas.microsoft.com/office/drawing/2014/main" id="{D8C9F2FF-A24E-48EC-9A4C-97829F80FF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333" b="29789"/>
          <a:stretch/>
        </p:blipFill>
        <p:spPr bwMode="auto">
          <a:xfrm>
            <a:off x="0" y="0"/>
            <a:ext cx="2998381" cy="125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11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C16011-8D4B-420A-B93F-1235DB600B27}"/>
              </a:ext>
            </a:extLst>
          </p:cNvPr>
          <p:cNvSpPr>
            <a:spLocks noGrp="1"/>
          </p:cNvSpPr>
          <p:nvPr>
            <p:ph type="title"/>
          </p:nvPr>
        </p:nvSpPr>
        <p:spPr/>
        <p:txBody>
          <a:bodyPr/>
          <a:lstStyle/>
          <a:p>
            <a:r>
              <a:rPr lang="es-ES" dirty="0"/>
              <a:t>¿Qué es?</a:t>
            </a:r>
          </a:p>
        </p:txBody>
      </p:sp>
      <p:sp>
        <p:nvSpPr>
          <p:cNvPr id="5" name="Marcador de contenido 4">
            <a:extLst>
              <a:ext uri="{FF2B5EF4-FFF2-40B4-BE49-F238E27FC236}">
                <a16:creationId xmlns:a16="http://schemas.microsoft.com/office/drawing/2014/main" id="{36B1A268-9AAB-4C31-8DD7-AF83BF7E3B9B}"/>
              </a:ext>
            </a:extLst>
          </p:cNvPr>
          <p:cNvSpPr>
            <a:spLocks noGrp="1"/>
          </p:cNvSpPr>
          <p:nvPr>
            <p:ph idx="1"/>
          </p:nvPr>
        </p:nvSpPr>
        <p:spPr/>
        <p:txBody>
          <a:bodyPr/>
          <a:lstStyle/>
          <a:p>
            <a:r>
              <a:rPr lang="es-ES" dirty="0"/>
              <a:t>Es un entorno de programación útil para</a:t>
            </a:r>
          </a:p>
          <a:p>
            <a:pPr lvl="1"/>
            <a:r>
              <a:rPr lang="es-ES" dirty="0"/>
              <a:t>Manipulación de datos</a:t>
            </a:r>
          </a:p>
          <a:p>
            <a:pPr lvl="1"/>
            <a:r>
              <a:rPr lang="es-ES" dirty="0"/>
              <a:t>Cálculo y análisis de datos</a:t>
            </a:r>
          </a:p>
          <a:p>
            <a:pPr lvl="1"/>
            <a:r>
              <a:rPr lang="es-ES" dirty="0"/>
              <a:t>Representación gráfica</a:t>
            </a:r>
          </a:p>
          <a:p>
            <a:pPr lvl="1"/>
            <a:r>
              <a:rPr lang="es-ES" dirty="0"/>
              <a:t>Producción de documentos</a:t>
            </a:r>
          </a:p>
          <a:p>
            <a:r>
              <a:rPr lang="es-ES" dirty="0"/>
              <a:t>Proyecto colaborativo</a:t>
            </a:r>
          </a:p>
          <a:p>
            <a:pPr lvl="1"/>
            <a:r>
              <a:rPr lang="es-ES" dirty="0"/>
              <a:t>Comunidad entusiasta</a:t>
            </a:r>
          </a:p>
          <a:p>
            <a:pPr lvl="1"/>
            <a:r>
              <a:rPr lang="es-ES" dirty="0"/>
              <a:t>Miles de paquetes</a:t>
            </a:r>
          </a:p>
          <a:p>
            <a:pPr lvl="1"/>
            <a:r>
              <a:rPr lang="es-ES" dirty="0"/>
              <a:t>Se puede usar en cualquier ordenador</a:t>
            </a:r>
          </a:p>
          <a:p>
            <a:pPr lvl="1"/>
            <a:r>
              <a:rPr lang="es-ES" dirty="0"/>
              <a:t>¡Gratuito!</a:t>
            </a:r>
          </a:p>
        </p:txBody>
      </p:sp>
    </p:spTree>
    <p:extLst>
      <p:ext uri="{BB962C8B-B14F-4D97-AF65-F5344CB8AC3E}">
        <p14:creationId xmlns:p14="http://schemas.microsoft.com/office/powerpoint/2010/main" val="232796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9148E3-D6C1-4D66-9D4D-DF2E4C6535A4}"/>
              </a:ext>
            </a:extLst>
          </p:cNvPr>
          <p:cNvSpPr>
            <a:spLocks noGrp="1"/>
          </p:cNvSpPr>
          <p:nvPr>
            <p:ph type="title"/>
          </p:nvPr>
        </p:nvSpPr>
        <p:spPr/>
        <p:txBody>
          <a:bodyPr/>
          <a:lstStyle/>
          <a:p>
            <a:r>
              <a:rPr lang="es-ES" dirty="0"/>
              <a:t>Valorando R</a:t>
            </a:r>
          </a:p>
        </p:txBody>
      </p:sp>
      <p:sp>
        <p:nvSpPr>
          <p:cNvPr id="5" name="Marcador de texto 4">
            <a:extLst>
              <a:ext uri="{FF2B5EF4-FFF2-40B4-BE49-F238E27FC236}">
                <a16:creationId xmlns:a16="http://schemas.microsoft.com/office/drawing/2014/main" id="{0DB364CE-3BD2-472E-908B-79A5B7828DD9}"/>
              </a:ext>
            </a:extLst>
          </p:cNvPr>
          <p:cNvSpPr>
            <a:spLocks noGrp="1"/>
          </p:cNvSpPr>
          <p:nvPr>
            <p:ph type="body" idx="1"/>
          </p:nvPr>
        </p:nvSpPr>
        <p:spPr/>
        <p:txBody>
          <a:bodyPr/>
          <a:lstStyle/>
          <a:p>
            <a:r>
              <a:rPr lang="es-ES" dirty="0"/>
              <a:t>Ventajas</a:t>
            </a:r>
          </a:p>
        </p:txBody>
      </p:sp>
      <p:sp>
        <p:nvSpPr>
          <p:cNvPr id="6" name="Marcador de contenido 5">
            <a:extLst>
              <a:ext uri="{FF2B5EF4-FFF2-40B4-BE49-F238E27FC236}">
                <a16:creationId xmlns:a16="http://schemas.microsoft.com/office/drawing/2014/main" id="{F5833948-03AC-4B2C-B771-FA05C7B7C592}"/>
              </a:ext>
            </a:extLst>
          </p:cNvPr>
          <p:cNvSpPr>
            <a:spLocks noGrp="1"/>
          </p:cNvSpPr>
          <p:nvPr>
            <p:ph sz="half" idx="2"/>
          </p:nvPr>
        </p:nvSpPr>
        <p:spPr>
          <a:xfrm>
            <a:off x="629842" y="2505074"/>
            <a:ext cx="3868340" cy="4352925"/>
          </a:xfrm>
        </p:spPr>
        <p:txBody>
          <a:bodyPr>
            <a:normAutofit fontScale="92500"/>
          </a:bodyPr>
          <a:lstStyle/>
          <a:p>
            <a:r>
              <a:rPr lang="es-ES" dirty="0"/>
              <a:t>Software libre</a:t>
            </a:r>
          </a:p>
          <a:p>
            <a:r>
              <a:rPr lang="es-ES" dirty="0"/>
              <a:t>Múltiples funcionalidades</a:t>
            </a:r>
          </a:p>
          <a:p>
            <a:r>
              <a:rPr lang="es-ES" dirty="0"/>
              <a:t>Potencia elevada para hacer casi cualquier cosa</a:t>
            </a:r>
          </a:p>
          <a:p>
            <a:r>
              <a:rPr lang="es-ES" dirty="0"/>
              <a:t>Obliga a pensar de forma diferente en los datos</a:t>
            </a:r>
          </a:p>
          <a:p>
            <a:r>
              <a:rPr lang="es-ES" dirty="0"/>
              <a:t>Permite trabajar con múltiples datos a la vez</a:t>
            </a:r>
          </a:p>
          <a:p>
            <a:r>
              <a:rPr lang="es-ES" dirty="0"/>
              <a:t>Facilita reproducibilidad</a:t>
            </a:r>
          </a:p>
        </p:txBody>
      </p:sp>
      <p:sp>
        <p:nvSpPr>
          <p:cNvPr id="7" name="Marcador de texto 6">
            <a:extLst>
              <a:ext uri="{FF2B5EF4-FFF2-40B4-BE49-F238E27FC236}">
                <a16:creationId xmlns:a16="http://schemas.microsoft.com/office/drawing/2014/main" id="{30B5A44F-7E5F-4F78-91F6-88395193637C}"/>
              </a:ext>
            </a:extLst>
          </p:cNvPr>
          <p:cNvSpPr>
            <a:spLocks noGrp="1"/>
          </p:cNvSpPr>
          <p:nvPr>
            <p:ph type="body" sz="quarter" idx="3"/>
          </p:nvPr>
        </p:nvSpPr>
        <p:spPr/>
        <p:txBody>
          <a:bodyPr/>
          <a:lstStyle/>
          <a:p>
            <a:r>
              <a:rPr lang="es-ES" dirty="0"/>
              <a:t>Desventajas</a:t>
            </a:r>
          </a:p>
        </p:txBody>
      </p:sp>
      <p:sp>
        <p:nvSpPr>
          <p:cNvPr id="8" name="Marcador de contenido 7">
            <a:extLst>
              <a:ext uri="{FF2B5EF4-FFF2-40B4-BE49-F238E27FC236}">
                <a16:creationId xmlns:a16="http://schemas.microsoft.com/office/drawing/2014/main" id="{BFE00333-72A7-4EC1-8D9B-EDFF13851318}"/>
              </a:ext>
            </a:extLst>
          </p:cNvPr>
          <p:cNvSpPr>
            <a:spLocks noGrp="1"/>
          </p:cNvSpPr>
          <p:nvPr>
            <p:ph sz="quarter" idx="4"/>
          </p:nvPr>
        </p:nvSpPr>
        <p:spPr>
          <a:xfrm>
            <a:off x="4629150" y="2505075"/>
            <a:ext cx="3887391" cy="4352924"/>
          </a:xfrm>
        </p:spPr>
        <p:txBody>
          <a:bodyPr>
            <a:normAutofit fontScale="92500"/>
          </a:bodyPr>
          <a:lstStyle/>
          <a:p>
            <a:r>
              <a:rPr lang="es-ES" dirty="0"/>
              <a:t>Curva de aprendizaje pronunciada</a:t>
            </a:r>
          </a:p>
          <a:p>
            <a:r>
              <a:rPr lang="es-ES" dirty="0"/>
              <a:t>No es muy visual, dificultad de identificar problemas</a:t>
            </a:r>
          </a:p>
          <a:p>
            <a:r>
              <a:rPr lang="es-ES" dirty="0"/>
              <a:t>Limitaciones para trabajar con grandes bases de datos</a:t>
            </a:r>
          </a:p>
        </p:txBody>
      </p:sp>
    </p:spTree>
    <p:extLst>
      <p:ext uri="{BB962C8B-B14F-4D97-AF65-F5344CB8AC3E}">
        <p14:creationId xmlns:p14="http://schemas.microsoft.com/office/powerpoint/2010/main" val="400001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p:bldP spid="7" grpId="0" build="p"/>
      <p:bldP spid="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F2778B4-D282-4100-931A-8FFE0FD50CD5}"/>
              </a:ext>
            </a:extLst>
          </p:cNvPr>
          <p:cNvSpPr>
            <a:spLocks noGrp="1"/>
          </p:cNvSpPr>
          <p:nvPr>
            <p:ph type="title"/>
          </p:nvPr>
        </p:nvSpPr>
        <p:spPr/>
        <p:txBody>
          <a:bodyPr/>
          <a:lstStyle/>
          <a:p>
            <a:r>
              <a:rPr lang="es-ES" dirty="0"/>
              <a:t>Ante la duda</a:t>
            </a:r>
          </a:p>
        </p:txBody>
      </p:sp>
      <p:sp>
        <p:nvSpPr>
          <p:cNvPr id="8" name="Marcador de contenido 7">
            <a:extLst>
              <a:ext uri="{FF2B5EF4-FFF2-40B4-BE49-F238E27FC236}">
                <a16:creationId xmlns:a16="http://schemas.microsoft.com/office/drawing/2014/main" id="{650F21B6-CFCA-457C-898B-748DE1FD4A0D}"/>
              </a:ext>
            </a:extLst>
          </p:cNvPr>
          <p:cNvSpPr>
            <a:spLocks noGrp="1"/>
          </p:cNvSpPr>
          <p:nvPr>
            <p:ph idx="1"/>
          </p:nvPr>
        </p:nvSpPr>
        <p:spPr/>
        <p:txBody>
          <a:bodyPr/>
          <a:lstStyle/>
          <a:p>
            <a:r>
              <a:rPr lang="es-ES" dirty="0" err="1"/>
              <a:t>Stackoverflow</a:t>
            </a:r>
            <a:endParaRPr lang="es-ES" dirty="0"/>
          </a:p>
          <a:p>
            <a:r>
              <a:rPr lang="es-ES" dirty="0"/>
              <a:t>Tutoriales y manuales</a:t>
            </a:r>
          </a:p>
          <a:p>
            <a:pPr lvl="1"/>
            <a:r>
              <a:rPr lang="es-ES" dirty="0" err="1"/>
              <a:t>An</a:t>
            </a:r>
            <a:r>
              <a:rPr lang="es-ES" dirty="0"/>
              <a:t> </a:t>
            </a:r>
            <a:r>
              <a:rPr lang="es-ES" dirty="0" err="1"/>
              <a:t>introduction</a:t>
            </a:r>
            <a:r>
              <a:rPr lang="es-ES" dirty="0"/>
              <a:t> </a:t>
            </a:r>
            <a:r>
              <a:rPr lang="es-ES" dirty="0" err="1"/>
              <a:t>to</a:t>
            </a:r>
            <a:r>
              <a:rPr lang="es-ES" dirty="0"/>
              <a:t> R </a:t>
            </a:r>
            <a:r>
              <a:rPr lang="es-ES" dirty="0">
                <a:hlinkClick r:id="rId2"/>
              </a:rPr>
              <a:t>https://cran.r-project.org/doc/manuals/r-release/R-intro.html</a:t>
            </a:r>
            <a:r>
              <a:rPr lang="es-ES" dirty="0"/>
              <a:t> </a:t>
            </a:r>
          </a:p>
          <a:p>
            <a:pPr lvl="1"/>
            <a:r>
              <a:rPr lang="es-ES" dirty="0"/>
              <a:t>R </a:t>
            </a:r>
            <a:r>
              <a:rPr lang="es-ES" dirty="0" err="1"/>
              <a:t>for</a:t>
            </a:r>
            <a:r>
              <a:rPr lang="es-ES" dirty="0"/>
              <a:t> Data </a:t>
            </a:r>
            <a:r>
              <a:rPr lang="es-ES" dirty="0" err="1"/>
              <a:t>Science</a:t>
            </a:r>
            <a:r>
              <a:rPr lang="es-ES" dirty="0"/>
              <a:t> </a:t>
            </a:r>
            <a:r>
              <a:rPr lang="es-ES" dirty="0">
                <a:hlinkClick r:id="rId3"/>
              </a:rPr>
              <a:t>https://r4ds.had.co.nz/</a:t>
            </a:r>
            <a:r>
              <a:rPr lang="es-ES" dirty="0"/>
              <a:t> </a:t>
            </a:r>
          </a:p>
          <a:p>
            <a:pPr lvl="1"/>
            <a:r>
              <a:rPr lang="es-ES" dirty="0" err="1"/>
              <a:t>Quantitative</a:t>
            </a:r>
            <a:r>
              <a:rPr lang="es-ES" dirty="0"/>
              <a:t> Social </a:t>
            </a:r>
            <a:r>
              <a:rPr lang="es-ES" dirty="0" err="1"/>
              <a:t>Science</a:t>
            </a:r>
            <a:r>
              <a:rPr lang="es-ES" dirty="0"/>
              <a:t>: </a:t>
            </a:r>
            <a:r>
              <a:rPr lang="es-ES" dirty="0">
                <a:hlinkClick r:id="rId4"/>
              </a:rPr>
              <a:t>https://press.princeton.edu/books/hardcover/9780691167039/quantitative-social-science</a:t>
            </a:r>
            <a:r>
              <a:rPr lang="es-ES" dirty="0"/>
              <a:t> </a:t>
            </a:r>
          </a:p>
          <a:p>
            <a:pPr lvl="1"/>
            <a:r>
              <a:rPr lang="es-ES" dirty="0" err="1"/>
              <a:t>DataCamp</a:t>
            </a:r>
            <a:r>
              <a:rPr lang="es-ES" dirty="0"/>
              <a:t>, Coursera, </a:t>
            </a:r>
            <a:r>
              <a:rPr lang="es-ES" dirty="0" err="1"/>
              <a:t>edX</a:t>
            </a:r>
            <a:r>
              <a:rPr lang="es-ES" dirty="0"/>
              <a:t>…</a:t>
            </a:r>
          </a:p>
        </p:txBody>
      </p:sp>
    </p:spTree>
    <p:extLst>
      <p:ext uri="{BB962C8B-B14F-4D97-AF65-F5344CB8AC3E}">
        <p14:creationId xmlns:p14="http://schemas.microsoft.com/office/powerpoint/2010/main" val="142700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84F23C-493F-4E3B-B6E0-7BEA6CF1EBBF}"/>
              </a:ext>
            </a:extLst>
          </p:cNvPr>
          <p:cNvSpPr>
            <a:spLocks noGrp="1"/>
          </p:cNvSpPr>
          <p:nvPr>
            <p:ph type="title"/>
          </p:nvPr>
        </p:nvSpPr>
        <p:spPr/>
        <p:txBody>
          <a:bodyPr/>
          <a:lstStyle/>
          <a:p>
            <a:r>
              <a:rPr lang="es-ES" dirty="0" err="1"/>
              <a:t>RStudio</a:t>
            </a:r>
            <a:endParaRPr lang="es-ES" dirty="0"/>
          </a:p>
        </p:txBody>
      </p:sp>
      <p:pic>
        <p:nvPicPr>
          <p:cNvPr id="5" name="Marcador de contenido 4">
            <a:extLst>
              <a:ext uri="{FF2B5EF4-FFF2-40B4-BE49-F238E27FC236}">
                <a16:creationId xmlns:a16="http://schemas.microsoft.com/office/drawing/2014/main" id="{7B21CB2D-FD5F-447A-97C0-20215B99C814}"/>
              </a:ext>
            </a:extLst>
          </p:cNvPr>
          <p:cNvPicPr>
            <a:picLocks noGrp="1" noChangeAspect="1"/>
          </p:cNvPicPr>
          <p:nvPr>
            <p:ph idx="1"/>
          </p:nvPr>
        </p:nvPicPr>
        <p:blipFill>
          <a:blip r:embed="rId2"/>
          <a:stretch>
            <a:fillRect/>
          </a:stretch>
        </p:blipFill>
        <p:spPr>
          <a:xfrm>
            <a:off x="628650" y="1881743"/>
            <a:ext cx="7886700" cy="4239101"/>
          </a:xfrm>
        </p:spPr>
      </p:pic>
      <p:sp>
        <p:nvSpPr>
          <p:cNvPr id="6" name="CuadroTexto 5">
            <a:extLst>
              <a:ext uri="{FF2B5EF4-FFF2-40B4-BE49-F238E27FC236}">
                <a16:creationId xmlns:a16="http://schemas.microsoft.com/office/drawing/2014/main" id="{EF789D77-523D-4041-9D76-8A9EB02AC5A6}"/>
              </a:ext>
            </a:extLst>
          </p:cNvPr>
          <p:cNvSpPr txBox="1"/>
          <p:nvPr/>
        </p:nvSpPr>
        <p:spPr>
          <a:xfrm>
            <a:off x="1073888" y="2998381"/>
            <a:ext cx="1709571" cy="369332"/>
          </a:xfrm>
          <a:prstGeom prst="rect">
            <a:avLst/>
          </a:prstGeom>
          <a:noFill/>
        </p:spPr>
        <p:txBody>
          <a:bodyPr wrap="none" rtlCol="0">
            <a:spAutoFit/>
          </a:bodyPr>
          <a:lstStyle/>
          <a:p>
            <a:r>
              <a:rPr lang="es-ES" dirty="0"/>
              <a:t>Editor de código</a:t>
            </a:r>
          </a:p>
        </p:txBody>
      </p:sp>
      <p:sp>
        <p:nvSpPr>
          <p:cNvPr id="7" name="CuadroTexto 6">
            <a:extLst>
              <a:ext uri="{FF2B5EF4-FFF2-40B4-BE49-F238E27FC236}">
                <a16:creationId xmlns:a16="http://schemas.microsoft.com/office/drawing/2014/main" id="{4C45440F-C75B-493D-93AB-D050DF700CE6}"/>
              </a:ext>
            </a:extLst>
          </p:cNvPr>
          <p:cNvSpPr txBox="1"/>
          <p:nvPr/>
        </p:nvSpPr>
        <p:spPr>
          <a:xfrm>
            <a:off x="1073888" y="5022111"/>
            <a:ext cx="926857" cy="369332"/>
          </a:xfrm>
          <a:prstGeom prst="rect">
            <a:avLst/>
          </a:prstGeom>
          <a:noFill/>
        </p:spPr>
        <p:txBody>
          <a:bodyPr wrap="none" rtlCol="0">
            <a:spAutoFit/>
          </a:bodyPr>
          <a:lstStyle/>
          <a:p>
            <a:r>
              <a:rPr lang="es-ES" dirty="0"/>
              <a:t>Consola</a:t>
            </a:r>
          </a:p>
        </p:txBody>
      </p:sp>
      <p:sp>
        <p:nvSpPr>
          <p:cNvPr id="8" name="CuadroTexto 7">
            <a:extLst>
              <a:ext uri="{FF2B5EF4-FFF2-40B4-BE49-F238E27FC236}">
                <a16:creationId xmlns:a16="http://schemas.microsoft.com/office/drawing/2014/main" id="{B9BE07DC-7D19-4E35-83F4-9804FC21FD99}"/>
              </a:ext>
            </a:extLst>
          </p:cNvPr>
          <p:cNvSpPr txBox="1"/>
          <p:nvPr/>
        </p:nvSpPr>
        <p:spPr>
          <a:xfrm>
            <a:off x="6403768" y="5465887"/>
            <a:ext cx="2046458" cy="369332"/>
          </a:xfrm>
          <a:prstGeom prst="rect">
            <a:avLst/>
          </a:prstGeom>
          <a:noFill/>
        </p:spPr>
        <p:txBody>
          <a:bodyPr wrap="none" rtlCol="0">
            <a:spAutoFit/>
          </a:bodyPr>
          <a:lstStyle/>
          <a:p>
            <a:r>
              <a:rPr lang="es-ES" dirty="0"/>
              <a:t>Ventana de ficheros</a:t>
            </a:r>
          </a:p>
        </p:txBody>
      </p:sp>
      <p:sp>
        <p:nvSpPr>
          <p:cNvPr id="9" name="CuadroTexto 8">
            <a:extLst>
              <a:ext uri="{FF2B5EF4-FFF2-40B4-BE49-F238E27FC236}">
                <a16:creationId xmlns:a16="http://schemas.microsoft.com/office/drawing/2014/main" id="{59A63956-3D1C-4347-A537-2834DDB5CFD2}"/>
              </a:ext>
            </a:extLst>
          </p:cNvPr>
          <p:cNvSpPr txBox="1"/>
          <p:nvPr/>
        </p:nvSpPr>
        <p:spPr>
          <a:xfrm>
            <a:off x="6255586" y="2998381"/>
            <a:ext cx="2194640" cy="369332"/>
          </a:xfrm>
          <a:prstGeom prst="rect">
            <a:avLst/>
          </a:prstGeom>
          <a:noFill/>
        </p:spPr>
        <p:txBody>
          <a:bodyPr wrap="none" rtlCol="0">
            <a:spAutoFit/>
          </a:bodyPr>
          <a:lstStyle/>
          <a:p>
            <a:r>
              <a:rPr lang="es-ES" dirty="0"/>
              <a:t>Ventana de ambiente</a:t>
            </a:r>
          </a:p>
        </p:txBody>
      </p:sp>
    </p:spTree>
    <p:extLst>
      <p:ext uri="{BB962C8B-B14F-4D97-AF65-F5344CB8AC3E}">
        <p14:creationId xmlns:p14="http://schemas.microsoft.com/office/powerpoint/2010/main" val="86913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B2C9AD-8A2F-49E1-908B-8606DB588D06}"/>
              </a:ext>
            </a:extLst>
          </p:cNvPr>
          <p:cNvSpPr>
            <a:spLocks noGrp="1"/>
          </p:cNvSpPr>
          <p:nvPr>
            <p:ph type="title"/>
          </p:nvPr>
        </p:nvSpPr>
        <p:spPr/>
        <p:txBody>
          <a:bodyPr/>
          <a:lstStyle/>
          <a:p>
            <a:r>
              <a:rPr lang="es-ES" dirty="0"/>
              <a:t>¿Para qué sirve cada ventana?</a:t>
            </a:r>
          </a:p>
        </p:txBody>
      </p:sp>
      <p:sp>
        <p:nvSpPr>
          <p:cNvPr id="3" name="Marcador de contenido 2">
            <a:extLst>
              <a:ext uri="{FF2B5EF4-FFF2-40B4-BE49-F238E27FC236}">
                <a16:creationId xmlns:a16="http://schemas.microsoft.com/office/drawing/2014/main" id="{D5165AFD-AA03-4BD3-B3B0-FCB96DACFE36}"/>
              </a:ext>
            </a:extLst>
          </p:cNvPr>
          <p:cNvSpPr>
            <a:spLocks noGrp="1"/>
          </p:cNvSpPr>
          <p:nvPr>
            <p:ph idx="1"/>
          </p:nvPr>
        </p:nvSpPr>
        <p:spPr>
          <a:xfrm>
            <a:off x="628650" y="1825624"/>
            <a:ext cx="7886700" cy="5032375"/>
          </a:xfrm>
        </p:spPr>
        <p:txBody>
          <a:bodyPr>
            <a:normAutofit lnSpcReduction="10000"/>
          </a:bodyPr>
          <a:lstStyle/>
          <a:p>
            <a:r>
              <a:rPr lang="es-ES" dirty="0"/>
              <a:t>Editor de código</a:t>
            </a:r>
          </a:p>
          <a:p>
            <a:pPr lvl="1"/>
            <a:r>
              <a:rPr lang="es-ES" dirty="0"/>
              <a:t>Ficheros donde se escribe el código. Elemento clave para la reproducibilidad</a:t>
            </a:r>
          </a:p>
          <a:p>
            <a:r>
              <a:rPr lang="es-ES" dirty="0"/>
              <a:t>Consola</a:t>
            </a:r>
          </a:p>
          <a:p>
            <a:pPr lvl="1"/>
            <a:r>
              <a:rPr lang="es-ES" dirty="0"/>
              <a:t>Muestra los resultados del código ejecutado</a:t>
            </a:r>
          </a:p>
          <a:p>
            <a:pPr lvl="1"/>
            <a:r>
              <a:rPr lang="es-ES" dirty="0"/>
              <a:t>También permite ejecutar código de forma rápida</a:t>
            </a:r>
          </a:p>
          <a:p>
            <a:pPr marL="914400" lvl="2" indent="0">
              <a:buNone/>
            </a:pPr>
            <a:r>
              <a:rPr lang="es-ES" dirty="0"/>
              <a:t>¡no recomendable!</a:t>
            </a:r>
          </a:p>
          <a:p>
            <a:r>
              <a:rPr lang="es-ES" dirty="0"/>
              <a:t>Ventana de ambiente</a:t>
            </a:r>
          </a:p>
          <a:p>
            <a:pPr lvl="1"/>
            <a:r>
              <a:rPr lang="es-ES" dirty="0"/>
              <a:t>Muestra los objetos almacenados</a:t>
            </a:r>
          </a:p>
          <a:p>
            <a:r>
              <a:rPr lang="es-ES" dirty="0"/>
              <a:t>Ventana de ficheros/gráficos…</a:t>
            </a:r>
          </a:p>
          <a:p>
            <a:pPr lvl="1"/>
            <a:r>
              <a:rPr lang="es-ES" dirty="0"/>
              <a:t>Permite visualizar resultados del trabajo: gráficos, </a:t>
            </a:r>
            <a:r>
              <a:rPr lang="es-ES" dirty="0" err="1"/>
              <a:t>html</a:t>
            </a:r>
            <a:r>
              <a:rPr lang="es-ES" dirty="0"/>
              <a:t>…</a:t>
            </a:r>
          </a:p>
          <a:p>
            <a:pPr lvl="1"/>
            <a:r>
              <a:rPr lang="es-ES" dirty="0"/>
              <a:t>Encontrar ficheros</a:t>
            </a:r>
          </a:p>
          <a:p>
            <a:pPr lvl="1"/>
            <a:r>
              <a:rPr lang="es-ES" dirty="0"/>
              <a:t>Ver detalles de los paquetes empleados, etc.</a:t>
            </a:r>
          </a:p>
        </p:txBody>
      </p:sp>
    </p:spTree>
    <p:extLst>
      <p:ext uri="{BB962C8B-B14F-4D97-AF65-F5344CB8AC3E}">
        <p14:creationId xmlns:p14="http://schemas.microsoft.com/office/powerpoint/2010/main" val="370825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05D90-868C-41EA-B632-F37DBA3B374E}"/>
              </a:ext>
            </a:extLst>
          </p:cNvPr>
          <p:cNvSpPr>
            <a:spLocks noGrp="1"/>
          </p:cNvSpPr>
          <p:nvPr>
            <p:ph type="title"/>
          </p:nvPr>
        </p:nvSpPr>
        <p:spPr/>
        <p:txBody>
          <a:bodyPr/>
          <a:lstStyle/>
          <a:p>
            <a:r>
              <a:rPr lang="es-ES" dirty="0"/>
              <a:t>Empezar a trabajar con R</a:t>
            </a:r>
          </a:p>
        </p:txBody>
      </p:sp>
      <p:sp>
        <p:nvSpPr>
          <p:cNvPr id="3" name="Marcador de contenido 2">
            <a:extLst>
              <a:ext uri="{FF2B5EF4-FFF2-40B4-BE49-F238E27FC236}">
                <a16:creationId xmlns:a16="http://schemas.microsoft.com/office/drawing/2014/main" id="{81C82627-8B7A-4A58-AE91-D2AC89BD685B}"/>
              </a:ext>
            </a:extLst>
          </p:cNvPr>
          <p:cNvSpPr>
            <a:spLocks noGrp="1"/>
          </p:cNvSpPr>
          <p:nvPr>
            <p:ph idx="1"/>
          </p:nvPr>
        </p:nvSpPr>
        <p:spPr/>
        <p:txBody>
          <a:bodyPr>
            <a:normAutofit fontScale="92500" lnSpcReduction="10000"/>
          </a:bodyPr>
          <a:lstStyle/>
          <a:p>
            <a:pPr marL="514350" indent="-514350">
              <a:buFont typeface="+mj-lt"/>
              <a:buAutoNum type="arabicPeriod"/>
            </a:pPr>
            <a:r>
              <a:rPr lang="es-ES" dirty="0"/>
              <a:t>Crear un proyecto de R para cada trabajo o proyecto en el que se quiera trabajar</a:t>
            </a:r>
          </a:p>
          <a:p>
            <a:pPr lvl="1"/>
            <a:r>
              <a:rPr lang="es-ES" dirty="0"/>
              <a:t>Hay distintos modos de hacerlo</a:t>
            </a:r>
          </a:p>
          <a:p>
            <a:pPr marL="514350" indent="-514350">
              <a:buFont typeface="+mj-lt"/>
              <a:buAutoNum type="arabicPeriod"/>
            </a:pPr>
            <a:r>
              <a:rPr lang="es-ES" dirty="0"/>
              <a:t>Mantener un orden dentro del proyecto</a:t>
            </a:r>
          </a:p>
          <a:p>
            <a:pPr lvl="1"/>
            <a:r>
              <a:rPr lang="es-ES" dirty="0"/>
              <a:t>Carpetas para cada tipo de documentación</a:t>
            </a:r>
          </a:p>
          <a:p>
            <a:pPr lvl="1"/>
            <a:r>
              <a:rPr lang="es-ES" dirty="0"/>
              <a:t>Nombres de ficheros lógicos y ordenados</a:t>
            </a:r>
          </a:p>
          <a:p>
            <a:pPr marL="514350" indent="-514350">
              <a:buFont typeface="+mj-lt"/>
              <a:buAutoNum type="arabicPeriod"/>
            </a:pPr>
            <a:r>
              <a:rPr lang="es-ES" dirty="0"/>
              <a:t>Guardar todos los códigos de forma estructurada</a:t>
            </a:r>
          </a:p>
          <a:p>
            <a:pPr marL="514350" indent="-514350">
              <a:buFont typeface="+mj-lt"/>
              <a:buAutoNum type="arabicPeriod"/>
            </a:pPr>
            <a:endParaRPr lang="es-ES" dirty="0"/>
          </a:p>
          <a:p>
            <a:pPr marL="0" indent="0">
              <a:buNone/>
            </a:pPr>
            <a:r>
              <a:rPr lang="es-ES" dirty="0"/>
              <a:t>Una opción es usar el paquete r4np que crea un proyecto y carpetas para mantener el orden [</a:t>
            </a:r>
            <a:r>
              <a:rPr lang="es-ES" dirty="0">
                <a:hlinkClick r:id="rId2"/>
              </a:rPr>
              <a:t>link</a:t>
            </a:r>
            <a:r>
              <a:rPr lang="es-ES" dirty="0"/>
              <a:t>]</a:t>
            </a:r>
          </a:p>
          <a:p>
            <a:pPr marL="0" indent="0">
              <a:buNone/>
            </a:pPr>
            <a:r>
              <a:rPr lang="es-ES" sz="1900" dirty="0" err="1"/>
              <a:t>devtools</a:t>
            </a:r>
            <a:r>
              <a:rPr lang="es-ES" sz="1900" dirty="0"/>
              <a:t>::</a:t>
            </a:r>
            <a:r>
              <a:rPr lang="es-ES" sz="1900" dirty="0" err="1"/>
              <a:t>install_github</a:t>
            </a:r>
            <a:r>
              <a:rPr lang="es-ES" sz="1900" dirty="0"/>
              <a:t>("</a:t>
            </a:r>
            <a:r>
              <a:rPr lang="es-ES" sz="1900" dirty="0" err="1"/>
              <a:t>ddauber</a:t>
            </a:r>
            <a:r>
              <a:rPr lang="es-ES" sz="1900" dirty="0"/>
              <a:t>/r4np")</a:t>
            </a:r>
          </a:p>
          <a:p>
            <a:pPr marL="514350" indent="-514350">
              <a:buFont typeface="+mj-lt"/>
              <a:buAutoNum type="arabicPeriod"/>
            </a:pPr>
            <a:endParaRPr lang="es-ES" dirty="0"/>
          </a:p>
        </p:txBody>
      </p:sp>
    </p:spTree>
    <p:extLst>
      <p:ext uri="{BB962C8B-B14F-4D97-AF65-F5344CB8AC3E}">
        <p14:creationId xmlns:p14="http://schemas.microsoft.com/office/powerpoint/2010/main" val="270540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1D696F-BB19-4618-8D5F-3B4628A2216E}"/>
              </a:ext>
            </a:extLst>
          </p:cNvPr>
          <p:cNvSpPr>
            <a:spLocks noGrp="1"/>
          </p:cNvSpPr>
          <p:nvPr>
            <p:ph type="title"/>
          </p:nvPr>
        </p:nvSpPr>
        <p:spPr/>
        <p:txBody>
          <a:bodyPr/>
          <a:lstStyle/>
          <a:p>
            <a:r>
              <a:rPr lang="es-ES" dirty="0"/>
              <a:t>Buenas prácticas</a:t>
            </a:r>
          </a:p>
        </p:txBody>
      </p:sp>
      <p:sp>
        <p:nvSpPr>
          <p:cNvPr id="4" name="Marcador de texto 3">
            <a:extLst>
              <a:ext uri="{FF2B5EF4-FFF2-40B4-BE49-F238E27FC236}">
                <a16:creationId xmlns:a16="http://schemas.microsoft.com/office/drawing/2014/main" id="{4BDE3E77-BA84-44FD-AAB9-0DA43BC9F4DF}"/>
              </a:ext>
            </a:extLst>
          </p:cNvPr>
          <p:cNvSpPr>
            <a:spLocks noGrp="1"/>
          </p:cNvSpPr>
          <p:nvPr>
            <p:ph type="body" idx="1"/>
          </p:nvPr>
        </p:nvSpPr>
        <p:spPr/>
        <p:txBody>
          <a:bodyPr/>
          <a:lstStyle/>
          <a:p>
            <a:r>
              <a:rPr lang="es-ES" dirty="0"/>
              <a:t>Carpetas</a:t>
            </a:r>
          </a:p>
        </p:txBody>
      </p:sp>
      <p:sp>
        <p:nvSpPr>
          <p:cNvPr id="5" name="Marcador de contenido 4">
            <a:extLst>
              <a:ext uri="{FF2B5EF4-FFF2-40B4-BE49-F238E27FC236}">
                <a16:creationId xmlns:a16="http://schemas.microsoft.com/office/drawing/2014/main" id="{2D010004-2B37-4FCE-9FE5-ACFEA8F0E5FE}"/>
              </a:ext>
            </a:extLst>
          </p:cNvPr>
          <p:cNvSpPr>
            <a:spLocks noGrp="1"/>
          </p:cNvSpPr>
          <p:nvPr>
            <p:ph sz="half" idx="2"/>
          </p:nvPr>
        </p:nvSpPr>
        <p:spPr/>
        <p:txBody>
          <a:bodyPr>
            <a:normAutofit lnSpcReduction="10000"/>
          </a:bodyPr>
          <a:lstStyle/>
          <a:p>
            <a:pPr marL="0" indent="0">
              <a:buNone/>
            </a:pPr>
            <a:r>
              <a:rPr lang="es-ES" dirty="0"/>
              <a:t>Separadas por usos</a:t>
            </a:r>
          </a:p>
          <a:p>
            <a:r>
              <a:rPr lang="es-ES" dirty="0"/>
              <a:t>Datos de lectura (originales)</a:t>
            </a:r>
          </a:p>
          <a:p>
            <a:r>
              <a:rPr lang="es-ES" dirty="0"/>
              <a:t>Datos procesados</a:t>
            </a:r>
          </a:p>
          <a:p>
            <a:r>
              <a:rPr lang="es-ES" dirty="0"/>
              <a:t>Gráficos</a:t>
            </a:r>
          </a:p>
          <a:p>
            <a:r>
              <a:rPr lang="es-ES" dirty="0"/>
              <a:t>Tablas</a:t>
            </a:r>
          </a:p>
          <a:p>
            <a:r>
              <a:rPr lang="es-ES" dirty="0"/>
              <a:t>Archivos suplementarios</a:t>
            </a:r>
          </a:p>
        </p:txBody>
      </p:sp>
      <p:sp>
        <p:nvSpPr>
          <p:cNvPr id="6" name="Marcador de texto 5">
            <a:extLst>
              <a:ext uri="{FF2B5EF4-FFF2-40B4-BE49-F238E27FC236}">
                <a16:creationId xmlns:a16="http://schemas.microsoft.com/office/drawing/2014/main" id="{21461EFF-8A7A-4A4C-9A85-57F7F4AE13CB}"/>
              </a:ext>
            </a:extLst>
          </p:cNvPr>
          <p:cNvSpPr>
            <a:spLocks noGrp="1"/>
          </p:cNvSpPr>
          <p:nvPr>
            <p:ph type="body" sz="quarter" idx="3"/>
          </p:nvPr>
        </p:nvSpPr>
        <p:spPr/>
        <p:txBody>
          <a:bodyPr/>
          <a:lstStyle/>
          <a:p>
            <a:r>
              <a:rPr lang="es-ES" dirty="0"/>
              <a:t>Archivos</a:t>
            </a:r>
          </a:p>
        </p:txBody>
      </p:sp>
      <p:sp>
        <p:nvSpPr>
          <p:cNvPr id="7" name="Marcador de contenido 6">
            <a:extLst>
              <a:ext uri="{FF2B5EF4-FFF2-40B4-BE49-F238E27FC236}">
                <a16:creationId xmlns:a16="http://schemas.microsoft.com/office/drawing/2014/main" id="{37CF4BC0-BC0C-4332-A010-4180B8399746}"/>
              </a:ext>
            </a:extLst>
          </p:cNvPr>
          <p:cNvSpPr>
            <a:spLocks noGrp="1"/>
          </p:cNvSpPr>
          <p:nvPr>
            <p:ph sz="quarter" idx="4"/>
          </p:nvPr>
        </p:nvSpPr>
        <p:spPr/>
        <p:txBody>
          <a:bodyPr>
            <a:normAutofit lnSpcReduction="10000"/>
          </a:bodyPr>
          <a:lstStyle/>
          <a:p>
            <a:r>
              <a:rPr lang="es-ES" dirty="0"/>
              <a:t>Indicar claramente qué hacen</a:t>
            </a:r>
          </a:p>
          <a:p>
            <a:r>
              <a:rPr lang="es-ES" dirty="0"/>
              <a:t>Nombre secuencial</a:t>
            </a:r>
          </a:p>
          <a:p>
            <a:pPr lvl="1"/>
            <a:r>
              <a:rPr lang="es-ES" dirty="0"/>
              <a:t>0_crear_base_datos</a:t>
            </a:r>
          </a:p>
          <a:p>
            <a:pPr lvl="1"/>
            <a:r>
              <a:rPr lang="es-ES" dirty="0"/>
              <a:t>1_analisis_descriptivo</a:t>
            </a:r>
          </a:p>
          <a:p>
            <a:pPr lvl="1"/>
            <a:r>
              <a:rPr lang="es-ES" dirty="0"/>
              <a:t>2_analisis_inferencial</a:t>
            </a:r>
          </a:p>
          <a:p>
            <a:pPr lvl="1"/>
            <a:r>
              <a:rPr lang="es-ES" dirty="0"/>
              <a:t>3_graficos</a:t>
            </a:r>
          </a:p>
          <a:p>
            <a:pPr lvl="1"/>
            <a:r>
              <a:rPr lang="es-ES" dirty="0"/>
              <a:t>4_apéndice</a:t>
            </a:r>
          </a:p>
          <a:p>
            <a:endParaRPr lang="es-ES" dirty="0"/>
          </a:p>
        </p:txBody>
      </p:sp>
    </p:spTree>
    <p:extLst>
      <p:ext uri="{BB962C8B-B14F-4D97-AF65-F5344CB8AC3E}">
        <p14:creationId xmlns:p14="http://schemas.microsoft.com/office/powerpoint/2010/main" val="3172313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78D4C-0674-47F4-8B08-D4822AE7C56D}"/>
              </a:ext>
            </a:extLst>
          </p:cNvPr>
          <p:cNvSpPr>
            <a:spLocks noGrp="1"/>
          </p:cNvSpPr>
          <p:nvPr>
            <p:ph type="title"/>
          </p:nvPr>
        </p:nvSpPr>
        <p:spPr/>
        <p:txBody>
          <a:bodyPr/>
          <a:lstStyle/>
          <a:p>
            <a:r>
              <a:rPr lang="es-ES" dirty="0"/>
              <a:t>Código en R</a:t>
            </a:r>
          </a:p>
        </p:txBody>
      </p:sp>
      <p:sp>
        <p:nvSpPr>
          <p:cNvPr id="3" name="Marcador de contenido 2">
            <a:extLst>
              <a:ext uri="{FF2B5EF4-FFF2-40B4-BE49-F238E27FC236}">
                <a16:creationId xmlns:a16="http://schemas.microsoft.com/office/drawing/2014/main" id="{4632359E-96DB-4D2F-A5BA-A5EBF366349B}"/>
              </a:ext>
            </a:extLst>
          </p:cNvPr>
          <p:cNvSpPr>
            <a:spLocks noGrp="1"/>
          </p:cNvSpPr>
          <p:nvPr>
            <p:ph idx="1"/>
          </p:nvPr>
        </p:nvSpPr>
        <p:spPr>
          <a:xfrm>
            <a:off x="628650" y="1510496"/>
            <a:ext cx="5389378" cy="5241179"/>
          </a:xfrm>
        </p:spPr>
        <p:txBody>
          <a:bodyPr>
            <a:normAutofit fontScale="92500" lnSpcReduction="10000"/>
          </a:bodyPr>
          <a:lstStyle/>
          <a:p>
            <a:r>
              <a:rPr lang="es-ES" dirty="0"/>
              <a:t>Pensar antes de escribir código</a:t>
            </a:r>
          </a:p>
          <a:p>
            <a:r>
              <a:rPr lang="es-ES" dirty="0"/>
              <a:t>El código como un medio de comunicación</a:t>
            </a:r>
          </a:p>
          <a:p>
            <a:pPr marL="914400" lvl="1" indent="-457200">
              <a:buFont typeface="+mj-lt"/>
              <a:buAutoNum type="arabicPeriod"/>
            </a:pPr>
            <a:r>
              <a:rPr lang="es-ES" dirty="0"/>
              <a:t>Entre uno y el ordenador</a:t>
            </a:r>
          </a:p>
          <a:p>
            <a:pPr marL="914400" lvl="1" indent="-457200">
              <a:buFont typeface="+mj-lt"/>
              <a:buAutoNum type="arabicPeriod"/>
            </a:pPr>
            <a:r>
              <a:rPr lang="es-ES" dirty="0"/>
              <a:t>Entre uno y otra gente</a:t>
            </a:r>
          </a:p>
          <a:p>
            <a:pPr marL="914400" lvl="1" indent="-457200">
              <a:buFont typeface="+mj-lt"/>
              <a:buAutoNum type="arabicPeriod"/>
            </a:pPr>
            <a:r>
              <a:rPr lang="es-ES" dirty="0"/>
              <a:t>Entre uno y su yo del futuro</a:t>
            </a:r>
          </a:p>
          <a:p>
            <a:r>
              <a:rPr lang="es-ES" dirty="0"/>
              <a:t>Crucial comentar el código, es importante describir todo lo que se está haciendo</a:t>
            </a:r>
          </a:p>
          <a:p>
            <a:r>
              <a:rPr lang="es-ES" dirty="0"/>
              <a:t>El código debe funcionar de inicio a fin</a:t>
            </a:r>
          </a:p>
          <a:p>
            <a:r>
              <a:rPr lang="es-ES" dirty="0"/>
              <a:t>Se pueden hacer pruebas en la consola, en el código sólo lo que sea realmente necesario</a:t>
            </a:r>
          </a:p>
        </p:txBody>
      </p:sp>
      <p:pic>
        <p:nvPicPr>
          <p:cNvPr id="5" name="Imagen 4">
            <a:extLst>
              <a:ext uri="{FF2B5EF4-FFF2-40B4-BE49-F238E27FC236}">
                <a16:creationId xmlns:a16="http://schemas.microsoft.com/office/drawing/2014/main" id="{3712E940-D011-49BD-9310-E1EE3D01CE41}"/>
              </a:ext>
            </a:extLst>
          </p:cNvPr>
          <p:cNvPicPr>
            <a:picLocks noChangeAspect="1"/>
          </p:cNvPicPr>
          <p:nvPr/>
        </p:nvPicPr>
        <p:blipFill>
          <a:blip r:embed="rId2"/>
          <a:stretch>
            <a:fillRect/>
          </a:stretch>
        </p:blipFill>
        <p:spPr>
          <a:xfrm>
            <a:off x="5931457" y="1404171"/>
            <a:ext cx="3084723" cy="5347504"/>
          </a:xfrm>
          <a:prstGeom prst="rect">
            <a:avLst/>
          </a:prstGeom>
        </p:spPr>
      </p:pic>
    </p:spTree>
    <p:extLst>
      <p:ext uri="{BB962C8B-B14F-4D97-AF65-F5344CB8AC3E}">
        <p14:creationId xmlns:p14="http://schemas.microsoft.com/office/powerpoint/2010/main" val="64266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6552A-3AB0-4DD2-8D69-7AB1478B40BB}"/>
              </a:ext>
            </a:extLst>
          </p:cNvPr>
          <p:cNvSpPr>
            <a:spLocks noGrp="1"/>
          </p:cNvSpPr>
          <p:nvPr>
            <p:ph type="title"/>
          </p:nvPr>
        </p:nvSpPr>
        <p:spPr/>
        <p:txBody>
          <a:bodyPr/>
          <a:lstStyle/>
          <a:p>
            <a:r>
              <a:rPr lang="es-ES" dirty="0"/>
              <a:t>Paquetes</a:t>
            </a:r>
          </a:p>
        </p:txBody>
      </p:sp>
      <p:sp>
        <p:nvSpPr>
          <p:cNvPr id="3" name="Marcador de contenido 2">
            <a:extLst>
              <a:ext uri="{FF2B5EF4-FFF2-40B4-BE49-F238E27FC236}">
                <a16:creationId xmlns:a16="http://schemas.microsoft.com/office/drawing/2014/main" id="{4102D29C-DA6C-4F4B-B987-FE421F390F03}"/>
              </a:ext>
            </a:extLst>
          </p:cNvPr>
          <p:cNvSpPr>
            <a:spLocks noGrp="1"/>
          </p:cNvSpPr>
          <p:nvPr>
            <p:ph idx="1"/>
          </p:nvPr>
        </p:nvSpPr>
        <p:spPr>
          <a:xfrm>
            <a:off x="628650" y="1825624"/>
            <a:ext cx="7886700" cy="5032375"/>
          </a:xfrm>
        </p:spPr>
        <p:txBody>
          <a:bodyPr>
            <a:normAutofit/>
          </a:bodyPr>
          <a:lstStyle/>
          <a:p>
            <a:r>
              <a:rPr lang="es-ES" dirty="0"/>
              <a:t>Sin paquetes, R no haría nada</a:t>
            </a:r>
          </a:p>
          <a:p>
            <a:r>
              <a:rPr lang="es-ES" dirty="0"/>
              <a:t>El paquete es un conjunto de código, datos y documentación que permiten implementar funciones predefinidas.</a:t>
            </a:r>
          </a:p>
          <a:p>
            <a:r>
              <a:rPr lang="es-ES" dirty="0"/>
              <a:t>Por defecto, vienen algunos ya cargados</a:t>
            </a:r>
          </a:p>
          <a:p>
            <a:pPr lvl="1"/>
            <a:r>
              <a:rPr lang="es-ES" dirty="0"/>
              <a:t>Descubrid cuales con la función </a:t>
            </a:r>
            <a:r>
              <a:rPr lang="es-ES" sz="1800" dirty="0" err="1">
                <a:latin typeface="Courier New" panose="02070309020205020404" pitchFamily="49" charset="0"/>
                <a:cs typeface="Courier New" panose="02070309020205020404" pitchFamily="49" charset="0"/>
              </a:rPr>
              <a:t>search</a:t>
            </a:r>
            <a:r>
              <a:rPr lang="es-ES" sz="1800" dirty="0">
                <a:latin typeface="Courier New" panose="02070309020205020404" pitchFamily="49" charset="0"/>
                <a:cs typeface="Courier New" panose="02070309020205020404" pitchFamily="49" charset="0"/>
              </a:rPr>
              <a:t>()</a:t>
            </a:r>
            <a:endParaRPr lang="es-ES" dirty="0">
              <a:latin typeface="Courier New" panose="02070309020205020404" pitchFamily="49" charset="0"/>
              <a:cs typeface="Courier New" panose="02070309020205020404" pitchFamily="49" charset="0"/>
            </a:endParaRPr>
          </a:p>
          <a:p>
            <a:r>
              <a:rPr lang="es-ES" dirty="0"/>
              <a:t>Se pueden instalar</a:t>
            </a:r>
          </a:p>
          <a:p>
            <a:pPr lvl="1"/>
            <a:r>
              <a:rPr lang="es-ES" dirty="0"/>
              <a:t>CRAN: </a:t>
            </a:r>
            <a:r>
              <a:rPr lang="es-ES" sz="1800" dirty="0" err="1">
                <a:latin typeface="Courier New" panose="02070309020205020404" pitchFamily="49" charset="0"/>
                <a:cs typeface="Courier New" panose="02070309020205020404" pitchFamily="49" charset="0"/>
              </a:rPr>
              <a:t>install.packages</a:t>
            </a:r>
            <a:r>
              <a:rPr lang="es-ES" sz="1800" dirty="0">
                <a:latin typeface="Courier New" panose="02070309020205020404" pitchFamily="49" charset="0"/>
                <a:cs typeface="Courier New" panose="02070309020205020404" pitchFamily="49" charset="0"/>
              </a:rPr>
              <a:t>(“</a:t>
            </a:r>
            <a:r>
              <a:rPr lang="es-ES" sz="1800" dirty="0" err="1">
                <a:latin typeface="Courier New" panose="02070309020205020404" pitchFamily="49" charset="0"/>
                <a:cs typeface="Courier New" panose="02070309020205020404" pitchFamily="49" charset="0"/>
              </a:rPr>
              <a:t>nombrepaquete</a:t>
            </a:r>
            <a:r>
              <a:rPr lang="es-ES" sz="1800" dirty="0">
                <a:latin typeface="Courier New" panose="02070309020205020404" pitchFamily="49" charset="0"/>
                <a:cs typeface="Courier New" panose="02070309020205020404" pitchFamily="49" charset="0"/>
              </a:rPr>
              <a:t>”)</a:t>
            </a:r>
            <a:endParaRPr lang="es-ES" dirty="0">
              <a:latin typeface="Courier New" panose="02070309020205020404" pitchFamily="49" charset="0"/>
              <a:cs typeface="Courier New" panose="02070309020205020404" pitchFamily="49" charset="0"/>
            </a:endParaRPr>
          </a:p>
          <a:p>
            <a:pPr lvl="1"/>
            <a:r>
              <a:rPr lang="es-ES" dirty="0"/>
              <a:t>GitHub: </a:t>
            </a:r>
            <a:r>
              <a:rPr lang="es-ES" sz="1600" dirty="0" err="1">
                <a:latin typeface="Courier New" panose="02070309020205020404" pitchFamily="49" charset="0"/>
                <a:cs typeface="Courier New" panose="02070309020205020404" pitchFamily="49" charset="0"/>
              </a:rPr>
              <a:t>devtools</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install_github</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nombrepaquete</a:t>
            </a:r>
            <a:r>
              <a:rPr lang="es-ES" sz="1600" dirty="0">
                <a:latin typeface="Courier New" panose="02070309020205020404" pitchFamily="49" charset="0"/>
                <a:cs typeface="Courier New" panose="02070309020205020404" pitchFamily="49" charset="0"/>
              </a:rPr>
              <a:t>”)</a:t>
            </a:r>
          </a:p>
          <a:p>
            <a:r>
              <a:rPr lang="es-ES" dirty="0"/>
              <a:t>Instalar una vez, cargar en cada sesión que se quiera emplear el paquete</a:t>
            </a:r>
          </a:p>
          <a:p>
            <a:endParaRPr lang="es-E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735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6552A-3AB0-4DD2-8D69-7AB1478B40BB}"/>
              </a:ext>
            </a:extLst>
          </p:cNvPr>
          <p:cNvSpPr>
            <a:spLocks noGrp="1"/>
          </p:cNvSpPr>
          <p:nvPr>
            <p:ph type="title"/>
          </p:nvPr>
        </p:nvSpPr>
        <p:spPr/>
        <p:txBody>
          <a:bodyPr/>
          <a:lstStyle/>
          <a:p>
            <a:r>
              <a:rPr lang="es-ES" dirty="0"/>
              <a:t>Un paquete para </a:t>
            </a:r>
            <a:br>
              <a:rPr lang="es-ES" dirty="0"/>
            </a:br>
            <a:r>
              <a:rPr lang="es-ES" dirty="0"/>
              <a:t>gobernarlos a todos</a:t>
            </a:r>
          </a:p>
        </p:txBody>
      </p:sp>
      <p:sp>
        <p:nvSpPr>
          <p:cNvPr id="3" name="Marcador de contenido 2">
            <a:extLst>
              <a:ext uri="{FF2B5EF4-FFF2-40B4-BE49-F238E27FC236}">
                <a16:creationId xmlns:a16="http://schemas.microsoft.com/office/drawing/2014/main" id="{4102D29C-DA6C-4F4B-B987-FE421F390F03}"/>
              </a:ext>
            </a:extLst>
          </p:cNvPr>
          <p:cNvSpPr>
            <a:spLocks noGrp="1"/>
          </p:cNvSpPr>
          <p:nvPr>
            <p:ph idx="1"/>
          </p:nvPr>
        </p:nvSpPr>
        <p:spPr>
          <a:xfrm>
            <a:off x="628650" y="1825624"/>
            <a:ext cx="7886700" cy="5032375"/>
          </a:xfrm>
        </p:spPr>
        <p:txBody>
          <a:bodyPr>
            <a:normAutofit/>
          </a:bodyPr>
          <a:lstStyle/>
          <a:p>
            <a:r>
              <a:rPr lang="es-ES" dirty="0"/>
              <a:t>El paquete </a:t>
            </a:r>
            <a:r>
              <a:rPr lang="es-ES" dirty="0" err="1"/>
              <a:t>pacman</a:t>
            </a:r>
            <a:endParaRPr lang="es-ES" dirty="0"/>
          </a:p>
          <a:p>
            <a:r>
              <a:rPr lang="es-ES" dirty="0"/>
              <a:t>Permite cargar directamente distintos</a:t>
            </a:r>
          </a:p>
          <a:p>
            <a:pPr marL="0" indent="0">
              <a:buNone/>
            </a:pPr>
            <a:r>
              <a:rPr lang="es-ES" dirty="0"/>
              <a:t>   paquetes e instalarlos si no lo están</a:t>
            </a:r>
          </a:p>
          <a:p>
            <a:r>
              <a:rPr lang="es-ES" dirty="0"/>
              <a:t>Una única función permite</a:t>
            </a:r>
          </a:p>
          <a:p>
            <a:pPr lvl="1"/>
            <a:r>
              <a:rPr lang="es-ES" dirty="0"/>
              <a:t>Instalar +</a:t>
            </a:r>
          </a:p>
          <a:p>
            <a:pPr lvl="1"/>
            <a:r>
              <a:rPr lang="es-ES" dirty="0"/>
              <a:t>Cargar</a:t>
            </a:r>
          </a:p>
          <a:p>
            <a:endParaRPr lang="es-ES" dirty="0"/>
          </a:p>
          <a:p>
            <a:pPr marL="0" indent="0">
              <a:buNone/>
            </a:pPr>
            <a:r>
              <a:rPr lang="es-ES" dirty="0">
                <a:hlinkClick r:id="rId2"/>
              </a:rPr>
              <a:t>https://www.rdocumentation.org/packages/pacman/versions/0.5.1</a:t>
            </a:r>
            <a:r>
              <a:rPr lang="es-ES" dirty="0"/>
              <a:t> </a:t>
            </a:r>
          </a:p>
          <a:p>
            <a:endParaRPr lang="es-ES" dirty="0">
              <a:latin typeface="Courier New" panose="02070309020205020404" pitchFamily="49" charset="0"/>
              <a:cs typeface="Courier New" panose="02070309020205020404" pitchFamily="49" charset="0"/>
            </a:endParaRPr>
          </a:p>
        </p:txBody>
      </p:sp>
      <p:pic>
        <p:nvPicPr>
          <p:cNvPr id="1026" name="Picture 2" descr="Gandalf - Wikipedia, la enciclopedia libre">
            <a:extLst>
              <a:ext uri="{FF2B5EF4-FFF2-40B4-BE49-F238E27FC236}">
                <a16:creationId xmlns:a16="http://schemas.microsoft.com/office/drawing/2014/main" id="{974679A9-44C0-4DC9-8A6A-EC65D0DAC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357" y="88490"/>
            <a:ext cx="1989991" cy="2785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49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FDC13D9-E084-4C36-BB64-FFF48E2F3DF9}"/>
              </a:ext>
            </a:extLst>
          </p:cNvPr>
          <p:cNvSpPr>
            <a:spLocks noGrp="1"/>
          </p:cNvSpPr>
          <p:nvPr>
            <p:ph type="title"/>
          </p:nvPr>
        </p:nvSpPr>
        <p:spPr/>
        <p:txBody>
          <a:bodyPr/>
          <a:lstStyle/>
          <a:p>
            <a:r>
              <a:rPr lang="es-ES" dirty="0"/>
              <a:t>Preliminares</a:t>
            </a:r>
          </a:p>
        </p:txBody>
      </p:sp>
      <p:sp>
        <p:nvSpPr>
          <p:cNvPr id="5" name="Marcador de texto 4">
            <a:extLst>
              <a:ext uri="{FF2B5EF4-FFF2-40B4-BE49-F238E27FC236}">
                <a16:creationId xmlns:a16="http://schemas.microsoft.com/office/drawing/2014/main" id="{CA7CB970-94F4-44AA-ABCC-4BCAF6B1B275}"/>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7462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42B251-8208-408E-AD67-45E57873EC0E}"/>
              </a:ext>
            </a:extLst>
          </p:cNvPr>
          <p:cNvSpPr>
            <a:spLocks noGrp="1"/>
          </p:cNvSpPr>
          <p:nvPr>
            <p:ph type="title"/>
          </p:nvPr>
        </p:nvSpPr>
        <p:spPr/>
        <p:txBody>
          <a:bodyPr/>
          <a:lstStyle/>
          <a:p>
            <a:r>
              <a:rPr lang="es-ES" dirty="0"/>
              <a:t>¿Cómo funciona R?</a:t>
            </a:r>
          </a:p>
        </p:txBody>
      </p:sp>
      <p:sp>
        <p:nvSpPr>
          <p:cNvPr id="3" name="Marcador de contenido 2">
            <a:extLst>
              <a:ext uri="{FF2B5EF4-FFF2-40B4-BE49-F238E27FC236}">
                <a16:creationId xmlns:a16="http://schemas.microsoft.com/office/drawing/2014/main" id="{69BB1B28-0A0C-48F3-BF02-B13892FCCF8A}"/>
              </a:ext>
            </a:extLst>
          </p:cNvPr>
          <p:cNvSpPr>
            <a:spLocks noGrp="1"/>
          </p:cNvSpPr>
          <p:nvPr>
            <p:ph idx="1"/>
          </p:nvPr>
        </p:nvSpPr>
        <p:spPr>
          <a:xfrm>
            <a:off x="628650" y="1567544"/>
            <a:ext cx="7886700" cy="5290456"/>
          </a:xfrm>
        </p:spPr>
        <p:txBody>
          <a:bodyPr/>
          <a:lstStyle/>
          <a:p>
            <a:r>
              <a:rPr lang="es-ES" dirty="0"/>
              <a:t>Todo lo que existe es un objeto</a:t>
            </a:r>
          </a:p>
          <a:p>
            <a:r>
              <a:rPr lang="es-ES" dirty="0"/>
              <a:t>Todo lo que se ejecuta es una función</a:t>
            </a:r>
          </a:p>
          <a:p>
            <a:endParaRPr lang="es-ES" dirty="0"/>
          </a:p>
          <a:p>
            <a:r>
              <a:rPr lang="es-ES" dirty="0"/>
              <a:t>Los objetos son como los sustantivos, las funciones como los verbos.</a:t>
            </a:r>
          </a:p>
          <a:p>
            <a:endParaRPr lang="es-ES" dirty="0"/>
          </a:p>
          <a:p>
            <a:r>
              <a:rPr lang="es-ES" dirty="0"/>
              <a:t>Con “&lt;-” asignamos objetos</a:t>
            </a:r>
          </a:p>
          <a:p>
            <a:r>
              <a:rPr lang="es-ES" dirty="0"/>
              <a:t>Las funciones son una palabra seguida de paréntesis</a:t>
            </a:r>
          </a:p>
          <a:p>
            <a:pPr lvl="1"/>
            <a:r>
              <a:rPr lang="es-ES" dirty="0"/>
              <a:t>Comprenden argumentos, especificaciones sobre lo que se quiere hacer</a:t>
            </a:r>
          </a:p>
        </p:txBody>
      </p:sp>
    </p:spTree>
    <p:extLst>
      <p:ext uri="{BB962C8B-B14F-4D97-AF65-F5344CB8AC3E}">
        <p14:creationId xmlns:p14="http://schemas.microsoft.com/office/powerpoint/2010/main" val="2185017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ABF67C-283A-4639-A5A2-2A97C9A34A94}"/>
              </a:ext>
            </a:extLst>
          </p:cNvPr>
          <p:cNvSpPr>
            <a:spLocks noGrp="1"/>
          </p:cNvSpPr>
          <p:nvPr>
            <p:ph type="title"/>
          </p:nvPr>
        </p:nvSpPr>
        <p:spPr/>
        <p:txBody>
          <a:bodyPr/>
          <a:lstStyle/>
          <a:p>
            <a:r>
              <a:rPr lang="es-ES" dirty="0"/>
              <a:t>Contenidos en R: objetos</a:t>
            </a:r>
          </a:p>
        </p:txBody>
      </p:sp>
      <p:sp>
        <p:nvSpPr>
          <p:cNvPr id="3" name="Marcador de contenido 2">
            <a:extLst>
              <a:ext uri="{FF2B5EF4-FFF2-40B4-BE49-F238E27FC236}">
                <a16:creationId xmlns:a16="http://schemas.microsoft.com/office/drawing/2014/main" id="{751DA289-D3AC-40EE-AF08-DBF2361A861B}"/>
              </a:ext>
            </a:extLst>
          </p:cNvPr>
          <p:cNvSpPr>
            <a:spLocks noGrp="1"/>
          </p:cNvSpPr>
          <p:nvPr>
            <p:ph idx="1"/>
          </p:nvPr>
        </p:nvSpPr>
        <p:spPr>
          <a:xfrm>
            <a:off x="628650" y="1825624"/>
            <a:ext cx="7886700" cy="5032375"/>
          </a:xfrm>
        </p:spPr>
        <p:txBody>
          <a:bodyPr>
            <a:normAutofit/>
          </a:bodyPr>
          <a:lstStyle/>
          <a:p>
            <a:r>
              <a:rPr lang="es-ES" dirty="0"/>
              <a:t>R se basa completamente en objetos, cualquier dato deberá formar parte de un objeto</a:t>
            </a:r>
          </a:p>
          <a:p>
            <a:r>
              <a:rPr lang="es-ES" dirty="0"/>
              <a:t>Todo elemento en R tiene un nombre</a:t>
            </a:r>
          </a:p>
          <a:p>
            <a:pPr lvl="1"/>
            <a:r>
              <a:rPr lang="es-ES" dirty="0"/>
              <a:t>No hay un estándar sobre nombres, recomendaciones</a:t>
            </a:r>
          </a:p>
          <a:p>
            <a:pPr lvl="2"/>
            <a:r>
              <a:rPr lang="es-ES" dirty="0"/>
              <a:t>Consistencia</a:t>
            </a:r>
          </a:p>
          <a:p>
            <a:pPr lvl="2"/>
            <a:r>
              <a:rPr lang="es-ES" dirty="0"/>
              <a:t>Recognoscibilidad</a:t>
            </a:r>
          </a:p>
          <a:p>
            <a:pPr lvl="2"/>
            <a:r>
              <a:rPr lang="es-ES" dirty="0"/>
              <a:t>Brevedad</a:t>
            </a:r>
          </a:p>
          <a:p>
            <a:pPr lvl="1"/>
            <a:r>
              <a:rPr lang="es-ES" dirty="0"/>
              <a:t>R es sensible a mayúsculas/minúsculas</a:t>
            </a:r>
          </a:p>
          <a:p>
            <a:r>
              <a:rPr lang="es-ES" dirty="0"/>
              <a:t>Todo objeto tiene una clase</a:t>
            </a:r>
          </a:p>
        </p:txBody>
      </p:sp>
      <p:sp>
        <p:nvSpPr>
          <p:cNvPr id="5" name="CuadroTexto 4">
            <a:extLst>
              <a:ext uri="{FF2B5EF4-FFF2-40B4-BE49-F238E27FC236}">
                <a16:creationId xmlns:a16="http://schemas.microsoft.com/office/drawing/2014/main" id="{F13E16B5-0937-40DF-B0A4-25A45C957CE9}"/>
              </a:ext>
            </a:extLst>
          </p:cNvPr>
          <p:cNvSpPr txBox="1"/>
          <p:nvPr/>
        </p:nvSpPr>
        <p:spPr>
          <a:xfrm>
            <a:off x="628649" y="5506240"/>
            <a:ext cx="7886699" cy="1200329"/>
          </a:xfrm>
          <a:prstGeom prst="rect">
            <a:avLst/>
          </a:prstGeom>
          <a:noFill/>
        </p:spPr>
        <p:txBody>
          <a:bodyPr wrap="square" numCol="3">
            <a:spAutoFit/>
          </a:bodyPr>
          <a:lstStyle/>
          <a:p>
            <a:pPr marL="742950" lvl="1" indent="-285750">
              <a:buFont typeface="Arial" panose="020B0604020202020204" pitchFamily="34" charset="0"/>
              <a:buChar char="•"/>
            </a:pPr>
            <a:r>
              <a:rPr lang="es-ES" sz="2400" dirty="0" err="1"/>
              <a:t>Character</a:t>
            </a:r>
            <a:endParaRPr lang="es-ES" sz="2400" dirty="0"/>
          </a:p>
          <a:p>
            <a:pPr marL="742950" lvl="1" indent="-285750">
              <a:buFont typeface="Arial" panose="020B0604020202020204" pitchFamily="34" charset="0"/>
              <a:buChar char="•"/>
            </a:pPr>
            <a:r>
              <a:rPr lang="es-ES" sz="2400" dirty="0" err="1"/>
              <a:t>Number</a:t>
            </a:r>
            <a:endParaRPr lang="es-ES" sz="2400" dirty="0"/>
          </a:p>
          <a:p>
            <a:pPr marL="742950" lvl="1" indent="-285750">
              <a:buFont typeface="Arial" panose="020B0604020202020204" pitchFamily="34" charset="0"/>
              <a:buChar char="•"/>
            </a:pPr>
            <a:r>
              <a:rPr lang="es-ES" sz="2400" dirty="0" err="1"/>
              <a:t>Integer</a:t>
            </a:r>
            <a:endParaRPr lang="es-ES" sz="2400" dirty="0"/>
          </a:p>
          <a:p>
            <a:pPr marL="742950" lvl="1" indent="-285750">
              <a:buFont typeface="Arial" panose="020B0604020202020204" pitchFamily="34" charset="0"/>
              <a:buChar char="•"/>
            </a:pPr>
            <a:r>
              <a:rPr lang="es-ES" sz="2400" dirty="0" err="1"/>
              <a:t>Logical</a:t>
            </a:r>
            <a:endParaRPr lang="es-ES" sz="2400" dirty="0"/>
          </a:p>
          <a:p>
            <a:pPr marL="742950" lvl="1" indent="-285750">
              <a:buFont typeface="Arial" panose="020B0604020202020204" pitchFamily="34" charset="0"/>
              <a:buChar char="•"/>
            </a:pPr>
            <a:r>
              <a:rPr lang="es-ES" sz="2400" dirty="0"/>
              <a:t>Vector</a:t>
            </a:r>
          </a:p>
          <a:p>
            <a:pPr marL="742950" lvl="1" indent="-285750">
              <a:buFont typeface="Arial" panose="020B0604020202020204" pitchFamily="34" charset="0"/>
              <a:buChar char="•"/>
            </a:pPr>
            <a:r>
              <a:rPr lang="es-ES" sz="2400" dirty="0"/>
              <a:t>Matrix</a:t>
            </a:r>
          </a:p>
          <a:p>
            <a:pPr marL="742950" lvl="1" indent="-285750">
              <a:buFont typeface="Arial" panose="020B0604020202020204" pitchFamily="34" charset="0"/>
              <a:buChar char="•"/>
            </a:pPr>
            <a:r>
              <a:rPr lang="es-ES" sz="2400" dirty="0" err="1"/>
              <a:t>Dataframe</a:t>
            </a:r>
            <a:endParaRPr lang="es-ES" sz="2400" dirty="0"/>
          </a:p>
          <a:p>
            <a:pPr marL="742950" lvl="1" indent="-285750">
              <a:buFont typeface="Arial" panose="020B0604020202020204" pitchFamily="34" charset="0"/>
              <a:buChar char="•"/>
            </a:pPr>
            <a:r>
              <a:rPr lang="es-ES" sz="2400" dirty="0" err="1"/>
              <a:t>List</a:t>
            </a:r>
            <a:r>
              <a:rPr lang="es-ES" sz="2400" dirty="0"/>
              <a:t> </a:t>
            </a:r>
          </a:p>
          <a:p>
            <a:pPr marL="742950" lvl="1" indent="-285750">
              <a:buFont typeface="Arial" panose="020B0604020202020204" pitchFamily="34" charset="0"/>
              <a:buChar char="•"/>
            </a:pPr>
            <a:r>
              <a:rPr lang="es-ES" sz="2400" dirty="0" err="1"/>
              <a:t>Function</a:t>
            </a:r>
            <a:r>
              <a:rPr lang="es-ES" sz="2400" dirty="0"/>
              <a:t>...</a:t>
            </a:r>
          </a:p>
        </p:txBody>
      </p:sp>
    </p:spTree>
    <p:extLst>
      <p:ext uri="{BB962C8B-B14F-4D97-AF65-F5344CB8AC3E}">
        <p14:creationId xmlns:p14="http://schemas.microsoft.com/office/powerpoint/2010/main" val="432414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B7480-B3E8-4BF1-9156-DBD7B72B95D8}"/>
              </a:ext>
            </a:extLst>
          </p:cNvPr>
          <p:cNvSpPr>
            <a:spLocks noGrp="1"/>
          </p:cNvSpPr>
          <p:nvPr>
            <p:ph type="title"/>
          </p:nvPr>
        </p:nvSpPr>
        <p:spPr/>
        <p:txBody>
          <a:bodyPr/>
          <a:lstStyle/>
          <a:p>
            <a:r>
              <a:rPr lang="es-ES" dirty="0"/>
              <a:t>Marco de datos (</a:t>
            </a:r>
            <a:r>
              <a:rPr lang="es-ES" i="1" dirty="0" err="1"/>
              <a:t>dataframe</a:t>
            </a:r>
            <a:r>
              <a:rPr lang="es-ES" dirty="0"/>
              <a:t>)</a:t>
            </a:r>
          </a:p>
        </p:txBody>
      </p:sp>
      <p:sp>
        <p:nvSpPr>
          <p:cNvPr id="3" name="Marcador de contenido 2">
            <a:extLst>
              <a:ext uri="{FF2B5EF4-FFF2-40B4-BE49-F238E27FC236}">
                <a16:creationId xmlns:a16="http://schemas.microsoft.com/office/drawing/2014/main" id="{906CED1C-3361-479D-BEA1-EB970B12AFCD}"/>
              </a:ext>
            </a:extLst>
          </p:cNvPr>
          <p:cNvSpPr>
            <a:spLocks noGrp="1"/>
          </p:cNvSpPr>
          <p:nvPr>
            <p:ph idx="1"/>
          </p:nvPr>
        </p:nvSpPr>
        <p:spPr/>
        <p:txBody>
          <a:bodyPr/>
          <a:lstStyle/>
          <a:p>
            <a:r>
              <a:rPr lang="es-ES" dirty="0"/>
              <a:t>Es el tipo de objeto más habitual para trabajar en R</a:t>
            </a:r>
          </a:p>
          <a:p>
            <a:r>
              <a:rPr lang="es-ES" dirty="0"/>
              <a:t>Consiste de múltiples vectores del mismo tamaño</a:t>
            </a:r>
          </a:p>
          <a:p>
            <a:r>
              <a:rPr lang="es-ES" dirty="0"/>
              <a:t>Cada fila corresponde a una observación</a:t>
            </a:r>
          </a:p>
          <a:p>
            <a:r>
              <a:rPr lang="es-ES" dirty="0"/>
              <a:t>Cada columna corresponde a una variable</a:t>
            </a:r>
          </a:p>
          <a:p>
            <a:endParaRPr lang="es-ES" dirty="0"/>
          </a:p>
          <a:p>
            <a:r>
              <a:rPr lang="es-ES" dirty="0"/>
              <a:t>Importantísimo tener claro los datos en qué unidad de observación están y que se ajuste a la unidad de análisis</a:t>
            </a:r>
          </a:p>
        </p:txBody>
      </p:sp>
    </p:spTree>
    <p:extLst>
      <p:ext uri="{BB962C8B-B14F-4D97-AF65-F5344CB8AC3E}">
        <p14:creationId xmlns:p14="http://schemas.microsoft.com/office/powerpoint/2010/main" val="603759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BA24A-5DB9-4B79-98A3-52C7D53F6E3C}"/>
              </a:ext>
            </a:extLst>
          </p:cNvPr>
          <p:cNvSpPr>
            <a:spLocks noGrp="1"/>
          </p:cNvSpPr>
          <p:nvPr>
            <p:ph type="title"/>
          </p:nvPr>
        </p:nvSpPr>
        <p:spPr/>
        <p:txBody>
          <a:bodyPr/>
          <a:lstStyle/>
          <a:p>
            <a:r>
              <a:rPr lang="es-ES" dirty="0"/>
              <a:t>Funciones: creación</a:t>
            </a:r>
          </a:p>
        </p:txBody>
      </p:sp>
      <p:sp>
        <p:nvSpPr>
          <p:cNvPr id="3" name="Marcador de contenido 2">
            <a:extLst>
              <a:ext uri="{FF2B5EF4-FFF2-40B4-BE49-F238E27FC236}">
                <a16:creationId xmlns:a16="http://schemas.microsoft.com/office/drawing/2014/main" id="{DA2424E7-A042-4AC7-85C1-2E3F27553665}"/>
              </a:ext>
            </a:extLst>
          </p:cNvPr>
          <p:cNvSpPr>
            <a:spLocks noGrp="1"/>
          </p:cNvSpPr>
          <p:nvPr>
            <p:ph idx="1"/>
          </p:nvPr>
        </p:nvSpPr>
        <p:spPr>
          <a:xfrm>
            <a:off x="628650" y="1825624"/>
            <a:ext cx="7886700" cy="4879975"/>
          </a:xfrm>
        </p:spPr>
        <p:txBody>
          <a:bodyPr>
            <a:normAutofit/>
          </a:bodyPr>
          <a:lstStyle/>
          <a:p>
            <a:r>
              <a:rPr lang="es-ES" dirty="0"/>
              <a:t>Una función siempre implica la creación de un objeto a partir de un argumento.</a:t>
            </a:r>
          </a:p>
          <a:p>
            <a:r>
              <a:rPr lang="es-ES" dirty="0"/>
              <a:t>Por ejemplo, si se quiere una función que devuelva la mitad del valor de un número se podría crear:</a:t>
            </a:r>
          </a:p>
          <a:p>
            <a:pPr marL="0" indent="0">
              <a:buNone/>
            </a:pPr>
            <a:r>
              <a:rPr lang="es-ES" sz="2000" dirty="0" err="1">
                <a:latin typeface="Courier New" panose="02070309020205020404" pitchFamily="49" charset="0"/>
                <a:cs typeface="Courier New" panose="02070309020205020404" pitchFamily="49" charset="0"/>
              </a:rPr>
              <a:t>funcionmitad</a:t>
            </a:r>
            <a:r>
              <a:rPr lang="es-ES" sz="2000" dirty="0">
                <a:latin typeface="Courier New" panose="02070309020205020404" pitchFamily="49" charset="0"/>
                <a:cs typeface="Courier New" panose="02070309020205020404" pitchFamily="49" charset="0"/>
              </a:rPr>
              <a:t> &lt;- </a:t>
            </a:r>
            <a:r>
              <a:rPr lang="es-ES" sz="2000" dirty="0" err="1">
                <a:latin typeface="Courier New" panose="02070309020205020404" pitchFamily="49" charset="0"/>
                <a:cs typeface="Courier New" panose="02070309020205020404" pitchFamily="49" charset="0"/>
              </a:rPr>
              <a:t>function</a:t>
            </a:r>
            <a:r>
              <a:rPr lang="es-ES" sz="2000" dirty="0">
                <a:latin typeface="Courier New" panose="02070309020205020404" pitchFamily="49" charset="0"/>
                <a:cs typeface="Courier New" panose="02070309020205020404" pitchFamily="49" charset="0"/>
              </a:rPr>
              <a:t>(x){</a:t>
            </a:r>
          </a:p>
          <a:p>
            <a:pPr marL="0" indent="0">
              <a:buNone/>
            </a:pPr>
            <a:r>
              <a:rPr lang="es-ES" sz="2000" dirty="0">
                <a:latin typeface="Courier New" panose="02070309020205020404" pitchFamily="49" charset="0"/>
                <a:cs typeface="Courier New" panose="02070309020205020404" pitchFamily="49" charset="0"/>
              </a:rPr>
              <a:t>y &lt;- x/2</a:t>
            </a:r>
          </a:p>
          <a:p>
            <a:pPr marL="0" indent="0">
              <a:buNone/>
            </a:pPr>
            <a:r>
              <a:rPr lang="es-ES" sz="2000" dirty="0" err="1">
                <a:latin typeface="Courier New" panose="02070309020205020404" pitchFamily="49" charset="0"/>
                <a:cs typeface="Courier New" panose="02070309020205020404" pitchFamily="49" charset="0"/>
              </a:rPr>
              <a:t>return</a:t>
            </a:r>
            <a:r>
              <a:rPr lang="es-ES" sz="2000" dirty="0">
                <a:latin typeface="Courier New" panose="02070309020205020404" pitchFamily="49" charset="0"/>
                <a:cs typeface="Courier New" panose="02070309020205020404" pitchFamily="49" charset="0"/>
              </a:rPr>
              <a:t>(y)</a:t>
            </a:r>
          </a:p>
          <a:p>
            <a:pPr marL="0" indent="0">
              <a:buNone/>
            </a:pPr>
            <a:r>
              <a:rPr lang="es-ES" sz="2000" dirty="0">
                <a:latin typeface="Courier New" panose="02070309020205020404" pitchFamily="49" charset="0"/>
                <a:cs typeface="Courier New" panose="02070309020205020404" pitchFamily="49" charset="0"/>
              </a:rPr>
              <a:t>}</a:t>
            </a:r>
          </a:p>
          <a:p>
            <a:pPr marL="0" indent="0">
              <a:buNone/>
            </a:pPr>
            <a:endParaRPr lang="es-ES" dirty="0"/>
          </a:p>
          <a:p>
            <a:pPr marL="0" indent="0">
              <a:buNone/>
            </a:pPr>
            <a:r>
              <a:rPr lang="es-ES" b="1" dirty="0"/>
              <a:t>Cread una función que permita hacer algún otro cálculo</a:t>
            </a:r>
          </a:p>
        </p:txBody>
      </p:sp>
    </p:spTree>
    <p:extLst>
      <p:ext uri="{BB962C8B-B14F-4D97-AF65-F5344CB8AC3E}">
        <p14:creationId xmlns:p14="http://schemas.microsoft.com/office/powerpoint/2010/main" val="102047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2F59A8-0616-4614-B78A-2CB930DF1091}"/>
              </a:ext>
            </a:extLst>
          </p:cNvPr>
          <p:cNvSpPr>
            <a:spLocks noGrp="1"/>
          </p:cNvSpPr>
          <p:nvPr>
            <p:ph type="title"/>
          </p:nvPr>
        </p:nvSpPr>
        <p:spPr/>
        <p:txBody>
          <a:bodyPr/>
          <a:lstStyle/>
          <a:p>
            <a:r>
              <a:rPr lang="es-ES" dirty="0"/>
              <a:t>Funciones: argumentos</a:t>
            </a:r>
          </a:p>
        </p:txBody>
      </p:sp>
      <p:sp>
        <p:nvSpPr>
          <p:cNvPr id="3" name="Marcador de contenido 2">
            <a:extLst>
              <a:ext uri="{FF2B5EF4-FFF2-40B4-BE49-F238E27FC236}">
                <a16:creationId xmlns:a16="http://schemas.microsoft.com/office/drawing/2014/main" id="{33B23D81-F440-43BB-B9EF-06657F119BE1}"/>
              </a:ext>
            </a:extLst>
          </p:cNvPr>
          <p:cNvSpPr>
            <a:spLocks noGrp="1"/>
          </p:cNvSpPr>
          <p:nvPr>
            <p:ph idx="1"/>
          </p:nvPr>
        </p:nvSpPr>
        <p:spPr>
          <a:xfrm>
            <a:off x="628650" y="1825624"/>
            <a:ext cx="7886700" cy="5032375"/>
          </a:xfrm>
        </p:spPr>
        <p:txBody>
          <a:bodyPr/>
          <a:lstStyle/>
          <a:p>
            <a:r>
              <a:rPr lang="es-ES" dirty="0"/>
              <a:t>Una función puede tener más de un argumento</a:t>
            </a:r>
          </a:p>
          <a:p>
            <a:pPr lvl="1"/>
            <a:r>
              <a:rPr lang="es-ES" dirty="0"/>
              <a:t>Se pueden especificar distintos objetos dentro de la función</a:t>
            </a:r>
          </a:p>
          <a:p>
            <a:pPr marL="0" indent="0">
              <a:buNone/>
            </a:pPr>
            <a:r>
              <a:rPr lang="es-ES" sz="2000" dirty="0" err="1">
                <a:latin typeface="Courier New" panose="02070309020205020404" pitchFamily="49" charset="0"/>
                <a:cs typeface="Courier New" panose="02070309020205020404" pitchFamily="49" charset="0"/>
              </a:rPr>
              <a:t>funciontexto</a:t>
            </a:r>
            <a:r>
              <a:rPr lang="es-ES" sz="2000" dirty="0">
                <a:latin typeface="Courier New" panose="02070309020205020404" pitchFamily="49" charset="0"/>
                <a:cs typeface="Courier New" panose="02070309020205020404" pitchFamily="49" charset="0"/>
              </a:rPr>
              <a:t> &lt;- </a:t>
            </a:r>
            <a:r>
              <a:rPr lang="es-ES" sz="2000" dirty="0" err="1">
                <a:latin typeface="Courier New" panose="02070309020205020404" pitchFamily="49" charset="0"/>
                <a:cs typeface="Courier New" panose="02070309020205020404" pitchFamily="49" charset="0"/>
              </a:rPr>
              <a:t>function</a:t>
            </a:r>
            <a:r>
              <a:rPr lang="es-ES" sz="2000" dirty="0">
                <a:latin typeface="Courier New" panose="02070309020205020404" pitchFamily="49" charset="0"/>
                <a:cs typeface="Courier New" panose="02070309020205020404" pitchFamily="49" charset="0"/>
              </a:rPr>
              <a:t>(</a:t>
            </a:r>
            <a:r>
              <a:rPr lang="es-ES" sz="2000" dirty="0" err="1">
                <a:latin typeface="Courier New" panose="02070309020205020404" pitchFamily="49" charset="0"/>
                <a:cs typeface="Courier New" panose="02070309020205020404" pitchFamily="49" charset="0"/>
              </a:rPr>
              <a:t>x,t</a:t>
            </a:r>
            <a:r>
              <a:rPr lang="es-ES" sz="2000" dirty="0">
                <a:latin typeface="Courier New" panose="02070309020205020404" pitchFamily="49" charset="0"/>
                <a:cs typeface="Courier New" panose="02070309020205020404" pitchFamily="49" charset="0"/>
              </a:rPr>
              <a:t>){</a:t>
            </a:r>
          </a:p>
          <a:p>
            <a:pPr marL="0" indent="0">
              <a:buNone/>
            </a:pPr>
            <a:r>
              <a:rPr lang="es-ES" sz="2000" dirty="0">
                <a:latin typeface="Courier New" panose="02070309020205020404" pitchFamily="49" charset="0"/>
                <a:cs typeface="Courier New" panose="02070309020205020404" pitchFamily="49" charset="0"/>
              </a:rPr>
              <a:t>y &lt;- x/2</a:t>
            </a:r>
          </a:p>
          <a:p>
            <a:pPr marL="0" indent="0">
              <a:buNone/>
            </a:pPr>
            <a:r>
              <a:rPr lang="es-ES" sz="2000" dirty="0">
                <a:latin typeface="Courier New" panose="02070309020205020404" pitchFamily="49" charset="0"/>
                <a:cs typeface="Courier New" panose="02070309020205020404" pitchFamily="49" charset="0"/>
              </a:rPr>
              <a:t>z &lt;- paste0(t," ",y) </a:t>
            </a:r>
          </a:p>
          <a:p>
            <a:pPr marL="0" indent="0">
              <a:buNone/>
            </a:pPr>
            <a:r>
              <a:rPr lang="es-ES" sz="2000" dirty="0" err="1">
                <a:latin typeface="Courier New" panose="02070309020205020404" pitchFamily="49" charset="0"/>
                <a:cs typeface="Courier New" panose="02070309020205020404" pitchFamily="49" charset="0"/>
              </a:rPr>
              <a:t>return</a:t>
            </a:r>
            <a:r>
              <a:rPr lang="es-ES" sz="2000" dirty="0">
                <a:latin typeface="Courier New" panose="02070309020205020404" pitchFamily="49" charset="0"/>
                <a:cs typeface="Courier New" panose="02070309020205020404" pitchFamily="49" charset="0"/>
              </a:rPr>
              <a:t>(z)</a:t>
            </a:r>
          </a:p>
          <a:p>
            <a:pPr marL="0" indent="0">
              <a:buNone/>
            </a:pPr>
            <a:r>
              <a:rPr lang="es-ES" sz="2000" dirty="0">
                <a:latin typeface="Courier New" panose="02070309020205020404" pitchFamily="49" charset="0"/>
                <a:cs typeface="Courier New" panose="02070309020205020404" pitchFamily="49" charset="0"/>
              </a:rPr>
              <a:t>}</a:t>
            </a:r>
          </a:p>
          <a:p>
            <a:r>
              <a:rPr lang="es-ES" dirty="0"/>
              <a:t>Se podría aplicar de dos modos</a:t>
            </a:r>
          </a:p>
          <a:p>
            <a:pPr lvl="1"/>
            <a:r>
              <a:rPr lang="es-ES" dirty="0" err="1">
                <a:latin typeface="Courier New" panose="02070309020205020404" pitchFamily="49" charset="0"/>
                <a:cs typeface="Courier New" panose="02070309020205020404" pitchFamily="49" charset="0"/>
              </a:rPr>
              <a:t>f</a:t>
            </a:r>
            <a:r>
              <a:rPr lang="es-ES" sz="2400" dirty="0" err="1">
                <a:latin typeface="Courier New" panose="02070309020205020404" pitchFamily="49" charset="0"/>
                <a:cs typeface="Courier New" panose="02070309020205020404" pitchFamily="49" charset="0"/>
              </a:rPr>
              <a:t>unciontexto</a:t>
            </a:r>
            <a:r>
              <a:rPr lang="es-ES" sz="2400" dirty="0">
                <a:latin typeface="Courier New" panose="02070309020205020404" pitchFamily="49" charset="0"/>
                <a:cs typeface="Courier New" panose="02070309020205020404" pitchFamily="49" charset="0"/>
              </a:rPr>
              <a:t>(4, “Valor”)</a:t>
            </a:r>
          </a:p>
          <a:p>
            <a:pPr lvl="1"/>
            <a:r>
              <a:rPr lang="es-ES" dirty="0" err="1">
                <a:latin typeface="Courier New" panose="02070309020205020404" pitchFamily="49" charset="0"/>
                <a:cs typeface="Courier New" panose="02070309020205020404" pitchFamily="49" charset="0"/>
              </a:rPr>
              <a:t>funciontexto</a:t>
            </a:r>
            <a:r>
              <a:rPr lang="es-ES" dirty="0">
                <a:latin typeface="Courier New" panose="02070309020205020404" pitchFamily="49" charset="0"/>
                <a:cs typeface="Courier New" panose="02070309020205020404" pitchFamily="49" charset="0"/>
              </a:rPr>
              <a:t>(x = 4, t = “Valor”)</a:t>
            </a:r>
            <a:endParaRPr lang="es-ES" dirty="0"/>
          </a:p>
        </p:txBody>
      </p:sp>
    </p:spTree>
    <p:extLst>
      <p:ext uri="{BB962C8B-B14F-4D97-AF65-F5344CB8AC3E}">
        <p14:creationId xmlns:p14="http://schemas.microsoft.com/office/powerpoint/2010/main" val="239772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ol 3">
            <a:extLst>
              <a:ext uri="{FF2B5EF4-FFF2-40B4-BE49-F238E27FC236}">
                <a16:creationId xmlns:a16="http://schemas.microsoft.com/office/drawing/2014/main" id="{9FAEE7FF-D721-EF47-E635-6E8CCE7D70EC}"/>
              </a:ext>
            </a:extLst>
          </p:cNvPr>
          <p:cNvSpPr>
            <a:spLocks noGrp="1"/>
          </p:cNvSpPr>
          <p:nvPr>
            <p:ph type="title"/>
          </p:nvPr>
        </p:nvSpPr>
        <p:spPr/>
        <p:txBody>
          <a:bodyPr/>
          <a:lstStyle/>
          <a:p>
            <a:pPr algn="ctr"/>
            <a:r>
              <a:rPr lang="es-ES" dirty="0"/>
              <a:t>El proceso de análisis de datos</a:t>
            </a:r>
          </a:p>
        </p:txBody>
      </p:sp>
      <p:sp>
        <p:nvSpPr>
          <p:cNvPr id="5" name="Contenidor de text 4">
            <a:extLst>
              <a:ext uri="{FF2B5EF4-FFF2-40B4-BE49-F238E27FC236}">
                <a16:creationId xmlns:a16="http://schemas.microsoft.com/office/drawing/2014/main" id="{282AA313-E893-EBBC-023F-28D4235AD245}"/>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654116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BC3A0-4F3D-4F00-9A7E-D0D89E4A679B}"/>
              </a:ext>
            </a:extLst>
          </p:cNvPr>
          <p:cNvSpPr>
            <a:spLocks noGrp="1"/>
          </p:cNvSpPr>
          <p:nvPr>
            <p:ph type="title"/>
          </p:nvPr>
        </p:nvSpPr>
        <p:spPr/>
        <p:txBody>
          <a:bodyPr/>
          <a:lstStyle/>
          <a:p>
            <a:r>
              <a:rPr lang="es-ES" dirty="0"/>
              <a:t>Un resumen gráfico</a:t>
            </a:r>
          </a:p>
        </p:txBody>
      </p:sp>
      <p:pic>
        <p:nvPicPr>
          <p:cNvPr id="5" name="Marcador de contenido 4">
            <a:extLst>
              <a:ext uri="{FF2B5EF4-FFF2-40B4-BE49-F238E27FC236}">
                <a16:creationId xmlns:a16="http://schemas.microsoft.com/office/drawing/2014/main" id="{5F3E7725-9328-425C-B40B-5518CA3ADC85}"/>
              </a:ext>
            </a:extLst>
          </p:cNvPr>
          <p:cNvPicPr>
            <a:picLocks noGrp="1" noChangeAspect="1"/>
          </p:cNvPicPr>
          <p:nvPr>
            <p:ph idx="1"/>
          </p:nvPr>
        </p:nvPicPr>
        <p:blipFill>
          <a:blip r:embed="rId2"/>
          <a:stretch>
            <a:fillRect/>
          </a:stretch>
        </p:blipFill>
        <p:spPr>
          <a:xfrm>
            <a:off x="628650" y="2379348"/>
            <a:ext cx="7886700" cy="3243891"/>
          </a:xfrm>
        </p:spPr>
      </p:pic>
    </p:spTree>
    <p:extLst>
      <p:ext uri="{BB962C8B-B14F-4D97-AF65-F5344CB8AC3E}">
        <p14:creationId xmlns:p14="http://schemas.microsoft.com/office/powerpoint/2010/main" val="21874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rcador de contenido 9">
            <a:extLst>
              <a:ext uri="{FF2B5EF4-FFF2-40B4-BE49-F238E27FC236}">
                <a16:creationId xmlns:a16="http://schemas.microsoft.com/office/drawing/2014/main" id="{E108663D-5AF2-483A-84CB-9107DBD10291}"/>
              </a:ext>
            </a:extLst>
          </p:cNvPr>
          <p:cNvPicPr>
            <a:picLocks noGrp="1" noChangeAspect="1"/>
          </p:cNvPicPr>
          <p:nvPr>
            <p:ph idx="1"/>
          </p:nvPr>
        </p:nvPicPr>
        <p:blipFill rotWithShape="1">
          <a:blip r:embed="rId2"/>
          <a:srcRect l="35873" t="25478" r="30635" b="15620"/>
          <a:stretch/>
        </p:blipFill>
        <p:spPr>
          <a:xfrm>
            <a:off x="1586749" y="1027907"/>
            <a:ext cx="5970501" cy="5687637"/>
          </a:xfrm>
          <a:prstGeom prst="rect">
            <a:avLst/>
          </a:prstGeom>
        </p:spPr>
      </p:pic>
      <p:sp>
        <p:nvSpPr>
          <p:cNvPr id="2" name="Título 1">
            <a:extLst>
              <a:ext uri="{FF2B5EF4-FFF2-40B4-BE49-F238E27FC236}">
                <a16:creationId xmlns:a16="http://schemas.microsoft.com/office/drawing/2014/main" id="{8E282EFB-DE25-4E6A-BD61-24D13B8042FA}"/>
              </a:ext>
            </a:extLst>
          </p:cNvPr>
          <p:cNvSpPr>
            <a:spLocks noGrp="1"/>
          </p:cNvSpPr>
          <p:nvPr>
            <p:ph type="title"/>
          </p:nvPr>
        </p:nvSpPr>
        <p:spPr/>
        <p:txBody>
          <a:bodyPr/>
          <a:lstStyle/>
          <a:p>
            <a:r>
              <a:rPr lang="es-ES" dirty="0"/>
              <a:t>¿Cómo hacerlo?</a:t>
            </a:r>
          </a:p>
        </p:txBody>
      </p:sp>
    </p:spTree>
    <p:extLst>
      <p:ext uri="{BB962C8B-B14F-4D97-AF65-F5344CB8AC3E}">
        <p14:creationId xmlns:p14="http://schemas.microsoft.com/office/powerpoint/2010/main" val="2523405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9DC7B0-18BA-4976-A4C0-E0A300BE9290}"/>
              </a:ext>
            </a:extLst>
          </p:cNvPr>
          <p:cNvSpPr>
            <a:spLocks noGrp="1"/>
          </p:cNvSpPr>
          <p:nvPr>
            <p:ph type="title"/>
          </p:nvPr>
        </p:nvSpPr>
        <p:spPr/>
        <p:txBody>
          <a:bodyPr/>
          <a:lstStyle/>
          <a:p>
            <a:r>
              <a:rPr lang="es-ES" dirty="0"/>
              <a:t>Un poco de motivación, o no…</a:t>
            </a:r>
          </a:p>
        </p:txBody>
      </p:sp>
      <p:sp>
        <p:nvSpPr>
          <p:cNvPr id="5" name="Marcador de texto 4">
            <a:extLst>
              <a:ext uri="{FF2B5EF4-FFF2-40B4-BE49-F238E27FC236}">
                <a16:creationId xmlns:a16="http://schemas.microsoft.com/office/drawing/2014/main" id="{D6361BF2-6935-4D21-8A1B-D908D7A3A6D7}"/>
              </a:ext>
            </a:extLst>
          </p:cNvPr>
          <p:cNvSpPr>
            <a:spLocks noGrp="1"/>
          </p:cNvSpPr>
          <p:nvPr>
            <p:ph type="body" idx="1"/>
          </p:nvPr>
        </p:nvSpPr>
        <p:spPr/>
        <p:txBody>
          <a:bodyPr/>
          <a:lstStyle/>
          <a:p>
            <a:r>
              <a:rPr lang="en-US" dirty="0"/>
              <a:t>Hadley Wickham</a:t>
            </a:r>
          </a:p>
        </p:txBody>
      </p:sp>
      <p:sp>
        <p:nvSpPr>
          <p:cNvPr id="6" name="Marcador de contenido 5">
            <a:extLst>
              <a:ext uri="{FF2B5EF4-FFF2-40B4-BE49-F238E27FC236}">
                <a16:creationId xmlns:a16="http://schemas.microsoft.com/office/drawing/2014/main" id="{2549EE1D-B948-4980-901B-FD737EE785E2}"/>
              </a:ext>
            </a:extLst>
          </p:cNvPr>
          <p:cNvSpPr>
            <a:spLocks noGrp="1"/>
          </p:cNvSpPr>
          <p:nvPr>
            <p:ph sz="half" idx="2"/>
          </p:nvPr>
        </p:nvSpPr>
        <p:spPr/>
        <p:txBody>
          <a:bodyPr>
            <a:normAutofit fontScale="85000" lnSpcReduction="10000"/>
          </a:bodyPr>
          <a:lstStyle/>
          <a:p>
            <a:pPr marL="0" indent="0">
              <a:buNone/>
            </a:pPr>
            <a:r>
              <a:rPr lang="en-US" i="1" dirty="0"/>
              <a:t>The bad news is that when ever you learn a new skill you’re going to suck. It’s going to be frustrating. The good news is that is typical and happens to everyone and it is only temporary. You can’t go from knowing nothing to becoming an expert without going through a period of great frustration and great </a:t>
            </a:r>
            <a:r>
              <a:rPr lang="en-US" i="1" dirty="0" err="1"/>
              <a:t>suckiness</a:t>
            </a:r>
            <a:r>
              <a:rPr lang="en-US" i="1" dirty="0"/>
              <a:t>.</a:t>
            </a:r>
            <a:endParaRPr lang="es-ES" i="1" dirty="0"/>
          </a:p>
        </p:txBody>
      </p:sp>
      <p:sp>
        <p:nvSpPr>
          <p:cNvPr id="7" name="Marcador de texto 6">
            <a:extLst>
              <a:ext uri="{FF2B5EF4-FFF2-40B4-BE49-F238E27FC236}">
                <a16:creationId xmlns:a16="http://schemas.microsoft.com/office/drawing/2014/main" id="{B1C2EC48-B066-48F4-BAE5-3D2EDF080AD5}"/>
              </a:ext>
            </a:extLst>
          </p:cNvPr>
          <p:cNvSpPr>
            <a:spLocks noGrp="1"/>
          </p:cNvSpPr>
          <p:nvPr>
            <p:ph type="body" sz="quarter" idx="3"/>
          </p:nvPr>
        </p:nvSpPr>
        <p:spPr/>
        <p:txBody>
          <a:bodyPr/>
          <a:lstStyle/>
          <a:p>
            <a:r>
              <a:rPr lang="en-US" dirty="0"/>
              <a:t>Kosuke Imai</a:t>
            </a:r>
          </a:p>
        </p:txBody>
      </p:sp>
      <p:sp>
        <p:nvSpPr>
          <p:cNvPr id="8" name="Marcador de contenido 7">
            <a:extLst>
              <a:ext uri="{FF2B5EF4-FFF2-40B4-BE49-F238E27FC236}">
                <a16:creationId xmlns:a16="http://schemas.microsoft.com/office/drawing/2014/main" id="{8B356587-0958-4E89-AC08-177B8C8E06EE}"/>
              </a:ext>
            </a:extLst>
          </p:cNvPr>
          <p:cNvSpPr>
            <a:spLocks noGrp="1"/>
          </p:cNvSpPr>
          <p:nvPr>
            <p:ph sz="quarter" idx="4"/>
          </p:nvPr>
        </p:nvSpPr>
        <p:spPr/>
        <p:txBody>
          <a:bodyPr>
            <a:normAutofit fontScale="85000" lnSpcReduction="10000"/>
          </a:bodyPr>
          <a:lstStyle/>
          <a:p>
            <a:pPr marL="0" indent="0">
              <a:buNone/>
            </a:pPr>
            <a:r>
              <a:rPr lang="en-US" dirty="0"/>
              <a:t>One can learn data analysis only by doing, not by reading.</a:t>
            </a:r>
          </a:p>
        </p:txBody>
      </p:sp>
    </p:spTree>
    <p:extLst>
      <p:ext uri="{BB962C8B-B14F-4D97-AF65-F5344CB8AC3E}">
        <p14:creationId xmlns:p14="http://schemas.microsoft.com/office/powerpoint/2010/main" val="1216434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0DF8EC-E2C8-4331-9247-5C6EAD84152A}"/>
              </a:ext>
            </a:extLst>
          </p:cNvPr>
          <p:cNvSpPr>
            <a:spLocks noGrp="1"/>
          </p:cNvSpPr>
          <p:nvPr>
            <p:ph type="title"/>
          </p:nvPr>
        </p:nvSpPr>
        <p:spPr>
          <a:xfrm>
            <a:off x="623888" y="1709739"/>
            <a:ext cx="7886700" cy="4379912"/>
          </a:xfrm>
        </p:spPr>
        <p:txBody>
          <a:bodyPr/>
          <a:lstStyle/>
          <a:p>
            <a:r>
              <a:rPr lang="es-ES" dirty="0"/>
              <a:t>Introducción a </a:t>
            </a:r>
            <a:r>
              <a:rPr lang="es-ES" dirty="0" err="1"/>
              <a:t>tidyverse</a:t>
            </a:r>
            <a:endParaRPr lang="es-ES" dirty="0"/>
          </a:p>
        </p:txBody>
      </p:sp>
      <p:sp>
        <p:nvSpPr>
          <p:cNvPr id="5" name="Marcador de texto 4">
            <a:extLst>
              <a:ext uri="{FF2B5EF4-FFF2-40B4-BE49-F238E27FC236}">
                <a16:creationId xmlns:a16="http://schemas.microsoft.com/office/drawing/2014/main" id="{7528C4D0-38C5-4FCD-96F2-ED4A13E0C1AA}"/>
              </a:ext>
            </a:extLst>
          </p:cNvPr>
          <p:cNvSpPr>
            <a:spLocks noGrp="1"/>
          </p:cNvSpPr>
          <p:nvPr>
            <p:ph type="body" idx="1"/>
          </p:nvPr>
        </p:nvSpPr>
        <p:spPr/>
        <p:txBody>
          <a:bodyPr/>
          <a:lstStyle/>
          <a:p>
            <a:endParaRPr lang="es-ES"/>
          </a:p>
        </p:txBody>
      </p:sp>
      <p:pic>
        <p:nvPicPr>
          <p:cNvPr id="1026" name="Picture 2" descr="Tidyverse: dplyr y tidyr">
            <a:extLst>
              <a:ext uri="{FF2B5EF4-FFF2-40B4-BE49-F238E27FC236}">
                <a16:creationId xmlns:a16="http://schemas.microsoft.com/office/drawing/2014/main" id="{2795E126-2A84-4720-A20A-AE17FDAD1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789" y="445121"/>
            <a:ext cx="3158898" cy="3646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94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BB61AF34-83BB-DCF8-08C5-AEF734EFA6FF}"/>
              </a:ext>
            </a:extLst>
          </p:cNvPr>
          <p:cNvSpPr>
            <a:spLocks noGrp="1"/>
          </p:cNvSpPr>
          <p:nvPr>
            <p:ph type="title"/>
          </p:nvPr>
        </p:nvSpPr>
        <p:spPr/>
        <p:txBody>
          <a:bodyPr/>
          <a:lstStyle/>
          <a:p>
            <a:r>
              <a:rPr lang="ca-ES" dirty="0" err="1"/>
              <a:t>Presentación</a:t>
            </a:r>
            <a:endParaRPr lang="ca-ES" dirty="0"/>
          </a:p>
        </p:txBody>
      </p:sp>
      <p:sp>
        <p:nvSpPr>
          <p:cNvPr id="3" name="Contenidor de contingut 2">
            <a:extLst>
              <a:ext uri="{FF2B5EF4-FFF2-40B4-BE49-F238E27FC236}">
                <a16:creationId xmlns:a16="http://schemas.microsoft.com/office/drawing/2014/main" id="{DF2D299E-1253-94B7-A2BC-16E7DDBDDB6E}"/>
              </a:ext>
            </a:extLst>
          </p:cNvPr>
          <p:cNvSpPr>
            <a:spLocks noGrp="1"/>
          </p:cNvSpPr>
          <p:nvPr>
            <p:ph idx="1"/>
          </p:nvPr>
        </p:nvSpPr>
        <p:spPr>
          <a:xfrm>
            <a:off x="628650" y="2226469"/>
            <a:ext cx="7886700" cy="3219407"/>
          </a:xfrm>
        </p:spPr>
        <p:txBody>
          <a:bodyPr>
            <a:normAutofit lnSpcReduction="10000"/>
          </a:bodyPr>
          <a:lstStyle/>
          <a:p>
            <a:pPr marL="0" indent="0">
              <a:buNone/>
            </a:pPr>
            <a:r>
              <a:rPr lang="ca-ES" b="1" dirty="0"/>
              <a:t>Pau Vall-Prat</a:t>
            </a:r>
          </a:p>
          <a:p>
            <a:r>
              <a:rPr lang="ca-ES" dirty="0" err="1"/>
              <a:t>Grado</a:t>
            </a:r>
            <a:r>
              <a:rPr lang="ca-ES" dirty="0"/>
              <a:t> y Máster en </a:t>
            </a:r>
            <a:r>
              <a:rPr lang="ca-ES" dirty="0" err="1"/>
              <a:t>Ciencia</a:t>
            </a:r>
            <a:r>
              <a:rPr lang="ca-ES" dirty="0"/>
              <a:t> Política (UPF)</a:t>
            </a:r>
          </a:p>
          <a:p>
            <a:r>
              <a:rPr lang="ca-ES" dirty="0"/>
              <a:t>Máster en </a:t>
            </a:r>
            <a:r>
              <a:rPr lang="ca-ES" dirty="0" err="1"/>
              <a:t>Ciencia</a:t>
            </a:r>
            <a:r>
              <a:rPr lang="ca-ES" dirty="0"/>
              <a:t> Política y </a:t>
            </a:r>
            <a:r>
              <a:rPr lang="ca-ES" dirty="0" err="1"/>
              <a:t>Economía</a:t>
            </a:r>
            <a:r>
              <a:rPr lang="ca-ES" dirty="0"/>
              <a:t> Política (LSE)</a:t>
            </a:r>
          </a:p>
          <a:p>
            <a:r>
              <a:rPr lang="ca-ES" dirty="0"/>
              <a:t>Doctor en </a:t>
            </a:r>
            <a:r>
              <a:rPr lang="ca-ES" dirty="0" err="1"/>
              <a:t>Ciencia</a:t>
            </a:r>
            <a:r>
              <a:rPr lang="ca-ES" dirty="0"/>
              <a:t> Política (UB)</a:t>
            </a:r>
          </a:p>
          <a:p>
            <a:pPr lvl="1"/>
            <a:r>
              <a:rPr lang="ca-ES" dirty="0" err="1"/>
              <a:t>Estancias</a:t>
            </a:r>
            <a:r>
              <a:rPr lang="ca-ES" dirty="0"/>
              <a:t> en Yale y Göteborg</a:t>
            </a:r>
          </a:p>
          <a:p>
            <a:pPr lvl="1"/>
            <a:r>
              <a:rPr lang="ca-ES" dirty="0"/>
              <a:t>Tesis: </a:t>
            </a:r>
            <a:r>
              <a:rPr lang="ca-ES" i="1" dirty="0" err="1"/>
              <a:t>The</a:t>
            </a:r>
            <a:r>
              <a:rPr lang="ca-ES" i="1" dirty="0"/>
              <a:t> </a:t>
            </a:r>
            <a:r>
              <a:rPr lang="ca-ES" i="1" dirty="0" err="1"/>
              <a:t>Political</a:t>
            </a:r>
            <a:r>
              <a:rPr lang="ca-ES" i="1" dirty="0"/>
              <a:t> </a:t>
            </a:r>
            <a:r>
              <a:rPr lang="ca-ES" i="1" dirty="0" err="1"/>
              <a:t>Economy</a:t>
            </a:r>
            <a:r>
              <a:rPr lang="ca-ES" i="1" dirty="0"/>
              <a:t> of Regional Elite </a:t>
            </a:r>
            <a:r>
              <a:rPr lang="ca-ES" i="1" dirty="0" err="1"/>
              <a:t>Splits</a:t>
            </a:r>
            <a:endParaRPr lang="ca-ES" i="1" dirty="0"/>
          </a:p>
          <a:p>
            <a:r>
              <a:rPr lang="ca-ES" dirty="0"/>
              <a:t>Investigador </a:t>
            </a:r>
            <a:r>
              <a:rPr lang="ca-ES" dirty="0" err="1"/>
              <a:t>posdoctoral</a:t>
            </a:r>
            <a:r>
              <a:rPr lang="ca-ES" dirty="0"/>
              <a:t> (IC3JM-UC3M)</a:t>
            </a:r>
          </a:p>
          <a:p>
            <a:pPr marL="0" indent="0">
              <a:buNone/>
            </a:pPr>
            <a:endParaRPr lang="ca-ES" dirty="0"/>
          </a:p>
        </p:txBody>
      </p:sp>
    </p:spTree>
    <p:extLst>
      <p:ext uri="{BB962C8B-B14F-4D97-AF65-F5344CB8AC3E}">
        <p14:creationId xmlns:p14="http://schemas.microsoft.com/office/powerpoint/2010/main" val="3537337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C16011-8D4B-420A-B93F-1235DB600B27}"/>
              </a:ext>
            </a:extLst>
          </p:cNvPr>
          <p:cNvSpPr>
            <a:spLocks noGrp="1"/>
          </p:cNvSpPr>
          <p:nvPr>
            <p:ph type="title"/>
          </p:nvPr>
        </p:nvSpPr>
        <p:spPr/>
        <p:txBody>
          <a:bodyPr/>
          <a:lstStyle/>
          <a:p>
            <a:r>
              <a:rPr lang="es-ES" dirty="0"/>
              <a:t>¿Qué es </a:t>
            </a:r>
            <a:r>
              <a:rPr lang="es-ES" dirty="0" err="1"/>
              <a:t>tidyverse</a:t>
            </a:r>
            <a:r>
              <a:rPr lang="es-ES" dirty="0"/>
              <a:t>?</a:t>
            </a:r>
          </a:p>
        </p:txBody>
      </p:sp>
      <p:sp>
        <p:nvSpPr>
          <p:cNvPr id="5" name="Marcador de contenido 4">
            <a:extLst>
              <a:ext uri="{FF2B5EF4-FFF2-40B4-BE49-F238E27FC236}">
                <a16:creationId xmlns:a16="http://schemas.microsoft.com/office/drawing/2014/main" id="{36B1A268-9AAB-4C31-8DD7-AF83BF7E3B9B}"/>
              </a:ext>
            </a:extLst>
          </p:cNvPr>
          <p:cNvSpPr>
            <a:spLocks noGrp="1"/>
          </p:cNvSpPr>
          <p:nvPr>
            <p:ph idx="1"/>
          </p:nvPr>
        </p:nvSpPr>
        <p:spPr>
          <a:xfrm>
            <a:off x="628650" y="2303350"/>
            <a:ext cx="7886700" cy="4351338"/>
          </a:xfrm>
        </p:spPr>
        <p:txBody>
          <a:bodyPr/>
          <a:lstStyle/>
          <a:p>
            <a:r>
              <a:rPr lang="es-ES" dirty="0"/>
              <a:t>Conjunto de paquetes creados por Hadley </a:t>
            </a:r>
            <a:r>
              <a:rPr lang="es-ES" dirty="0" err="1"/>
              <a:t>Wickham</a:t>
            </a:r>
            <a:endParaRPr lang="es-ES" dirty="0"/>
          </a:p>
          <a:p>
            <a:r>
              <a:rPr lang="es-ES" dirty="0"/>
              <a:t>Permiten implementar el proceso de análisis de datos presentado antes de forma efectiva</a:t>
            </a:r>
          </a:p>
          <a:p>
            <a:r>
              <a:rPr lang="es-ES" dirty="0"/>
              <a:t>Basado en la lógica de </a:t>
            </a:r>
            <a:r>
              <a:rPr lang="es-ES" i="1" dirty="0" err="1"/>
              <a:t>tidy</a:t>
            </a:r>
            <a:r>
              <a:rPr lang="es-ES" i="1" dirty="0"/>
              <a:t> data</a:t>
            </a:r>
            <a:r>
              <a:rPr lang="es-ES" dirty="0"/>
              <a:t> o dato limpio</a:t>
            </a:r>
          </a:p>
          <a:p>
            <a:pPr lvl="1"/>
            <a:r>
              <a:rPr lang="es-ES" dirty="0"/>
              <a:t>Fila: unidad observada</a:t>
            </a:r>
          </a:p>
          <a:p>
            <a:pPr lvl="1"/>
            <a:r>
              <a:rPr lang="es-ES" dirty="0"/>
              <a:t>Columna: variable</a:t>
            </a:r>
          </a:p>
          <a:p>
            <a:pPr lvl="1"/>
            <a:r>
              <a:rPr lang="es-ES" dirty="0"/>
              <a:t>Tabla: una por tipo de unidad de observación</a:t>
            </a:r>
          </a:p>
          <a:p>
            <a:endParaRPr lang="es-ES" dirty="0"/>
          </a:p>
          <a:p>
            <a:endParaRPr lang="es-ES" dirty="0"/>
          </a:p>
        </p:txBody>
      </p:sp>
      <p:pic>
        <p:nvPicPr>
          <p:cNvPr id="7" name="Imagen 6">
            <a:extLst>
              <a:ext uri="{FF2B5EF4-FFF2-40B4-BE49-F238E27FC236}">
                <a16:creationId xmlns:a16="http://schemas.microsoft.com/office/drawing/2014/main" id="{27EE0CE5-90EB-43A4-92F2-DFFA42906C53}"/>
              </a:ext>
            </a:extLst>
          </p:cNvPr>
          <p:cNvPicPr>
            <a:picLocks noChangeAspect="1"/>
          </p:cNvPicPr>
          <p:nvPr/>
        </p:nvPicPr>
        <p:blipFill rotWithShape="1">
          <a:blip r:embed="rId2"/>
          <a:srcRect l="21587" t="14904" r="11270" b="14322"/>
          <a:stretch/>
        </p:blipFill>
        <p:spPr>
          <a:xfrm>
            <a:off x="5451218" y="194924"/>
            <a:ext cx="3692782" cy="2108426"/>
          </a:xfrm>
          <a:prstGeom prst="rect">
            <a:avLst/>
          </a:prstGeom>
        </p:spPr>
      </p:pic>
    </p:spTree>
    <p:extLst>
      <p:ext uri="{BB962C8B-B14F-4D97-AF65-F5344CB8AC3E}">
        <p14:creationId xmlns:p14="http://schemas.microsoft.com/office/powerpoint/2010/main" val="2597481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63CF10F-569C-403C-A242-EA27E49E5823}"/>
              </a:ext>
            </a:extLst>
          </p:cNvPr>
          <p:cNvPicPr>
            <a:picLocks noChangeAspect="1"/>
          </p:cNvPicPr>
          <p:nvPr/>
        </p:nvPicPr>
        <p:blipFill rotWithShape="1">
          <a:blip r:embed="rId2"/>
          <a:srcRect l="21587" t="14904" r="11270" b="38341"/>
          <a:stretch/>
        </p:blipFill>
        <p:spPr>
          <a:xfrm>
            <a:off x="4831057" y="0"/>
            <a:ext cx="4312943" cy="1626781"/>
          </a:xfrm>
          <a:prstGeom prst="rect">
            <a:avLst/>
          </a:prstGeom>
        </p:spPr>
      </p:pic>
      <p:sp>
        <p:nvSpPr>
          <p:cNvPr id="3" name="Marcador de contenido 2">
            <a:extLst>
              <a:ext uri="{FF2B5EF4-FFF2-40B4-BE49-F238E27FC236}">
                <a16:creationId xmlns:a16="http://schemas.microsoft.com/office/drawing/2014/main" id="{EFDFD932-88AD-4C2D-9B84-C7F94A453490}"/>
              </a:ext>
            </a:extLst>
          </p:cNvPr>
          <p:cNvSpPr>
            <a:spLocks noGrp="1"/>
          </p:cNvSpPr>
          <p:nvPr>
            <p:ph idx="1"/>
          </p:nvPr>
        </p:nvSpPr>
        <p:spPr>
          <a:xfrm>
            <a:off x="628650" y="1934482"/>
            <a:ext cx="7886700" cy="4923518"/>
          </a:xfrm>
        </p:spPr>
        <p:txBody>
          <a:bodyPr numCol="3">
            <a:normAutofit/>
          </a:bodyPr>
          <a:lstStyle/>
          <a:p>
            <a:r>
              <a:rPr lang="es-ES" dirty="0" err="1"/>
              <a:t>dplyr</a:t>
            </a:r>
            <a:endParaRPr lang="es-ES" dirty="0"/>
          </a:p>
          <a:p>
            <a:pPr lvl="1"/>
            <a:r>
              <a:rPr lang="es-ES" dirty="0"/>
              <a:t>modificar datos</a:t>
            </a:r>
          </a:p>
          <a:p>
            <a:r>
              <a:rPr lang="es-ES" dirty="0" err="1"/>
              <a:t>forcats</a:t>
            </a:r>
            <a:endParaRPr lang="es-ES" dirty="0"/>
          </a:p>
          <a:p>
            <a:pPr lvl="1"/>
            <a:r>
              <a:rPr lang="es-ES" dirty="0"/>
              <a:t>factores</a:t>
            </a:r>
          </a:p>
          <a:p>
            <a:r>
              <a:rPr lang="es-ES" dirty="0"/>
              <a:t>ggplot2</a:t>
            </a:r>
          </a:p>
          <a:p>
            <a:pPr lvl="1"/>
            <a:r>
              <a:rPr lang="es-ES" dirty="0"/>
              <a:t>gráficos</a:t>
            </a:r>
          </a:p>
          <a:p>
            <a:r>
              <a:rPr lang="es-ES" dirty="0" err="1"/>
              <a:t>haven</a:t>
            </a:r>
            <a:endParaRPr lang="es-ES" dirty="0"/>
          </a:p>
          <a:p>
            <a:pPr lvl="1"/>
            <a:r>
              <a:rPr lang="es-ES" dirty="0"/>
              <a:t>importar</a:t>
            </a:r>
          </a:p>
          <a:p>
            <a:r>
              <a:rPr lang="es-ES" dirty="0" err="1"/>
              <a:t>lubridate</a:t>
            </a:r>
            <a:endParaRPr lang="es-ES" dirty="0"/>
          </a:p>
          <a:p>
            <a:pPr lvl="1"/>
            <a:r>
              <a:rPr lang="es-ES" dirty="0"/>
              <a:t>fechas</a:t>
            </a:r>
          </a:p>
          <a:p>
            <a:r>
              <a:rPr lang="es-ES" dirty="0" err="1"/>
              <a:t>magrittr</a:t>
            </a:r>
            <a:endParaRPr lang="es-ES" dirty="0"/>
          </a:p>
          <a:p>
            <a:pPr lvl="1"/>
            <a:r>
              <a:rPr lang="es-ES" dirty="0"/>
              <a:t>pipes</a:t>
            </a:r>
          </a:p>
          <a:p>
            <a:r>
              <a:rPr lang="es-ES" dirty="0" err="1"/>
              <a:t>purr</a:t>
            </a:r>
            <a:endParaRPr lang="es-ES" dirty="0"/>
          </a:p>
          <a:p>
            <a:pPr lvl="1"/>
            <a:r>
              <a:rPr lang="es-ES" dirty="0"/>
              <a:t>funciones</a:t>
            </a:r>
          </a:p>
          <a:p>
            <a:r>
              <a:rPr lang="es-ES" dirty="0" err="1"/>
              <a:t>readr</a:t>
            </a:r>
            <a:endParaRPr lang="es-ES" dirty="0"/>
          </a:p>
          <a:p>
            <a:pPr lvl="1"/>
            <a:r>
              <a:rPr lang="es-ES" dirty="0"/>
              <a:t>importar tablas</a:t>
            </a:r>
          </a:p>
          <a:p>
            <a:r>
              <a:rPr lang="es-ES" dirty="0" err="1"/>
              <a:t>readxl</a:t>
            </a:r>
            <a:endParaRPr lang="es-ES" dirty="0"/>
          </a:p>
          <a:p>
            <a:pPr lvl="1"/>
            <a:r>
              <a:rPr lang="es-ES" dirty="0"/>
              <a:t>importar </a:t>
            </a:r>
            <a:r>
              <a:rPr lang="es-ES" dirty="0" err="1"/>
              <a:t>excel</a:t>
            </a:r>
            <a:endParaRPr lang="es-ES" dirty="0"/>
          </a:p>
          <a:p>
            <a:r>
              <a:rPr lang="es-ES" dirty="0" err="1"/>
              <a:t>stringr</a:t>
            </a:r>
            <a:endParaRPr lang="es-ES" dirty="0"/>
          </a:p>
          <a:p>
            <a:pPr lvl="1"/>
            <a:r>
              <a:rPr lang="es-ES" dirty="0"/>
              <a:t>texto</a:t>
            </a:r>
          </a:p>
          <a:p>
            <a:r>
              <a:rPr lang="es-ES" dirty="0" err="1"/>
              <a:t>tibble</a:t>
            </a:r>
            <a:endParaRPr lang="es-ES" dirty="0"/>
          </a:p>
          <a:p>
            <a:pPr lvl="1"/>
            <a:r>
              <a:rPr lang="es-ES" dirty="0"/>
              <a:t>tablas</a:t>
            </a:r>
          </a:p>
          <a:p>
            <a:r>
              <a:rPr lang="es-ES" dirty="0" err="1"/>
              <a:t>tidyr</a:t>
            </a:r>
            <a:endParaRPr lang="es-ES" dirty="0"/>
          </a:p>
          <a:p>
            <a:pPr lvl="1"/>
            <a:r>
              <a:rPr lang="es-ES" dirty="0"/>
              <a:t>reestructurar datos</a:t>
            </a:r>
          </a:p>
          <a:p>
            <a:endParaRPr lang="es-ES" dirty="0"/>
          </a:p>
        </p:txBody>
      </p:sp>
      <p:sp>
        <p:nvSpPr>
          <p:cNvPr id="2" name="Título 1">
            <a:extLst>
              <a:ext uri="{FF2B5EF4-FFF2-40B4-BE49-F238E27FC236}">
                <a16:creationId xmlns:a16="http://schemas.microsoft.com/office/drawing/2014/main" id="{572D9B7C-F672-495B-8840-615CF7B41516}"/>
              </a:ext>
            </a:extLst>
          </p:cNvPr>
          <p:cNvSpPr>
            <a:spLocks noGrp="1"/>
          </p:cNvSpPr>
          <p:nvPr>
            <p:ph type="title"/>
          </p:nvPr>
        </p:nvSpPr>
        <p:spPr>
          <a:xfrm>
            <a:off x="297712" y="365126"/>
            <a:ext cx="8217638" cy="1325563"/>
          </a:xfrm>
        </p:spPr>
        <p:txBody>
          <a:bodyPr/>
          <a:lstStyle/>
          <a:p>
            <a:r>
              <a:rPr lang="es-ES" dirty="0" err="1"/>
              <a:t>Tidyverse</a:t>
            </a:r>
            <a:r>
              <a:rPr lang="es-ES" dirty="0"/>
              <a:t>: paquetes</a:t>
            </a:r>
          </a:p>
        </p:txBody>
      </p:sp>
    </p:spTree>
    <p:extLst>
      <p:ext uri="{BB962C8B-B14F-4D97-AF65-F5344CB8AC3E}">
        <p14:creationId xmlns:p14="http://schemas.microsoft.com/office/powerpoint/2010/main" val="3136279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874CC-A826-4F23-A726-800F5C47896D}"/>
              </a:ext>
            </a:extLst>
          </p:cNvPr>
          <p:cNvSpPr>
            <a:spLocks noGrp="1"/>
          </p:cNvSpPr>
          <p:nvPr>
            <p:ph type="title"/>
          </p:nvPr>
        </p:nvSpPr>
        <p:spPr/>
        <p:txBody>
          <a:bodyPr/>
          <a:lstStyle/>
          <a:p>
            <a:r>
              <a:rPr lang="es-ES" dirty="0"/>
              <a:t>Clave de </a:t>
            </a:r>
            <a:r>
              <a:rPr lang="es-ES" dirty="0" err="1"/>
              <a:t>tidyverse</a:t>
            </a:r>
            <a:endParaRPr lang="es-ES" dirty="0"/>
          </a:p>
        </p:txBody>
      </p:sp>
      <p:sp>
        <p:nvSpPr>
          <p:cNvPr id="3" name="Marcador de contenido 2">
            <a:extLst>
              <a:ext uri="{FF2B5EF4-FFF2-40B4-BE49-F238E27FC236}">
                <a16:creationId xmlns:a16="http://schemas.microsoft.com/office/drawing/2014/main" id="{A1E3C4D7-903F-4B69-AF01-F25C47625FB4}"/>
              </a:ext>
            </a:extLst>
          </p:cNvPr>
          <p:cNvSpPr>
            <a:spLocks noGrp="1"/>
          </p:cNvSpPr>
          <p:nvPr>
            <p:ph idx="1"/>
          </p:nvPr>
        </p:nvSpPr>
        <p:spPr/>
        <p:txBody>
          <a:bodyPr/>
          <a:lstStyle/>
          <a:p>
            <a:pPr algn="just"/>
            <a:r>
              <a:rPr lang="es-ES" dirty="0"/>
              <a:t>Encadenar funciones con la </a:t>
            </a:r>
            <a:r>
              <a:rPr lang="es-ES" i="1" dirty="0"/>
              <a:t>pipe</a:t>
            </a:r>
            <a:r>
              <a:rPr lang="es-ES" dirty="0"/>
              <a:t>, tubería o pipa</a:t>
            </a:r>
          </a:p>
          <a:p>
            <a:pPr algn="just"/>
            <a:r>
              <a:rPr lang="es-ES" dirty="0"/>
              <a:t>Hay dos tipos de pipa</a:t>
            </a:r>
          </a:p>
          <a:p>
            <a:pPr lvl="1" algn="just"/>
            <a:r>
              <a:rPr lang="es-ES" i="1" dirty="0" err="1"/>
              <a:t>magrittr</a:t>
            </a:r>
            <a:r>
              <a:rPr lang="es-ES" i="1" dirty="0"/>
              <a:t> pipe</a:t>
            </a:r>
            <a:r>
              <a:rPr lang="es-ES" dirty="0"/>
              <a:t>: %&gt;%</a:t>
            </a:r>
          </a:p>
          <a:p>
            <a:pPr lvl="1" algn="just"/>
            <a:r>
              <a:rPr lang="es-ES" i="1" dirty="0"/>
              <a:t>base pipe</a:t>
            </a:r>
            <a:r>
              <a:rPr lang="es-ES" dirty="0"/>
              <a:t>: |&gt;  [creación reciente, </a:t>
            </a:r>
            <a:r>
              <a:rPr lang="es-ES" dirty="0">
                <a:hlinkClick r:id="rId2"/>
              </a:rPr>
              <a:t>más </a:t>
            </a:r>
            <a:r>
              <a:rPr lang="es-ES" dirty="0" err="1">
                <a:hlinkClick r:id="rId2"/>
              </a:rPr>
              <a:t>info</a:t>
            </a:r>
            <a:r>
              <a:rPr lang="es-ES" dirty="0"/>
              <a:t>]</a:t>
            </a:r>
          </a:p>
          <a:p>
            <a:pPr algn="just"/>
            <a:r>
              <a:rPr lang="es-ES" dirty="0"/>
              <a:t>Se puede añadir rápidamente: </a:t>
            </a:r>
            <a:r>
              <a:rPr lang="es-ES" dirty="0" err="1"/>
              <a:t>ctrl+shift+m</a:t>
            </a:r>
            <a:endParaRPr lang="es-ES" dirty="0"/>
          </a:p>
          <a:p>
            <a:pPr algn="just"/>
            <a:r>
              <a:rPr lang="es-ES" dirty="0"/>
              <a:t>Elegir el tipo de pipa</a:t>
            </a:r>
          </a:p>
          <a:p>
            <a:pPr lvl="1" algn="just"/>
            <a:r>
              <a:rPr lang="es-ES" dirty="0"/>
              <a:t>Tools &gt; Global </a:t>
            </a:r>
            <a:r>
              <a:rPr lang="es-ES" dirty="0" err="1"/>
              <a:t>Options</a:t>
            </a:r>
            <a:r>
              <a:rPr lang="es-ES" dirty="0"/>
              <a:t> &gt; </a:t>
            </a:r>
            <a:r>
              <a:rPr lang="es-ES" dirty="0" err="1"/>
              <a:t>Code</a:t>
            </a:r>
            <a:r>
              <a:rPr lang="es-ES" dirty="0"/>
              <a:t> &gt; </a:t>
            </a:r>
            <a:r>
              <a:rPr lang="es-ES" dirty="0" err="1"/>
              <a:t>Editing</a:t>
            </a:r>
            <a:r>
              <a:rPr lang="es-ES" dirty="0"/>
              <a:t> &gt; Native pipe </a:t>
            </a:r>
            <a:r>
              <a:rPr lang="es-ES" dirty="0" err="1"/>
              <a:t>operator</a:t>
            </a:r>
            <a:endParaRPr lang="es-ES" dirty="0"/>
          </a:p>
          <a:p>
            <a:pPr algn="just"/>
            <a:endParaRPr lang="es-ES" dirty="0"/>
          </a:p>
        </p:txBody>
      </p:sp>
    </p:spTree>
    <p:extLst>
      <p:ext uri="{BB962C8B-B14F-4D97-AF65-F5344CB8AC3E}">
        <p14:creationId xmlns:p14="http://schemas.microsoft.com/office/powerpoint/2010/main" val="1688978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84CB3-5414-4E05-9E7F-0D591C452A90}"/>
              </a:ext>
            </a:extLst>
          </p:cNvPr>
          <p:cNvSpPr>
            <a:spLocks noGrp="1"/>
          </p:cNvSpPr>
          <p:nvPr>
            <p:ph type="title"/>
          </p:nvPr>
        </p:nvSpPr>
        <p:spPr/>
        <p:txBody>
          <a:bodyPr/>
          <a:lstStyle/>
          <a:p>
            <a:r>
              <a:rPr lang="es-ES" dirty="0"/>
              <a:t>Uso de la pipa (1)</a:t>
            </a:r>
          </a:p>
        </p:txBody>
      </p:sp>
      <p:sp>
        <p:nvSpPr>
          <p:cNvPr id="3" name="Marcador de contenido 2">
            <a:extLst>
              <a:ext uri="{FF2B5EF4-FFF2-40B4-BE49-F238E27FC236}">
                <a16:creationId xmlns:a16="http://schemas.microsoft.com/office/drawing/2014/main" id="{C0A46AAD-BAFA-4339-9108-3DF5C0632870}"/>
              </a:ext>
            </a:extLst>
          </p:cNvPr>
          <p:cNvSpPr>
            <a:spLocks noGrp="1"/>
          </p:cNvSpPr>
          <p:nvPr>
            <p:ph idx="1"/>
          </p:nvPr>
        </p:nvSpPr>
        <p:spPr>
          <a:xfrm>
            <a:off x="628650" y="1825624"/>
            <a:ext cx="7886700" cy="5032375"/>
          </a:xfrm>
        </p:spPr>
        <p:txBody>
          <a:bodyPr/>
          <a:lstStyle/>
          <a:p>
            <a:r>
              <a:rPr lang="es-ES" dirty="0"/>
              <a:t>Permite ejecutar código de izquierda a derecha</a:t>
            </a:r>
          </a:p>
          <a:p>
            <a:r>
              <a:rPr lang="es-ES" dirty="0"/>
              <a:t>Por defecto, las pipas hacen que el primer argumento en una función después de una pipa sea el objeto que queda a la izquierda de la pipa</a:t>
            </a:r>
          </a:p>
          <a:p>
            <a:r>
              <a:rPr lang="es-ES" dirty="0"/>
              <a:t>Por ejemplo</a:t>
            </a:r>
          </a:p>
          <a:p>
            <a:pPr lvl="1"/>
            <a:r>
              <a:rPr lang="es-ES" sz="1800" dirty="0">
                <a:latin typeface="Courier New" panose="02070309020205020404" pitchFamily="49" charset="0"/>
                <a:cs typeface="Courier New" panose="02070309020205020404" pitchFamily="49" charset="0"/>
              </a:rPr>
              <a:t>round(mean(c(1,5,10)), </a:t>
            </a:r>
            <a:r>
              <a:rPr lang="es-ES" sz="1800" dirty="0" err="1">
                <a:latin typeface="Courier New" panose="02070309020205020404" pitchFamily="49" charset="0"/>
                <a:cs typeface="Courier New" panose="02070309020205020404" pitchFamily="49" charset="0"/>
              </a:rPr>
              <a:t>digits</a:t>
            </a:r>
            <a:r>
              <a:rPr lang="es-ES" sz="1800" dirty="0">
                <a:latin typeface="Courier New" panose="02070309020205020404" pitchFamily="49" charset="0"/>
                <a:cs typeface="Courier New" panose="02070309020205020404" pitchFamily="49" charset="0"/>
              </a:rPr>
              <a:t> = 2)</a:t>
            </a:r>
          </a:p>
          <a:p>
            <a:pPr lvl="1"/>
            <a:r>
              <a:rPr lang="es-ES" sz="1800" dirty="0">
                <a:latin typeface="Courier New" panose="02070309020205020404" pitchFamily="49" charset="0"/>
                <a:cs typeface="Courier New" panose="02070309020205020404" pitchFamily="49" charset="0"/>
              </a:rPr>
              <a:t>mean(c(1,5,10)) |&gt; round(</a:t>
            </a:r>
            <a:r>
              <a:rPr lang="es-ES" sz="1800" dirty="0" err="1">
                <a:latin typeface="Courier New" panose="02070309020205020404" pitchFamily="49" charset="0"/>
                <a:cs typeface="Courier New" panose="02070309020205020404" pitchFamily="49" charset="0"/>
              </a:rPr>
              <a:t>digits</a:t>
            </a:r>
            <a:r>
              <a:rPr lang="es-ES" sz="1800" dirty="0">
                <a:latin typeface="Courier New" panose="02070309020205020404" pitchFamily="49" charset="0"/>
                <a:cs typeface="Courier New" panose="02070309020205020404" pitchFamily="49" charset="0"/>
              </a:rPr>
              <a:t> = 2)</a:t>
            </a:r>
          </a:p>
          <a:p>
            <a:r>
              <a:rPr lang="es-ES" dirty="0"/>
              <a:t>Permite ejecutar diferentes funciones de forma secuencial </a:t>
            </a:r>
          </a:p>
          <a:p>
            <a:pPr lvl="1"/>
            <a:r>
              <a:rPr lang="es-ES" dirty="0"/>
              <a:t>No requiere insertar funciones dentro de otras funciones</a:t>
            </a:r>
          </a:p>
          <a:p>
            <a:pPr lvl="1"/>
            <a:r>
              <a:rPr lang="es-ES" dirty="0"/>
              <a:t>Simplifica el código empleado</a:t>
            </a:r>
          </a:p>
          <a:p>
            <a:pPr lvl="1"/>
            <a:endParaRPr lang="es-E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4180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D0C4AF-8E61-4803-A0AF-57CEECF8537C}"/>
              </a:ext>
            </a:extLst>
          </p:cNvPr>
          <p:cNvSpPr>
            <a:spLocks noGrp="1"/>
          </p:cNvSpPr>
          <p:nvPr>
            <p:ph type="title"/>
          </p:nvPr>
        </p:nvSpPr>
        <p:spPr/>
        <p:txBody>
          <a:bodyPr/>
          <a:lstStyle/>
          <a:p>
            <a:r>
              <a:rPr lang="es-ES" dirty="0"/>
              <a:t>Uso de la pipa (2)</a:t>
            </a:r>
          </a:p>
        </p:txBody>
      </p:sp>
      <p:sp>
        <p:nvSpPr>
          <p:cNvPr id="3" name="Marcador de contenido 2">
            <a:extLst>
              <a:ext uri="{FF2B5EF4-FFF2-40B4-BE49-F238E27FC236}">
                <a16:creationId xmlns:a16="http://schemas.microsoft.com/office/drawing/2014/main" id="{3BFF6C1E-2B74-4554-AD03-71F7107B47A1}"/>
              </a:ext>
            </a:extLst>
          </p:cNvPr>
          <p:cNvSpPr>
            <a:spLocks noGrp="1"/>
          </p:cNvSpPr>
          <p:nvPr>
            <p:ph idx="1"/>
          </p:nvPr>
        </p:nvSpPr>
        <p:spPr/>
        <p:txBody>
          <a:bodyPr>
            <a:normAutofit/>
          </a:bodyPr>
          <a:lstStyle/>
          <a:p>
            <a:r>
              <a:rPr lang="es-ES" dirty="0"/>
              <a:t>Permite leer el código de forma más fácil</a:t>
            </a:r>
          </a:p>
          <a:p>
            <a:r>
              <a:rPr lang="es-ES" dirty="0"/>
              <a:t>Evita tener que guardar objetos para pasos intermedios</a:t>
            </a:r>
          </a:p>
          <a:p>
            <a:r>
              <a:rPr lang="es-ES" dirty="0"/>
              <a:t>En el ejemplo anterior se podría haber simplificado aún más:</a:t>
            </a:r>
          </a:p>
          <a:p>
            <a:pPr marL="457200" lvl="1" indent="0">
              <a:buNone/>
            </a:pPr>
            <a:r>
              <a:rPr lang="es-ES" sz="2000" dirty="0">
                <a:latin typeface="Courier New" panose="02070309020205020404" pitchFamily="49" charset="0"/>
                <a:cs typeface="Courier New" panose="02070309020205020404" pitchFamily="49" charset="0"/>
              </a:rPr>
              <a:t>a &lt;- c(1,5,10)</a:t>
            </a:r>
          </a:p>
          <a:p>
            <a:pPr marL="457200" lvl="1" indent="0">
              <a:buNone/>
            </a:pPr>
            <a:r>
              <a:rPr lang="es-ES" sz="2000" dirty="0">
                <a:latin typeface="Courier New" panose="02070309020205020404" pitchFamily="49" charset="0"/>
                <a:cs typeface="Courier New" panose="02070309020205020404" pitchFamily="49" charset="0"/>
              </a:rPr>
              <a:t>a |&gt; mean() |&gt; round(</a:t>
            </a:r>
            <a:r>
              <a:rPr lang="es-ES" sz="2000" dirty="0" err="1">
                <a:latin typeface="Courier New" panose="02070309020205020404" pitchFamily="49" charset="0"/>
                <a:cs typeface="Courier New" panose="02070309020205020404" pitchFamily="49" charset="0"/>
              </a:rPr>
              <a:t>digits</a:t>
            </a:r>
            <a:r>
              <a:rPr lang="es-ES" sz="2000" dirty="0">
                <a:latin typeface="Courier New" panose="02070309020205020404" pitchFamily="49" charset="0"/>
                <a:cs typeface="Courier New" panose="02070309020205020404" pitchFamily="49" charset="0"/>
              </a:rPr>
              <a:t> = 2)</a:t>
            </a:r>
          </a:p>
          <a:p>
            <a:endParaRPr lang="es-ES" dirty="0"/>
          </a:p>
          <a:p>
            <a:r>
              <a:rPr lang="es-ES" dirty="0"/>
              <a:t>En el vector a, primero calculamos la media, luego redondeamos el valor a 2 dígitos tras el decimal</a:t>
            </a:r>
            <a:endParaRPr lang="es-ES" sz="2800" dirty="0">
              <a:latin typeface="Courier New" panose="02070309020205020404" pitchFamily="49" charset="0"/>
              <a:cs typeface="Courier New" panose="02070309020205020404" pitchFamily="49" charset="0"/>
            </a:endParaRPr>
          </a:p>
          <a:p>
            <a:pPr marL="0" indent="0">
              <a:buNone/>
            </a:pPr>
            <a:endParaRPr lang="es-ES" dirty="0"/>
          </a:p>
        </p:txBody>
      </p:sp>
    </p:spTree>
    <p:extLst>
      <p:ext uri="{BB962C8B-B14F-4D97-AF65-F5344CB8AC3E}">
        <p14:creationId xmlns:p14="http://schemas.microsoft.com/office/powerpoint/2010/main" val="255828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01734-A335-43C7-B4A7-28A7DCA05648}"/>
              </a:ext>
            </a:extLst>
          </p:cNvPr>
          <p:cNvSpPr>
            <a:spLocks noGrp="1"/>
          </p:cNvSpPr>
          <p:nvPr>
            <p:ph type="title"/>
          </p:nvPr>
        </p:nvSpPr>
        <p:spPr>
          <a:xfrm>
            <a:off x="203347" y="492717"/>
            <a:ext cx="7037425" cy="1325563"/>
          </a:xfrm>
        </p:spPr>
        <p:txBody>
          <a:bodyPr/>
          <a:lstStyle/>
          <a:p>
            <a:r>
              <a:rPr lang="es-ES" dirty="0"/>
              <a:t>Importar datos en R</a:t>
            </a:r>
          </a:p>
        </p:txBody>
      </p:sp>
      <p:sp>
        <p:nvSpPr>
          <p:cNvPr id="3" name="Marcador de contenido 2">
            <a:extLst>
              <a:ext uri="{FF2B5EF4-FFF2-40B4-BE49-F238E27FC236}">
                <a16:creationId xmlns:a16="http://schemas.microsoft.com/office/drawing/2014/main" id="{3E8C4654-F7AD-4C53-8CB2-416F2B0149DB}"/>
              </a:ext>
            </a:extLst>
          </p:cNvPr>
          <p:cNvSpPr>
            <a:spLocks noGrp="1"/>
          </p:cNvSpPr>
          <p:nvPr>
            <p:ph idx="1"/>
          </p:nvPr>
        </p:nvSpPr>
        <p:spPr>
          <a:xfrm>
            <a:off x="203347" y="1953216"/>
            <a:ext cx="7037425" cy="4351338"/>
          </a:xfrm>
        </p:spPr>
        <p:txBody>
          <a:bodyPr/>
          <a:lstStyle/>
          <a:p>
            <a:r>
              <a:rPr lang="es-ES" dirty="0"/>
              <a:t>Hay tres paquetes de </a:t>
            </a:r>
            <a:r>
              <a:rPr lang="es-ES" dirty="0" err="1"/>
              <a:t>tidyverse</a:t>
            </a:r>
            <a:endParaRPr lang="es-ES" dirty="0"/>
          </a:p>
          <a:p>
            <a:pPr marL="514350" indent="-514350">
              <a:buFont typeface="+mj-lt"/>
              <a:buAutoNum type="arabicPeriod"/>
            </a:pPr>
            <a:r>
              <a:rPr lang="es-ES" dirty="0">
                <a:hlinkClick r:id="rId2"/>
              </a:rPr>
              <a:t>Readr</a:t>
            </a:r>
            <a:endParaRPr lang="es-ES" dirty="0"/>
          </a:p>
          <a:p>
            <a:pPr lvl="1"/>
            <a:r>
              <a:rPr lang="es-ES" dirty="0"/>
              <a:t>Importar </a:t>
            </a:r>
            <a:r>
              <a:rPr lang="es-ES" dirty="0" err="1"/>
              <a:t>csv</a:t>
            </a:r>
            <a:r>
              <a:rPr lang="es-ES" dirty="0"/>
              <a:t> y tablas simples</a:t>
            </a:r>
          </a:p>
          <a:p>
            <a:pPr marL="514350" indent="-514350">
              <a:buFont typeface="+mj-lt"/>
              <a:buAutoNum type="arabicPeriod"/>
            </a:pPr>
            <a:r>
              <a:rPr lang="es-ES" dirty="0">
                <a:hlinkClick r:id="rId3"/>
              </a:rPr>
              <a:t>Readxl</a:t>
            </a:r>
            <a:endParaRPr lang="es-ES" dirty="0"/>
          </a:p>
          <a:p>
            <a:pPr lvl="1"/>
            <a:r>
              <a:rPr lang="es-ES" dirty="0"/>
              <a:t>Importar </a:t>
            </a:r>
            <a:r>
              <a:rPr lang="es-ES" dirty="0" err="1"/>
              <a:t>excel</a:t>
            </a:r>
            <a:endParaRPr lang="es-ES" dirty="0"/>
          </a:p>
          <a:p>
            <a:pPr marL="514350" indent="-514350">
              <a:buFont typeface="+mj-lt"/>
              <a:buAutoNum type="arabicPeriod"/>
            </a:pPr>
            <a:r>
              <a:rPr lang="es-ES" dirty="0">
                <a:hlinkClick r:id="rId4"/>
              </a:rPr>
              <a:t>Haven</a:t>
            </a:r>
            <a:endParaRPr lang="es-ES" dirty="0"/>
          </a:p>
          <a:p>
            <a:pPr lvl="1"/>
            <a:r>
              <a:rPr lang="es-ES" dirty="0"/>
              <a:t>Importar de otros formatos de software estadístico</a:t>
            </a:r>
          </a:p>
          <a:p>
            <a:pPr lvl="2"/>
            <a:r>
              <a:rPr lang="es-ES" dirty="0"/>
              <a:t>.</a:t>
            </a:r>
            <a:r>
              <a:rPr lang="es-ES" dirty="0" err="1"/>
              <a:t>sav</a:t>
            </a:r>
            <a:r>
              <a:rPr lang="es-ES" dirty="0"/>
              <a:t> – SPSS</a:t>
            </a:r>
          </a:p>
          <a:p>
            <a:pPr lvl="2"/>
            <a:r>
              <a:rPr lang="es-ES" dirty="0"/>
              <a:t>.</a:t>
            </a:r>
            <a:r>
              <a:rPr lang="es-ES" dirty="0" err="1"/>
              <a:t>dta</a:t>
            </a:r>
            <a:r>
              <a:rPr lang="es-ES" dirty="0"/>
              <a:t> – STATA</a:t>
            </a:r>
          </a:p>
        </p:txBody>
      </p:sp>
      <p:pic>
        <p:nvPicPr>
          <p:cNvPr id="2050" name="Picture 2" descr="Read Excel Files • readxl">
            <a:extLst>
              <a:ext uri="{FF2B5EF4-FFF2-40B4-BE49-F238E27FC236}">
                <a16:creationId xmlns:a16="http://schemas.microsoft.com/office/drawing/2014/main" id="{6F4A3F5E-7349-49F4-8623-079135C4A3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6330" y="2378627"/>
            <a:ext cx="1817670" cy="2097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d Rectangular Text Data • readr">
            <a:extLst>
              <a:ext uri="{FF2B5EF4-FFF2-40B4-BE49-F238E27FC236}">
                <a16:creationId xmlns:a16="http://schemas.microsoft.com/office/drawing/2014/main" id="{3595A6D8-9E38-49CF-B5E9-C1FB5F5FCF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6330" y="138223"/>
            <a:ext cx="1817670" cy="210546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README">
            <a:extLst>
              <a:ext uri="{FF2B5EF4-FFF2-40B4-BE49-F238E27FC236}">
                <a16:creationId xmlns:a16="http://schemas.microsoft.com/office/drawing/2014/main" id="{BBE4E529-0406-4D06-92ED-D9311CAB75F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8" name="Picture 10">
            <a:extLst>
              <a:ext uri="{FF2B5EF4-FFF2-40B4-BE49-F238E27FC236}">
                <a16:creationId xmlns:a16="http://schemas.microsoft.com/office/drawing/2014/main" id="{ECE63AE8-D35B-4F3B-BF52-B02BED69EC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6330" y="4611457"/>
            <a:ext cx="1817670" cy="2105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430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BD2AB-73D7-4277-9CC6-B4A1566D81BB}"/>
              </a:ext>
            </a:extLst>
          </p:cNvPr>
          <p:cNvSpPr>
            <a:spLocks noGrp="1"/>
          </p:cNvSpPr>
          <p:nvPr>
            <p:ph type="title"/>
          </p:nvPr>
        </p:nvSpPr>
        <p:spPr/>
        <p:txBody>
          <a:bodyPr/>
          <a:lstStyle/>
          <a:p>
            <a:r>
              <a:rPr lang="es-ES" dirty="0"/>
              <a:t>Ejercicio</a:t>
            </a:r>
          </a:p>
        </p:txBody>
      </p:sp>
      <p:sp>
        <p:nvSpPr>
          <p:cNvPr id="3" name="Marcador de contenido 2">
            <a:extLst>
              <a:ext uri="{FF2B5EF4-FFF2-40B4-BE49-F238E27FC236}">
                <a16:creationId xmlns:a16="http://schemas.microsoft.com/office/drawing/2014/main" id="{88C98DF8-8CD8-4A97-85BF-801196123A90}"/>
              </a:ext>
            </a:extLst>
          </p:cNvPr>
          <p:cNvSpPr>
            <a:spLocks noGrp="1"/>
          </p:cNvSpPr>
          <p:nvPr>
            <p:ph idx="1"/>
          </p:nvPr>
        </p:nvSpPr>
        <p:spPr>
          <a:xfrm>
            <a:off x="628650" y="1825624"/>
            <a:ext cx="7886700" cy="5032375"/>
          </a:xfrm>
        </p:spPr>
        <p:txBody>
          <a:bodyPr/>
          <a:lstStyle/>
          <a:p>
            <a:r>
              <a:rPr lang="es-ES" dirty="0"/>
              <a:t>Vamos a importar la base de datos del </a:t>
            </a:r>
            <a:r>
              <a:rPr lang="es-ES" dirty="0" err="1"/>
              <a:t>QoG</a:t>
            </a:r>
            <a:r>
              <a:rPr lang="es-ES" dirty="0"/>
              <a:t> en distintos formatos</a:t>
            </a:r>
          </a:p>
          <a:p>
            <a:pPr lvl="1"/>
            <a:r>
              <a:rPr lang="es-ES" dirty="0" err="1"/>
              <a:t>csv</a:t>
            </a:r>
            <a:endParaRPr lang="es-ES" dirty="0"/>
          </a:p>
          <a:p>
            <a:pPr lvl="1"/>
            <a:r>
              <a:rPr lang="es-ES" dirty="0" err="1"/>
              <a:t>excel</a:t>
            </a:r>
            <a:endParaRPr lang="es-ES" dirty="0"/>
          </a:p>
          <a:p>
            <a:pPr lvl="1"/>
            <a:r>
              <a:rPr lang="es-ES" dirty="0"/>
              <a:t>Stata</a:t>
            </a:r>
          </a:p>
          <a:p>
            <a:r>
              <a:rPr lang="es-ES" dirty="0"/>
              <a:t>Fuente</a:t>
            </a:r>
          </a:p>
          <a:p>
            <a:pPr marL="0" indent="0">
              <a:buNone/>
            </a:pPr>
            <a:r>
              <a:rPr lang="es-ES" dirty="0">
                <a:hlinkClick r:id="rId2"/>
              </a:rPr>
              <a:t>https://www.qogdata.pol.gu.se/data/</a:t>
            </a:r>
            <a:r>
              <a:rPr lang="es-ES" dirty="0"/>
              <a:t> </a:t>
            </a:r>
          </a:p>
          <a:p>
            <a:pPr marL="0" indent="0">
              <a:buNone/>
            </a:pPr>
            <a:endParaRPr lang="es-ES" dirty="0"/>
          </a:p>
          <a:p>
            <a:r>
              <a:rPr lang="es-ES" dirty="0"/>
              <a:t>Cread un objeto distinto en R para cada fichero</a:t>
            </a:r>
          </a:p>
          <a:p>
            <a:pPr lvl="1"/>
            <a:r>
              <a:rPr lang="es-ES" dirty="0"/>
              <a:t>Recordad usar los paquetes adecuados</a:t>
            </a:r>
          </a:p>
        </p:txBody>
      </p:sp>
    </p:spTree>
    <p:extLst>
      <p:ext uri="{BB962C8B-B14F-4D97-AF65-F5344CB8AC3E}">
        <p14:creationId xmlns:p14="http://schemas.microsoft.com/office/powerpoint/2010/main" val="3655669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F11DE04-2230-4F76-8823-70CCCA90F1F4}"/>
              </a:ext>
            </a:extLst>
          </p:cNvPr>
          <p:cNvSpPr>
            <a:spLocks noGrp="1"/>
          </p:cNvSpPr>
          <p:nvPr>
            <p:ph type="title"/>
          </p:nvPr>
        </p:nvSpPr>
        <p:spPr/>
        <p:txBody>
          <a:bodyPr/>
          <a:lstStyle/>
          <a:p>
            <a:r>
              <a:rPr lang="es-ES" dirty="0"/>
              <a:t>La semana que viene</a:t>
            </a:r>
          </a:p>
        </p:txBody>
      </p:sp>
      <p:sp>
        <p:nvSpPr>
          <p:cNvPr id="5" name="Marcador de texto 4">
            <a:extLst>
              <a:ext uri="{FF2B5EF4-FFF2-40B4-BE49-F238E27FC236}">
                <a16:creationId xmlns:a16="http://schemas.microsoft.com/office/drawing/2014/main" id="{D61080EB-1112-4609-A3CB-CC29464A2A25}"/>
              </a:ext>
            </a:extLst>
          </p:cNvPr>
          <p:cNvSpPr>
            <a:spLocks noGrp="1"/>
          </p:cNvSpPr>
          <p:nvPr>
            <p:ph type="body" idx="1"/>
          </p:nvPr>
        </p:nvSpPr>
        <p:spPr/>
        <p:txBody>
          <a:bodyPr/>
          <a:lstStyle/>
          <a:p>
            <a:r>
              <a:rPr lang="es-ES" dirty="0"/>
              <a:t>Modificar bases de datos: paquetes </a:t>
            </a:r>
            <a:r>
              <a:rPr lang="es-ES" dirty="0" err="1"/>
              <a:t>dplyr</a:t>
            </a:r>
            <a:r>
              <a:rPr lang="es-ES" dirty="0"/>
              <a:t> y </a:t>
            </a:r>
            <a:r>
              <a:rPr lang="es-ES" dirty="0" err="1"/>
              <a:t>tidyr</a:t>
            </a:r>
            <a:endParaRPr lang="es-ES" dirty="0"/>
          </a:p>
        </p:txBody>
      </p:sp>
    </p:spTree>
    <p:extLst>
      <p:ext uri="{BB962C8B-B14F-4D97-AF65-F5344CB8AC3E}">
        <p14:creationId xmlns:p14="http://schemas.microsoft.com/office/powerpoint/2010/main" val="407138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E87F5219-0CB9-C69A-0C00-76AB34A73758}"/>
              </a:ext>
            </a:extLst>
          </p:cNvPr>
          <p:cNvSpPr>
            <a:spLocks noGrp="1"/>
          </p:cNvSpPr>
          <p:nvPr>
            <p:ph type="title"/>
          </p:nvPr>
        </p:nvSpPr>
        <p:spPr/>
        <p:txBody>
          <a:bodyPr/>
          <a:lstStyle/>
          <a:p>
            <a:r>
              <a:rPr lang="ca-ES" dirty="0"/>
              <a:t>Agenda de </a:t>
            </a:r>
            <a:r>
              <a:rPr lang="ca-ES" dirty="0" err="1"/>
              <a:t>investigación</a:t>
            </a:r>
            <a:endParaRPr lang="ca-ES" dirty="0"/>
          </a:p>
        </p:txBody>
      </p:sp>
      <p:sp>
        <p:nvSpPr>
          <p:cNvPr id="3" name="Contenidor de contingut 2">
            <a:extLst>
              <a:ext uri="{FF2B5EF4-FFF2-40B4-BE49-F238E27FC236}">
                <a16:creationId xmlns:a16="http://schemas.microsoft.com/office/drawing/2014/main" id="{7FEC8B84-4933-7A0F-1742-2891D5839255}"/>
              </a:ext>
            </a:extLst>
          </p:cNvPr>
          <p:cNvSpPr>
            <a:spLocks noGrp="1"/>
          </p:cNvSpPr>
          <p:nvPr>
            <p:ph idx="1"/>
          </p:nvPr>
        </p:nvSpPr>
        <p:spPr/>
        <p:txBody>
          <a:bodyPr>
            <a:normAutofit/>
          </a:bodyPr>
          <a:lstStyle/>
          <a:p>
            <a:r>
              <a:rPr lang="es-ES" dirty="0"/>
              <a:t>Economía política histórica y política comparada</a:t>
            </a:r>
          </a:p>
          <a:p>
            <a:pPr lvl="1"/>
            <a:r>
              <a:rPr lang="es-ES" dirty="0"/>
              <a:t>Transiciones a la democracia </a:t>
            </a:r>
          </a:p>
          <a:p>
            <a:pPr lvl="1"/>
            <a:r>
              <a:rPr lang="es-ES" dirty="0"/>
              <a:t>Elecciones en autocracias</a:t>
            </a:r>
          </a:p>
          <a:p>
            <a:pPr lvl="1"/>
            <a:r>
              <a:rPr lang="es-ES" dirty="0"/>
              <a:t>Competición entre elites</a:t>
            </a:r>
          </a:p>
          <a:p>
            <a:pPr lvl="1">
              <a:buFontTx/>
              <a:buChar char="-"/>
            </a:pPr>
            <a:r>
              <a:rPr lang="es-ES" dirty="0"/>
              <a:t>Orígenes de partidos regionales</a:t>
            </a:r>
          </a:p>
          <a:p>
            <a:pPr lvl="1">
              <a:buFontTx/>
              <a:buChar char="-"/>
            </a:pPr>
            <a:r>
              <a:rPr lang="es-ES" dirty="0"/>
              <a:t>Patrones de uso de métodos de fraude electoral</a:t>
            </a:r>
          </a:p>
          <a:p>
            <a:pPr lvl="1">
              <a:buFontTx/>
              <a:buChar char="-"/>
            </a:pPr>
            <a:r>
              <a:rPr lang="es-ES" dirty="0"/>
              <a:t>Crisis bancarias y apoyo democrático</a:t>
            </a:r>
          </a:p>
          <a:p>
            <a:r>
              <a:rPr lang="es-ES" dirty="0"/>
              <a:t>También: </a:t>
            </a:r>
            <a:r>
              <a:rPr lang="es-ES" sz="2400" dirty="0"/>
              <a:t>formación de gobiernos y política multinivel</a:t>
            </a:r>
          </a:p>
          <a:p>
            <a:pPr marL="0" indent="0" algn="ctr">
              <a:buNone/>
            </a:pPr>
            <a:endParaRPr lang="es-ES" sz="1500" dirty="0"/>
          </a:p>
          <a:p>
            <a:pPr marL="0" indent="0" algn="ctr">
              <a:buNone/>
            </a:pPr>
            <a:r>
              <a:rPr lang="es-ES" sz="1500" dirty="0"/>
              <a:t>Para más información: </a:t>
            </a:r>
            <a:r>
              <a:rPr lang="es-ES" sz="1500" dirty="0">
                <a:hlinkClick r:id="rId2"/>
              </a:rPr>
              <a:t>www.pauvallprat.com</a:t>
            </a:r>
            <a:r>
              <a:rPr lang="es-ES" sz="1500" dirty="0"/>
              <a:t> </a:t>
            </a:r>
          </a:p>
          <a:p>
            <a:endParaRPr lang="es-ES" dirty="0"/>
          </a:p>
        </p:txBody>
      </p:sp>
    </p:spTree>
    <p:extLst>
      <p:ext uri="{BB962C8B-B14F-4D97-AF65-F5344CB8AC3E}">
        <p14:creationId xmlns:p14="http://schemas.microsoft.com/office/powerpoint/2010/main" val="301510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D491FE9A-2928-798D-0C32-34BCC10A4BE9}"/>
              </a:ext>
            </a:extLst>
          </p:cNvPr>
          <p:cNvSpPr>
            <a:spLocks noGrp="1"/>
          </p:cNvSpPr>
          <p:nvPr>
            <p:ph type="title"/>
          </p:nvPr>
        </p:nvSpPr>
        <p:spPr/>
        <p:txBody>
          <a:bodyPr/>
          <a:lstStyle/>
          <a:p>
            <a:r>
              <a:rPr lang="ca-ES" dirty="0" err="1"/>
              <a:t>Metodología</a:t>
            </a:r>
            <a:endParaRPr lang="ca-ES" dirty="0"/>
          </a:p>
        </p:txBody>
      </p:sp>
      <p:sp>
        <p:nvSpPr>
          <p:cNvPr id="3" name="Contenidor de contingut 2">
            <a:extLst>
              <a:ext uri="{FF2B5EF4-FFF2-40B4-BE49-F238E27FC236}">
                <a16:creationId xmlns:a16="http://schemas.microsoft.com/office/drawing/2014/main" id="{4B3F1F14-5425-ED2A-11B6-5D2E26527166}"/>
              </a:ext>
            </a:extLst>
          </p:cNvPr>
          <p:cNvSpPr>
            <a:spLocks noGrp="1"/>
          </p:cNvSpPr>
          <p:nvPr>
            <p:ph idx="1"/>
          </p:nvPr>
        </p:nvSpPr>
        <p:spPr>
          <a:xfrm>
            <a:off x="628651" y="2226469"/>
            <a:ext cx="5070338" cy="3263504"/>
          </a:xfrm>
        </p:spPr>
        <p:txBody>
          <a:bodyPr>
            <a:normAutofit fontScale="85000" lnSpcReduction="20000"/>
          </a:bodyPr>
          <a:lstStyle/>
          <a:p>
            <a:r>
              <a:rPr lang="ca-ES" dirty="0" err="1"/>
              <a:t>Eminentemente</a:t>
            </a:r>
            <a:r>
              <a:rPr lang="ca-ES" dirty="0"/>
              <a:t> </a:t>
            </a:r>
            <a:r>
              <a:rPr lang="ca-ES" dirty="0" err="1"/>
              <a:t>cuantitativa</a:t>
            </a:r>
            <a:endParaRPr lang="ca-ES" dirty="0"/>
          </a:p>
          <a:p>
            <a:r>
              <a:rPr lang="ca-ES" dirty="0" err="1"/>
              <a:t>Datos</a:t>
            </a:r>
            <a:r>
              <a:rPr lang="ca-ES" dirty="0"/>
              <a:t> a </a:t>
            </a:r>
            <a:r>
              <a:rPr lang="ca-ES" dirty="0" err="1"/>
              <a:t>nivel</a:t>
            </a:r>
            <a:r>
              <a:rPr lang="ca-ES" dirty="0"/>
              <a:t> </a:t>
            </a:r>
            <a:r>
              <a:rPr lang="ca-ES" dirty="0" err="1"/>
              <a:t>micro</a:t>
            </a:r>
            <a:endParaRPr lang="ca-ES" dirty="0"/>
          </a:p>
          <a:p>
            <a:pPr lvl="1"/>
            <a:r>
              <a:rPr lang="ca-ES" dirty="0"/>
              <a:t>Municipal o </a:t>
            </a:r>
            <a:r>
              <a:rPr lang="ca-ES" dirty="0" err="1"/>
              <a:t>sección</a:t>
            </a:r>
            <a:r>
              <a:rPr lang="ca-ES" dirty="0"/>
              <a:t> censal </a:t>
            </a:r>
            <a:r>
              <a:rPr lang="ca-ES" dirty="0">
                <a:sym typeface="Wingdings" panose="05000000000000000000" pitchFamily="2" charset="2"/>
              </a:rPr>
              <a:t></a:t>
            </a:r>
          </a:p>
          <a:p>
            <a:pPr lvl="1"/>
            <a:r>
              <a:rPr lang="ca-ES" dirty="0">
                <a:sym typeface="Wingdings" panose="05000000000000000000" pitchFamily="2" charset="2"/>
              </a:rPr>
              <a:t>Individual</a:t>
            </a:r>
          </a:p>
          <a:p>
            <a:r>
              <a:rPr lang="ca-ES" dirty="0" err="1">
                <a:sym typeface="Wingdings" panose="05000000000000000000" pitchFamily="2" charset="2"/>
              </a:rPr>
              <a:t>Recogida</a:t>
            </a:r>
            <a:r>
              <a:rPr lang="ca-ES" dirty="0">
                <a:sym typeface="Wingdings" panose="05000000000000000000" pitchFamily="2" charset="2"/>
              </a:rPr>
              <a:t> y </a:t>
            </a:r>
            <a:r>
              <a:rPr lang="ca-ES" dirty="0" err="1">
                <a:sym typeface="Wingdings" panose="05000000000000000000" pitchFamily="2" charset="2"/>
              </a:rPr>
              <a:t>sistematización</a:t>
            </a:r>
            <a:r>
              <a:rPr lang="ca-ES" dirty="0">
                <a:sym typeface="Wingdings" panose="05000000000000000000" pitchFamily="2" charset="2"/>
              </a:rPr>
              <a:t> de </a:t>
            </a:r>
            <a:r>
              <a:rPr lang="ca-ES" dirty="0" err="1">
                <a:sym typeface="Wingdings" panose="05000000000000000000" pitchFamily="2" charset="2"/>
              </a:rPr>
              <a:t>datos</a:t>
            </a:r>
            <a:r>
              <a:rPr lang="ca-ES" dirty="0">
                <a:sym typeface="Wingdings" panose="05000000000000000000" pitchFamily="2" charset="2"/>
              </a:rPr>
              <a:t> a partir de </a:t>
            </a:r>
            <a:r>
              <a:rPr lang="ca-ES" dirty="0" err="1">
                <a:sym typeface="Wingdings" panose="05000000000000000000" pitchFamily="2" charset="2"/>
              </a:rPr>
              <a:t>nuevas</a:t>
            </a:r>
            <a:r>
              <a:rPr lang="ca-ES" dirty="0">
                <a:sym typeface="Wingdings" panose="05000000000000000000" pitchFamily="2" charset="2"/>
              </a:rPr>
              <a:t> </a:t>
            </a:r>
            <a:r>
              <a:rPr lang="ca-ES" dirty="0" err="1">
                <a:sym typeface="Wingdings" panose="05000000000000000000" pitchFamily="2" charset="2"/>
              </a:rPr>
              <a:t>fuentes</a:t>
            </a:r>
            <a:r>
              <a:rPr lang="ca-ES" dirty="0">
                <a:sym typeface="Wingdings" panose="05000000000000000000" pitchFamily="2" charset="2"/>
              </a:rPr>
              <a:t> (</a:t>
            </a:r>
            <a:r>
              <a:rPr lang="ca-ES" dirty="0" err="1">
                <a:sym typeface="Wingdings" panose="05000000000000000000" pitchFamily="2" charset="2"/>
              </a:rPr>
              <a:t>archivos</a:t>
            </a:r>
            <a:r>
              <a:rPr lang="ca-ES" dirty="0">
                <a:sym typeface="Wingdings" panose="05000000000000000000" pitchFamily="2" charset="2"/>
              </a:rPr>
              <a:t>) o </a:t>
            </a:r>
            <a:r>
              <a:rPr lang="ca-ES" dirty="0" err="1">
                <a:sym typeface="Wingdings" panose="05000000000000000000" pitchFamily="2" charset="2"/>
              </a:rPr>
              <a:t>combinación</a:t>
            </a:r>
            <a:r>
              <a:rPr lang="ca-ES" dirty="0">
                <a:sym typeface="Wingdings" panose="05000000000000000000" pitchFamily="2" charset="2"/>
              </a:rPr>
              <a:t> de </a:t>
            </a:r>
            <a:r>
              <a:rPr lang="ca-ES" dirty="0" err="1">
                <a:sym typeface="Wingdings" panose="05000000000000000000" pitchFamily="2" charset="2"/>
              </a:rPr>
              <a:t>datos</a:t>
            </a:r>
            <a:r>
              <a:rPr lang="ca-ES" dirty="0">
                <a:sym typeface="Wingdings" panose="05000000000000000000" pitchFamily="2" charset="2"/>
              </a:rPr>
              <a:t> </a:t>
            </a:r>
            <a:r>
              <a:rPr lang="ca-ES" dirty="0" err="1">
                <a:sym typeface="Wingdings" panose="05000000000000000000" pitchFamily="2" charset="2"/>
              </a:rPr>
              <a:t>existentes</a:t>
            </a:r>
            <a:endParaRPr lang="ca-ES" dirty="0">
              <a:sym typeface="Wingdings" panose="05000000000000000000" pitchFamily="2" charset="2"/>
            </a:endParaRPr>
          </a:p>
          <a:p>
            <a:r>
              <a:rPr lang="ca-ES" dirty="0" err="1">
                <a:sym typeface="Wingdings" panose="05000000000000000000" pitchFamily="2" charset="2"/>
              </a:rPr>
              <a:t>Aplicación</a:t>
            </a:r>
            <a:r>
              <a:rPr lang="ca-ES" dirty="0">
                <a:sym typeface="Wingdings" panose="05000000000000000000" pitchFamily="2" charset="2"/>
              </a:rPr>
              <a:t> de </a:t>
            </a:r>
            <a:r>
              <a:rPr lang="ca-ES" u="sng" dirty="0" err="1">
                <a:sym typeface="Wingdings" panose="05000000000000000000" pitchFamily="2" charset="2"/>
              </a:rPr>
              <a:t>técnicas</a:t>
            </a:r>
            <a:r>
              <a:rPr lang="ca-ES" u="sng" dirty="0">
                <a:sym typeface="Wingdings" panose="05000000000000000000" pitchFamily="2" charset="2"/>
              </a:rPr>
              <a:t> </a:t>
            </a:r>
            <a:r>
              <a:rPr lang="ca-ES" u="sng" dirty="0" err="1">
                <a:sym typeface="Wingdings" panose="05000000000000000000" pitchFamily="2" charset="2"/>
              </a:rPr>
              <a:t>estadísticas</a:t>
            </a:r>
            <a:r>
              <a:rPr lang="ca-ES" dirty="0">
                <a:sym typeface="Wingdings" panose="05000000000000000000" pitchFamily="2" charset="2"/>
              </a:rPr>
              <a:t> a partir de </a:t>
            </a:r>
            <a:r>
              <a:rPr lang="ca-ES" dirty="0" err="1">
                <a:sym typeface="Wingdings" panose="05000000000000000000" pitchFamily="2" charset="2"/>
              </a:rPr>
              <a:t>métodos</a:t>
            </a:r>
            <a:r>
              <a:rPr lang="ca-ES" dirty="0">
                <a:sym typeface="Wingdings" panose="05000000000000000000" pitchFamily="2" charset="2"/>
              </a:rPr>
              <a:t> de </a:t>
            </a:r>
            <a:r>
              <a:rPr lang="ca-ES" dirty="0" err="1">
                <a:sym typeface="Wingdings" panose="05000000000000000000" pitchFamily="2" charset="2"/>
              </a:rPr>
              <a:t>inferencia</a:t>
            </a:r>
            <a:r>
              <a:rPr lang="ca-ES" dirty="0">
                <a:sym typeface="Wingdings" panose="05000000000000000000" pitchFamily="2" charset="2"/>
              </a:rPr>
              <a:t> causal</a:t>
            </a:r>
            <a:endParaRPr lang="ca-ES" dirty="0"/>
          </a:p>
        </p:txBody>
      </p:sp>
      <p:sp>
        <p:nvSpPr>
          <p:cNvPr id="5" name="QuadreDeText 4">
            <a:extLst>
              <a:ext uri="{FF2B5EF4-FFF2-40B4-BE49-F238E27FC236}">
                <a16:creationId xmlns:a16="http://schemas.microsoft.com/office/drawing/2014/main" id="{D35B9C0C-FE14-BF14-C5BA-177589B9C390}"/>
              </a:ext>
            </a:extLst>
          </p:cNvPr>
          <p:cNvSpPr txBox="1"/>
          <p:nvPr/>
        </p:nvSpPr>
        <p:spPr>
          <a:xfrm>
            <a:off x="5698988" y="4701079"/>
            <a:ext cx="3132437" cy="369332"/>
          </a:xfrm>
          <a:prstGeom prst="rect">
            <a:avLst/>
          </a:prstGeom>
          <a:noFill/>
        </p:spPr>
        <p:txBody>
          <a:bodyPr wrap="square" rtlCol="0">
            <a:spAutoFit/>
          </a:bodyPr>
          <a:lstStyle/>
          <a:p>
            <a:pPr algn="r"/>
            <a:r>
              <a:rPr lang="ca-ES" sz="900" dirty="0" err="1"/>
              <a:t>Exposición</a:t>
            </a:r>
            <a:r>
              <a:rPr lang="ca-ES" sz="900" dirty="0"/>
              <a:t> al </a:t>
            </a:r>
            <a:r>
              <a:rPr lang="ca-ES" sz="900" dirty="0" err="1"/>
              <a:t>choque</a:t>
            </a:r>
            <a:r>
              <a:rPr lang="ca-ES" sz="900" dirty="0"/>
              <a:t> </a:t>
            </a:r>
            <a:r>
              <a:rPr lang="ca-ES" sz="900" dirty="0" err="1"/>
              <a:t>económico</a:t>
            </a:r>
            <a:r>
              <a:rPr lang="ca-ES" sz="900" dirty="0"/>
              <a:t> </a:t>
            </a:r>
            <a:r>
              <a:rPr lang="ca-ES" sz="900" dirty="0" err="1"/>
              <a:t>causado</a:t>
            </a:r>
            <a:r>
              <a:rPr lang="ca-ES" sz="900" dirty="0"/>
              <a:t> por el </a:t>
            </a:r>
            <a:r>
              <a:rPr lang="ca-ES" sz="900" i="1" dirty="0"/>
              <a:t>Desastre</a:t>
            </a:r>
            <a:r>
              <a:rPr lang="ca-ES" sz="900" dirty="0"/>
              <a:t> colonial de 1898. </a:t>
            </a:r>
            <a:r>
              <a:rPr lang="ca-ES" sz="900" dirty="0" err="1"/>
              <a:t>Datos</a:t>
            </a:r>
            <a:r>
              <a:rPr lang="ca-ES" sz="900" dirty="0"/>
              <a:t> a </a:t>
            </a:r>
            <a:r>
              <a:rPr lang="ca-ES" sz="900" dirty="0" err="1"/>
              <a:t>nivel</a:t>
            </a:r>
            <a:r>
              <a:rPr lang="ca-ES" sz="900" dirty="0"/>
              <a:t> municipal</a:t>
            </a:r>
          </a:p>
        </p:txBody>
      </p:sp>
      <p:pic>
        <p:nvPicPr>
          <p:cNvPr id="7" name="Imagen 6">
            <a:extLst>
              <a:ext uri="{FF2B5EF4-FFF2-40B4-BE49-F238E27FC236}">
                <a16:creationId xmlns:a16="http://schemas.microsoft.com/office/drawing/2014/main" id="{584C9720-A9A5-4058-9028-1F923BB5422F}"/>
              </a:ext>
            </a:extLst>
          </p:cNvPr>
          <p:cNvPicPr>
            <a:picLocks noChangeAspect="1"/>
          </p:cNvPicPr>
          <p:nvPr/>
        </p:nvPicPr>
        <p:blipFill rotWithShape="1">
          <a:blip r:embed="rId2"/>
          <a:srcRect l="34884" t="12250" r="17093"/>
          <a:stretch/>
        </p:blipFill>
        <p:spPr>
          <a:xfrm>
            <a:off x="6183145" y="1895389"/>
            <a:ext cx="2648280" cy="2600989"/>
          </a:xfrm>
          <a:prstGeom prst="rect">
            <a:avLst/>
          </a:prstGeom>
        </p:spPr>
      </p:pic>
    </p:spTree>
    <p:extLst>
      <p:ext uri="{BB962C8B-B14F-4D97-AF65-F5344CB8AC3E}">
        <p14:creationId xmlns:p14="http://schemas.microsoft.com/office/powerpoint/2010/main" val="329579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CE046776-DC5C-C9DE-2DBD-4ADC83ED9899}"/>
              </a:ext>
            </a:extLst>
          </p:cNvPr>
          <p:cNvSpPr>
            <a:spLocks noGrp="1"/>
          </p:cNvSpPr>
          <p:nvPr>
            <p:ph type="title"/>
          </p:nvPr>
        </p:nvSpPr>
        <p:spPr/>
        <p:txBody>
          <a:bodyPr/>
          <a:lstStyle/>
          <a:p>
            <a:r>
              <a:rPr lang="ca-ES" dirty="0" err="1"/>
              <a:t>Presentaciones</a:t>
            </a:r>
            <a:endParaRPr lang="ca-ES" dirty="0"/>
          </a:p>
        </p:txBody>
      </p:sp>
      <p:sp>
        <p:nvSpPr>
          <p:cNvPr id="3" name="Contenidor de contingut 2">
            <a:extLst>
              <a:ext uri="{FF2B5EF4-FFF2-40B4-BE49-F238E27FC236}">
                <a16:creationId xmlns:a16="http://schemas.microsoft.com/office/drawing/2014/main" id="{5D20B9C8-BC9B-B9E2-B61D-59D4D0148836}"/>
              </a:ext>
            </a:extLst>
          </p:cNvPr>
          <p:cNvSpPr>
            <a:spLocks noGrp="1"/>
          </p:cNvSpPr>
          <p:nvPr>
            <p:ph idx="1"/>
          </p:nvPr>
        </p:nvSpPr>
        <p:spPr>
          <a:xfrm>
            <a:off x="628650" y="1825624"/>
            <a:ext cx="3943350" cy="5032375"/>
          </a:xfrm>
        </p:spPr>
        <p:txBody>
          <a:bodyPr>
            <a:normAutofit/>
          </a:bodyPr>
          <a:lstStyle/>
          <a:p>
            <a:pPr marL="0" indent="0">
              <a:buNone/>
            </a:pPr>
            <a:r>
              <a:rPr lang="ca-ES" b="1" dirty="0" err="1"/>
              <a:t>Vuestro</a:t>
            </a:r>
            <a:r>
              <a:rPr lang="ca-ES" b="1" dirty="0"/>
              <a:t> </a:t>
            </a:r>
            <a:r>
              <a:rPr lang="ca-ES" b="1" dirty="0" err="1"/>
              <a:t>turno</a:t>
            </a:r>
            <a:endParaRPr lang="ca-ES" b="1" dirty="0"/>
          </a:p>
          <a:p>
            <a:r>
              <a:rPr lang="ca-ES" dirty="0"/>
              <a:t>Nombre</a:t>
            </a:r>
          </a:p>
          <a:p>
            <a:r>
              <a:rPr lang="ca-ES" dirty="0"/>
              <a:t>¿De </a:t>
            </a:r>
            <a:r>
              <a:rPr lang="ca-ES" dirty="0" err="1"/>
              <a:t>dónde</a:t>
            </a:r>
            <a:r>
              <a:rPr lang="ca-ES" dirty="0"/>
              <a:t> </a:t>
            </a:r>
            <a:r>
              <a:rPr lang="ca-ES" dirty="0" err="1"/>
              <a:t>sois</a:t>
            </a:r>
            <a:r>
              <a:rPr lang="ca-ES" dirty="0"/>
              <a:t>?</a:t>
            </a:r>
          </a:p>
          <a:p>
            <a:pPr lvl="1"/>
            <a:r>
              <a:rPr lang="ca-ES" dirty="0"/>
              <a:t>Ciudad</a:t>
            </a:r>
          </a:p>
          <a:p>
            <a:pPr lvl="1"/>
            <a:r>
              <a:rPr lang="ca-ES" dirty="0"/>
              <a:t>Universidad</a:t>
            </a:r>
          </a:p>
          <a:p>
            <a:r>
              <a:rPr lang="ca-ES" dirty="0"/>
              <a:t>Estudios </a:t>
            </a:r>
            <a:r>
              <a:rPr lang="ca-ES" dirty="0" err="1"/>
              <a:t>previos</a:t>
            </a:r>
            <a:endParaRPr lang="ca-ES" dirty="0"/>
          </a:p>
          <a:p>
            <a:r>
              <a:rPr lang="ca-ES" dirty="0"/>
              <a:t>¿</a:t>
            </a:r>
            <a:r>
              <a:rPr lang="ca-ES" dirty="0" err="1"/>
              <a:t>Experiencia</a:t>
            </a:r>
            <a:r>
              <a:rPr lang="ca-ES" dirty="0"/>
              <a:t> </a:t>
            </a:r>
            <a:r>
              <a:rPr lang="ca-ES" dirty="0" err="1"/>
              <a:t>previa</a:t>
            </a:r>
            <a:r>
              <a:rPr lang="ca-ES" dirty="0"/>
              <a:t> en softwares </a:t>
            </a:r>
            <a:r>
              <a:rPr lang="ca-ES" dirty="0" err="1"/>
              <a:t>estadísticos</a:t>
            </a:r>
            <a:r>
              <a:rPr lang="ca-ES" dirty="0"/>
              <a:t>?</a:t>
            </a:r>
          </a:p>
          <a:p>
            <a:r>
              <a:rPr lang="ca-ES" dirty="0" err="1"/>
              <a:t>Principales</a:t>
            </a:r>
            <a:r>
              <a:rPr lang="ca-ES" dirty="0"/>
              <a:t> </a:t>
            </a:r>
            <a:r>
              <a:rPr lang="ca-ES" dirty="0" err="1"/>
              <a:t>intereses</a:t>
            </a:r>
            <a:r>
              <a:rPr lang="ca-ES" dirty="0"/>
              <a:t> de </a:t>
            </a:r>
            <a:r>
              <a:rPr lang="ca-ES" dirty="0" err="1"/>
              <a:t>investigación</a:t>
            </a:r>
            <a:r>
              <a:rPr lang="ca-ES" dirty="0"/>
              <a:t>/</a:t>
            </a:r>
            <a:r>
              <a:rPr lang="ca-ES" dirty="0" err="1"/>
              <a:t>análisis</a:t>
            </a:r>
            <a:endParaRPr lang="ca-ES" dirty="0"/>
          </a:p>
        </p:txBody>
      </p:sp>
      <p:sp>
        <p:nvSpPr>
          <p:cNvPr id="4" name="Contenidor de contingut 2">
            <a:extLst>
              <a:ext uri="{FF2B5EF4-FFF2-40B4-BE49-F238E27FC236}">
                <a16:creationId xmlns:a16="http://schemas.microsoft.com/office/drawing/2014/main" id="{3719C420-267B-A96E-E66D-352D7E69DDA6}"/>
              </a:ext>
            </a:extLst>
          </p:cNvPr>
          <p:cNvSpPr txBox="1">
            <a:spLocks/>
          </p:cNvSpPr>
          <p:nvPr/>
        </p:nvSpPr>
        <p:spPr>
          <a:xfrm>
            <a:off x="4571999" y="1825625"/>
            <a:ext cx="4159045" cy="503237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dirty="0"/>
          </a:p>
          <a:p>
            <a:r>
              <a:rPr lang="es-ES" dirty="0"/>
              <a:t>Figura política que admiréis</a:t>
            </a:r>
          </a:p>
          <a:p>
            <a:r>
              <a:rPr lang="es-ES" dirty="0"/>
              <a:t>Politólogo de cabecera</a:t>
            </a:r>
          </a:p>
          <a:p>
            <a:r>
              <a:rPr lang="es-ES" dirty="0"/>
              <a:t>Base de datos preferida </a:t>
            </a:r>
          </a:p>
        </p:txBody>
      </p:sp>
    </p:spTree>
    <p:extLst>
      <p:ext uri="{BB962C8B-B14F-4D97-AF65-F5344CB8AC3E}">
        <p14:creationId xmlns:p14="http://schemas.microsoft.com/office/powerpoint/2010/main" val="8401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a:extLst>
              <a:ext uri="{FF2B5EF4-FFF2-40B4-BE49-F238E27FC236}">
                <a16:creationId xmlns:a16="http://schemas.microsoft.com/office/drawing/2014/main" id="{8099978E-AB48-41BC-5CE6-E8B7CEC7233D}"/>
              </a:ext>
            </a:extLst>
          </p:cNvPr>
          <p:cNvSpPr>
            <a:spLocks noGrp="1"/>
          </p:cNvSpPr>
          <p:nvPr>
            <p:ph type="title"/>
          </p:nvPr>
        </p:nvSpPr>
        <p:spPr/>
        <p:txBody>
          <a:bodyPr/>
          <a:lstStyle/>
          <a:p>
            <a:r>
              <a:rPr lang="es-ES"/>
              <a:t>Aspectos prácticos</a:t>
            </a:r>
          </a:p>
        </p:txBody>
      </p:sp>
      <p:sp>
        <p:nvSpPr>
          <p:cNvPr id="3" name="Contenidor de contingut 2">
            <a:extLst>
              <a:ext uri="{FF2B5EF4-FFF2-40B4-BE49-F238E27FC236}">
                <a16:creationId xmlns:a16="http://schemas.microsoft.com/office/drawing/2014/main" id="{C0C5E28D-C047-019C-D544-6C86B20B02B7}"/>
              </a:ext>
            </a:extLst>
          </p:cNvPr>
          <p:cNvSpPr>
            <a:spLocks noGrp="1"/>
          </p:cNvSpPr>
          <p:nvPr>
            <p:ph idx="1"/>
          </p:nvPr>
        </p:nvSpPr>
        <p:spPr>
          <a:xfrm>
            <a:off x="628650" y="2226469"/>
            <a:ext cx="7886700" cy="3774281"/>
          </a:xfrm>
        </p:spPr>
        <p:txBody>
          <a:bodyPr>
            <a:normAutofit/>
          </a:bodyPr>
          <a:lstStyle/>
          <a:p>
            <a:r>
              <a:rPr lang="es-ES" dirty="0"/>
              <a:t>Dos bloques de 1.15h</a:t>
            </a:r>
          </a:p>
          <a:p>
            <a:r>
              <a:rPr lang="es-ES" dirty="0"/>
              <a:t>En cada sesión:</a:t>
            </a:r>
          </a:p>
          <a:p>
            <a:pPr lvl="1"/>
            <a:r>
              <a:rPr lang="es-ES" dirty="0"/>
              <a:t>Introducción “teórica” </a:t>
            </a:r>
          </a:p>
          <a:p>
            <a:pPr lvl="1"/>
            <a:r>
              <a:rPr lang="es-ES" dirty="0"/>
              <a:t>Sobre todo </a:t>
            </a:r>
            <a:r>
              <a:rPr lang="es-ES" u="sng" dirty="0"/>
              <a:t>práctica en R</a:t>
            </a:r>
          </a:p>
          <a:p>
            <a:r>
              <a:rPr lang="es-ES" dirty="0"/>
              <a:t>Evaluación</a:t>
            </a:r>
          </a:p>
          <a:p>
            <a:pPr lvl="1"/>
            <a:r>
              <a:rPr lang="es-ES" dirty="0"/>
              <a:t>10% Participación</a:t>
            </a:r>
          </a:p>
          <a:p>
            <a:pPr lvl="1"/>
            <a:r>
              <a:rPr lang="es-ES" dirty="0"/>
              <a:t>30% Ejercicios en clase </a:t>
            </a:r>
            <a:r>
              <a:rPr lang="es-ES" dirty="0">
                <a:sym typeface="Wingdings" panose="05000000000000000000" pitchFamily="2" charset="2"/>
              </a:rPr>
              <a:t> 2 entregas</a:t>
            </a:r>
          </a:p>
          <a:p>
            <a:pPr lvl="1"/>
            <a:r>
              <a:rPr lang="es-ES" dirty="0">
                <a:sym typeface="Wingdings" panose="05000000000000000000" pitchFamily="2" charset="2"/>
              </a:rPr>
              <a:t>60% Trabajo final</a:t>
            </a:r>
            <a:endParaRPr lang="es-ES" dirty="0"/>
          </a:p>
        </p:txBody>
      </p:sp>
    </p:spTree>
    <p:extLst>
      <p:ext uri="{BB962C8B-B14F-4D97-AF65-F5344CB8AC3E}">
        <p14:creationId xmlns:p14="http://schemas.microsoft.com/office/powerpoint/2010/main" val="378933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18E6F-52F6-406F-B3EE-666546488D11}"/>
              </a:ext>
            </a:extLst>
          </p:cNvPr>
          <p:cNvSpPr>
            <a:spLocks noGrp="1"/>
          </p:cNvSpPr>
          <p:nvPr>
            <p:ph type="title"/>
          </p:nvPr>
        </p:nvSpPr>
        <p:spPr/>
        <p:txBody>
          <a:bodyPr/>
          <a:lstStyle/>
          <a:p>
            <a:r>
              <a:rPr lang="es-ES" dirty="0"/>
              <a:t>Dudas y contacto</a:t>
            </a:r>
          </a:p>
        </p:txBody>
      </p:sp>
      <p:sp>
        <p:nvSpPr>
          <p:cNvPr id="3" name="Marcador de contenido 2">
            <a:extLst>
              <a:ext uri="{FF2B5EF4-FFF2-40B4-BE49-F238E27FC236}">
                <a16:creationId xmlns:a16="http://schemas.microsoft.com/office/drawing/2014/main" id="{F2C780CD-0FBF-413A-A988-E066437C6EF0}"/>
              </a:ext>
            </a:extLst>
          </p:cNvPr>
          <p:cNvSpPr>
            <a:spLocks noGrp="1"/>
          </p:cNvSpPr>
          <p:nvPr>
            <p:ph idx="1"/>
          </p:nvPr>
        </p:nvSpPr>
        <p:spPr/>
        <p:txBody>
          <a:bodyPr/>
          <a:lstStyle/>
          <a:p>
            <a:pPr marL="514350" indent="-514350">
              <a:buFont typeface="+mj-lt"/>
              <a:buAutoNum type="arabicPeriod"/>
            </a:pPr>
            <a:r>
              <a:rPr lang="es-ES" dirty="0"/>
              <a:t>Plan docente colgado en el aula virtual</a:t>
            </a:r>
          </a:p>
          <a:p>
            <a:pPr marL="514350" indent="-514350">
              <a:buFont typeface="+mj-lt"/>
              <a:buAutoNum type="arabicPeriod"/>
            </a:pPr>
            <a:r>
              <a:rPr lang="es-ES" dirty="0"/>
              <a:t>Presencial: 30’ antes y después del horario de clase</a:t>
            </a:r>
          </a:p>
          <a:p>
            <a:pPr lvl="1"/>
            <a:r>
              <a:rPr lang="es-ES" dirty="0"/>
              <a:t>Enviadme un correo </a:t>
            </a:r>
          </a:p>
          <a:p>
            <a:pPr marL="514350" indent="-514350">
              <a:buFont typeface="+mj-lt"/>
              <a:buAutoNum type="arabicPeriod"/>
            </a:pPr>
            <a:r>
              <a:rPr lang="es-ES" dirty="0"/>
              <a:t>Correo electrónico: </a:t>
            </a:r>
            <a:r>
              <a:rPr lang="es-ES" dirty="0">
                <a:hlinkClick r:id="rId2"/>
              </a:rPr>
              <a:t>pau.vall@uc3m.es</a:t>
            </a:r>
            <a:endParaRPr lang="es-ES" dirty="0"/>
          </a:p>
          <a:p>
            <a:pPr lvl="1"/>
            <a:r>
              <a:rPr lang="es-ES" dirty="0"/>
              <a:t>Si no contesto en 24/48h laborables, insistid</a:t>
            </a:r>
          </a:p>
          <a:p>
            <a:pPr marL="514350" indent="-514350">
              <a:buFont typeface="+mj-lt"/>
              <a:buAutoNum type="arabicPeriod"/>
            </a:pPr>
            <a:endParaRPr lang="es-ES" dirty="0"/>
          </a:p>
        </p:txBody>
      </p:sp>
    </p:spTree>
    <p:extLst>
      <p:ext uri="{BB962C8B-B14F-4D97-AF65-F5344CB8AC3E}">
        <p14:creationId xmlns:p14="http://schemas.microsoft.com/office/powerpoint/2010/main" val="53360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A0DF8EC-E2C8-4331-9247-5C6EAD84152A}"/>
              </a:ext>
            </a:extLst>
          </p:cNvPr>
          <p:cNvSpPr>
            <a:spLocks noGrp="1"/>
          </p:cNvSpPr>
          <p:nvPr>
            <p:ph type="title"/>
          </p:nvPr>
        </p:nvSpPr>
        <p:spPr/>
        <p:txBody>
          <a:bodyPr/>
          <a:lstStyle/>
          <a:p>
            <a:r>
              <a:rPr lang="es-ES" dirty="0"/>
              <a:t>(Re-)Introducción a R</a:t>
            </a:r>
          </a:p>
        </p:txBody>
      </p:sp>
      <p:sp>
        <p:nvSpPr>
          <p:cNvPr id="5" name="Marcador de texto 4">
            <a:extLst>
              <a:ext uri="{FF2B5EF4-FFF2-40B4-BE49-F238E27FC236}">
                <a16:creationId xmlns:a16="http://schemas.microsoft.com/office/drawing/2014/main" id="{7528C4D0-38C5-4FCD-96F2-ED4A13E0C1AA}"/>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697769136"/>
      </p:ext>
    </p:extLst>
  </p:cSld>
  <p:clrMapOvr>
    <a:masterClrMapping/>
  </p:clrMapOvr>
</p:sld>
</file>

<file path=ppt/theme/theme1.xml><?xml version="1.0" encoding="utf-8"?>
<a:theme xmlns:a="http://schemas.openxmlformats.org/drawingml/2006/main" name="Tema de Office">
  <a:themeElements>
    <a:clrScheme name="Personalizado 1">
      <a:dk1>
        <a:srgbClr val="001489"/>
      </a:dk1>
      <a:lt1>
        <a:sysClr val="window" lastClr="FFFFFF"/>
      </a:lt1>
      <a:dk2>
        <a:srgbClr val="0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1156</TotalTime>
  <Words>1669</Words>
  <Application>Microsoft Office PowerPoint</Application>
  <PresentationFormat>Presentació en pantalla (4:3)</PresentationFormat>
  <Paragraphs>308</Paragraphs>
  <Slides>37</Slides>
  <Notes>0</Notes>
  <HiddenSlides>0</HiddenSlides>
  <MMClips>0</MMClips>
  <ScaleCrop>false</ScaleCrop>
  <HeadingPairs>
    <vt:vector size="6" baseType="variant">
      <vt:variant>
        <vt:lpstr>Tipus de lletra utilitzats</vt:lpstr>
      </vt:variant>
      <vt:variant>
        <vt:i4>5</vt:i4>
      </vt:variant>
      <vt:variant>
        <vt:lpstr>Tema</vt:lpstr>
      </vt:variant>
      <vt:variant>
        <vt:i4>1</vt:i4>
      </vt:variant>
      <vt:variant>
        <vt:lpstr>Títols de les diapositives</vt:lpstr>
      </vt:variant>
      <vt:variant>
        <vt:i4>37</vt:i4>
      </vt:variant>
    </vt:vector>
  </HeadingPairs>
  <TitlesOfParts>
    <vt:vector size="43" baseType="lpstr">
      <vt:lpstr>Arial</vt:lpstr>
      <vt:lpstr>Calibri</vt:lpstr>
      <vt:lpstr>Calibri Light</vt:lpstr>
      <vt:lpstr>CMSS10</vt:lpstr>
      <vt:lpstr>Courier New</vt:lpstr>
      <vt:lpstr>Tema de Office</vt:lpstr>
      <vt:lpstr>Talleres de Análisis Político I</vt:lpstr>
      <vt:lpstr>Preliminares</vt:lpstr>
      <vt:lpstr>Presentación</vt:lpstr>
      <vt:lpstr>Agenda de investigación</vt:lpstr>
      <vt:lpstr>Metodología</vt:lpstr>
      <vt:lpstr>Presentaciones</vt:lpstr>
      <vt:lpstr>Aspectos prácticos</vt:lpstr>
      <vt:lpstr>Dudas y contacto</vt:lpstr>
      <vt:lpstr>(Re-)Introducción a R</vt:lpstr>
      <vt:lpstr>¿Qué es?</vt:lpstr>
      <vt:lpstr>Valorando R</vt:lpstr>
      <vt:lpstr>Ante la duda</vt:lpstr>
      <vt:lpstr>RStudio</vt:lpstr>
      <vt:lpstr>¿Para qué sirve cada ventana?</vt:lpstr>
      <vt:lpstr>Empezar a trabajar con R</vt:lpstr>
      <vt:lpstr>Buenas prácticas</vt:lpstr>
      <vt:lpstr>Código en R</vt:lpstr>
      <vt:lpstr>Paquetes</vt:lpstr>
      <vt:lpstr>Un paquete para  gobernarlos a todos</vt:lpstr>
      <vt:lpstr>¿Cómo funciona R?</vt:lpstr>
      <vt:lpstr>Contenidos en R: objetos</vt:lpstr>
      <vt:lpstr>Marco de datos (dataframe)</vt:lpstr>
      <vt:lpstr>Funciones: creación</vt:lpstr>
      <vt:lpstr>Funciones: argumentos</vt:lpstr>
      <vt:lpstr>El proceso de análisis de datos</vt:lpstr>
      <vt:lpstr>Un resumen gráfico</vt:lpstr>
      <vt:lpstr>¿Cómo hacerlo?</vt:lpstr>
      <vt:lpstr>Un poco de motivación, o no…</vt:lpstr>
      <vt:lpstr>Introducción a tidyverse</vt:lpstr>
      <vt:lpstr>¿Qué es tidyverse?</vt:lpstr>
      <vt:lpstr>Tidyverse: paquetes</vt:lpstr>
      <vt:lpstr>Clave de tidyverse</vt:lpstr>
      <vt:lpstr>Uso de la pipa (1)</vt:lpstr>
      <vt:lpstr>Uso de la pipa (2)</vt:lpstr>
      <vt:lpstr>Importar datos en R</vt:lpstr>
      <vt:lpstr>Ejercicio</vt:lpstr>
      <vt:lpstr>La semana que viene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Talleres de Análisis Político I</dc:title>
  <dc:creator>VALL PRAT, PAU</dc:creator>
  <cp:lastModifiedBy>Pau Vall Prat</cp:lastModifiedBy>
  <cp:revision>46</cp:revision>
  <dcterms:created xsi:type="dcterms:W3CDTF">2023-10-18T11:23:28Z</dcterms:created>
  <dcterms:modified xsi:type="dcterms:W3CDTF">2023-11-12T17:44:43Z</dcterms:modified>
</cp:coreProperties>
</file>