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00" r:id="rId3"/>
    <p:sldId id="301" r:id="rId4"/>
    <p:sldId id="302" r:id="rId5"/>
    <p:sldId id="303" r:id="rId6"/>
    <p:sldId id="305" r:id="rId7"/>
    <p:sldId id="304" r:id="rId8"/>
    <p:sldId id="307" r:id="rId9"/>
    <p:sldId id="288" r:id="rId10"/>
    <p:sldId id="289" r:id="rId11"/>
    <p:sldId id="308" r:id="rId12"/>
    <p:sldId id="290" r:id="rId13"/>
    <p:sldId id="309" r:id="rId14"/>
    <p:sldId id="291" r:id="rId15"/>
    <p:sldId id="295" r:id="rId16"/>
    <p:sldId id="296" r:id="rId17"/>
    <p:sldId id="310" r:id="rId18"/>
    <p:sldId id="294" r:id="rId19"/>
    <p:sldId id="311" r:id="rId20"/>
    <p:sldId id="292" r:id="rId21"/>
    <p:sldId id="293" r:id="rId22"/>
    <p:sldId id="313" r:id="rId23"/>
    <p:sldId id="312" r:id="rId24"/>
    <p:sldId id="299" r:id="rId25"/>
    <p:sldId id="297" r:id="rId26"/>
    <p:sldId id="29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1" d="100"/>
          <a:sy n="61" d="100"/>
        </p:scale>
        <p:origin x="67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apçaler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Contenidor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973A1-DF0E-45DE-A7F7-CDBBFE2B4F4A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4" name="Contenidor d'imatge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Contenidor de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5A86E-FA96-4F45-BD57-E90F5C48083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1653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Pedirles un breve documento </a:t>
            </a:r>
            <a:r>
              <a:rPr lang="es-ES" dirty="0" err="1"/>
              <a:t>markdown</a:t>
            </a:r>
            <a:r>
              <a:rPr lang="es-ES" dirty="0"/>
              <a:t>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7FE8D-4352-4435-B27E-9FB5FBF43938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79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E9-345B-4851-9FDC-E1FA12D81AEF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A7F1-6478-4D3A-AA1B-00A57CA261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228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E9-345B-4851-9FDC-E1FA12D81AEF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A7F1-6478-4D3A-AA1B-00A57CA261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233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E9-345B-4851-9FDC-E1FA12D81AEF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A7F1-6478-4D3A-AA1B-00A57CA261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405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E9-345B-4851-9FDC-E1FA12D81AEF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A7F1-6478-4D3A-AA1B-00A57CA261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978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E9-345B-4851-9FDC-E1FA12D81AEF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A7F1-6478-4D3A-AA1B-00A57CA261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721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E9-345B-4851-9FDC-E1FA12D81AEF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A7F1-6478-4D3A-AA1B-00A57CA261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604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E9-345B-4851-9FDC-E1FA12D81AEF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A7F1-6478-4D3A-AA1B-00A57CA261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139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E9-345B-4851-9FDC-E1FA12D81AEF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A7F1-6478-4D3A-AA1B-00A57CA261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37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E9-345B-4851-9FDC-E1FA12D81AEF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A7F1-6478-4D3A-AA1B-00A57CA261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702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E9-345B-4851-9FDC-E1FA12D81AEF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A7F1-6478-4D3A-AA1B-00A57CA261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825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E9-345B-4851-9FDC-E1FA12D81AEF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A7F1-6478-4D3A-AA1B-00A57CA261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025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C74E9-345B-4851-9FDC-E1FA12D81AEF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0A7F1-6478-4D3A-AA1B-00A57CA261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605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resultados.elpais.com/elecciones/2019/generales/congreso/03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skills/introduction-to-githu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electoral.interior.gob.es/opencms/es/elecciones-celebradas/area-de-descarga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F82C3-EC0B-4280-8BA1-C273D44F0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Talleres de Análisis Político 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F41371-2079-495B-8C60-E8EBA8929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3255963"/>
          </a:xfrm>
        </p:spPr>
        <p:txBody>
          <a:bodyPr anchor="ctr">
            <a:normAutofit/>
          </a:bodyPr>
          <a:lstStyle/>
          <a:p>
            <a:r>
              <a:rPr lang="es-ES" dirty="0"/>
              <a:t>Sesión 2</a:t>
            </a:r>
          </a:p>
          <a:p>
            <a:r>
              <a:rPr lang="es-ES" dirty="0"/>
              <a:t>13/11/2023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Pau Vall-Prat</a:t>
            </a:r>
          </a:p>
          <a:p>
            <a:r>
              <a:rPr lang="es-ES" dirty="0"/>
              <a:t>pau.vall@uc3m.es</a:t>
            </a:r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AE30624-F78E-4F44-9BB6-DFFA577B0560}"/>
              </a:ext>
            </a:extLst>
          </p:cNvPr>
          <p:cNvSpPr txBox="1"/>
          <p:nvPr/>
        </p:nvSpPr>
        <p:spPr>
          <a:xfrm>
            <a:off x="4572000" y="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2000" b="0" i="0" u="none" strike="noStrike" baseline="0" dirty="0">
                <a:solidFill>
                  <a:schemeClr val="tx1">
                    <a:lumMod val="40000"/>
                    <a:lumOff val="60000"/>
                  </a:schemeClr>
                </a:solidFill>
                <a:latin typeface="CMSS10"/>
              </a:rPr>
              <a:t>Master de Análisis Político y Electoral</a:t>
            </a:r>
            <a:endParaRPr lang="es-ES" sz="2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2" descr="Departamento de Ciencias Sociales de la Universidad Carlos III de Madrid |  UC3M">
            <a:extLst>
              <a:ext uri="{FF2B5EF4-FFF2-40B4-BE49-F238E27FC236}">
                <a16:creationId xmlns:a16="http://schemas.microsoft.com/office/drawing/2014/main" id="{D8C9F2FF-A24E-48EC-9A4C-97829F80FF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33" b="29789"/>
          <a:stretch/>
        </p:blipFill>
        <p:spPr bwMode="auto">
          <a:xfrm>
            <a:off x="0" y="0"/>
            <a:ext cx="2998381" cy="125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11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11429E3-B638-4EF4-8DD8-A359C9A6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Filter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28B7DAA-41E2-40EE-B8CE-C337FEC89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 lnSpcReduction="10000"/>
          </a:bodyPr>
          <a:lstStyle/>
          <a:p>
            <a:r>
              <a:rPr lang="es-ES" dirty="0"/>
              <a:t>Permite reducir el número de filas del marco de datos</a:t>
            </a:r>
          </a:p>
          <a:p>
            <a:r>
              <a:rPr lang="es-ES" dirty="0"/>
              <a:t>Siempre a partir de una condición lógica, la función retiene las observaciones que cumplen con la condición</a:t>
            </a:r>
          </a:p>
          <a:p>
            <a:pPr marL="0" indent="0">
              <a:buNone/>
            </a:pPr>
            <a:r>
              <a:rPr lang="es-ES" b="1" dirty="0"/>
              <a:t>Condiciones lógicas</a:t>
            </a:r>
          </a:p>
          <a:p>
            <a:pPr lvl="1"/>
            <a:r>
              <a:rPr lang="es-ES" dirty="0"/>
              <a:t>Igual: ==</a:t>
            </a:r>
          </a:p>
          <a:p>
            <a:pPr lvl="1"/>
            <a:r>
              <a:rPr lang="es-ES" dirty="0"/>
              <a:t>Diferente: !=</a:t>
            </a:r>
          </a:p>
          <a:p>
            <a:pPr lvl="1"/>
            <a:r>
              <a:rPr lang="es-ES" dirty="0"/>
              <a:t>Mayor que: &gt;</a:t>
            </a:r>
          </a:p>
          <a:p>
            <a:pPr lvl="1"/>
            <a:r>
              <a:rPr lang="es-ES" dirty="0"/>
              <a:t>Mayor que o igual: &gt;= …</a:t>
            </a:r>
          </a:p>
          <a:p>
            <a:r>
              <a:rPr lang="es-ES" dirty="0"/>
              <a:t>También se usa</a:t>
            </a:r>
          </a:p>
          <a:p>
            <a:pPr lvl="1"/>
            <a:r>
              <a:rPr lang="es-ES" dirty="0"/>
              <a:t>%in% para indicar si un vector forma parte de lo que buscamos</a:t>
            </a:r>
          </a:p>
        </p:txBody>
      </p:sp>
    </p:spTree>
    <p:extLst>
      <p:ext uri="{BB962C8B-B14F-4D97-AF65-F5344CB8AC3E}">
        <p14:creationId xmlns:p14="http://schemas.microsoft.com/office/powerpoint/2010/main" val="82486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25C56D1E-3945-D161-654B-73A28513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dirty="0"/>
              <a:t>Ejercicios (resultados 2019)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EAE0BAE0-F097-A788-9683-B8901C0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s-ES" dirty="0"/>
              <a:t>Selecciona los datos de tu municipio</a:t>
            </a:r>
          </a:p>
          <a:p>
            <a:pPr marL="514350" indent="-514350">
              <a:buFont typeface="+mj-lt"/>
              <a:buAutoNum type="alphaLcPeriod"/>
            </a:pPr>
            <a:r>
              <a:rPr lang="es-ES" dirty="0"/>
              <a:t>Selecciona los datos del primer municipio de cada provincia</a:t>
            </a:r>
          </a:p>
          <a:p>
            <a:pPr marL="514350" indent="-514350">
              <a:buFont typeface="+mj-lt"/>
              <a:buAutoNum type="alphaLcPeriod"/>
            </a:pPr>
            <a:r>
              <a:rPr lang="es-ES" dirty="0"/>
              <a:t>Selecciona los datos de dos provincias</a:t>
            </a:r>
          </a:p>
          <a:p>
            <a:pPr marL="514350" indent="-514350">
              <a:buFont typeface="+mj-lt"/>
              <a:buAutoNum type="alphaLcPeriod"/>
            </a:pPr>
            <a:r>
              <a:rPr lang="es-ES" dirty="0"/>
              <a:t>Selecciona los municipios donde PP saque mejores resultados que PSOE</a:t>
            </a:r>
          </a:p>
          <a:p>
            <a:pPr marL="514350" indent="-514350">
              <a:buFont typeface="+mj-lt"/>
              <a:buAutoNum type="alphaLcPeriod"/>
            </a:pPr>
            <a:r>
              <a:rPr lang="es-ES" dirty="0"/>
              <a:t>Selecciona los municipios donde PSOE saque mejores resultados que PP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4513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11429E3-B638-4EF4-8DD8-A359C9A6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Select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28B7DAA-41E2-40EE-B8CE-C337FEC89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Esta función permite reducir el número de columnas</a:t>
            </a:r>
          </a:p>
          <a:p>
            <a:r>
              <a:rPr lang="es-ES" dirty="0"/>
              <a:t>Requiere especificar los nombres de las columnas que se quiere mantener</a:t>
            </a:r>
          </a:p>
          <a:p>
            <a:pPr lvl="1"/>
            <a:r>
              <a:rPr lang="es-ES" dirty="0" err="1"/>
              <a:t>df</a:t>
            </a:r>
            <a:r>
              <a:rPr lang="es-ES" dirty="0"/>
              <a:t> |&gt; </a:t>
            </a:r>
            <a:r>
              <a:rPr lang="es-ES" dirty="0" err="1"/>
              <a:t>select</a:t>
            </a:r>
            <a:r>
              <a:rPr lang="es-ES" dirty="0"/>
              <a:t>(x1,x2,x3)</a:t>
            </a:r>
          </a:p>
          <a:p>
            <a:pPr lvl="1"/>
            <a:r>
              <a:rPr lang="es-ES" dirty="0" err="1"/>
              <a:t>df</a:t>
            </a:r>
            <a:r>
              <a:rPr lang="es-ES" dirty="0"/>
              <a:t> |&gt; </a:t>
            </a:r>
            <a:r>
              <a:rPr lang="es-ES" dirty="0" err="1"/>
              <a:t>select</a:t>
            </a:r>
            <a:r>
              <a:rPr lang="es-ES" dirty="0"/>
              <a:t>(c(“x1”, “x2”, “x3”)</a:t>
            </a:r>
          </a:p>
          <a:p>
            <a:r>
              <a:rPr lang="es-ES" dirty="0"/>
              <a:t>También se puede especificar a partir de las columnas que se quieren eliminar</a:t>
            </a:r>
          </a:p>
          <a:p>
            <a:pPr lvl="1"/>
            <a:r>
              <a:rPr lang="es-ES" dirty="0" err="1"/>
              <a:t>df</a:t>
            </a:r>
            <a:r>
              <a:rPr lang="es-ES" dirty="0"/>
              <a:t> |&gt; </a:t>
            </a:r>
            <a:r>
              <a:rPr lang="es-ES" dirty="0" err="1"/>
              <a:t>select</a:t>
            </a:r>
            <a:r>
              <a:rPr lang="es-ES" dirty="0"/>
              <a:t>(</a:t>
            </a:r>
            <a:r>
              <a:rPr lang="es-ES" b="1" u="sng" dirty="0"/>
              <a:t>-</a:t>
            </a:r>
            <a:r>
              <a:rPr lang="es-ES" dirty="0"/>
              <a:t>x4)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783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3C9E1172-F504-DD12-0A8C-F0FDACD5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dirty="0"/>
              <a:t>Ejercicios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854EF50B-D41F-D60A-5B86-16EBB9B67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s-ES" dirty="0"/>
              <a:t>Queremos trabajar únicamente con datos de participación, selecciona las variables mínimas</a:t>
            </a:r>
          </a:p>
          <a:p>
            <a:pPr marL="514350" indent="-514350">
              <a:buFont typeface="+mj-lt"/>
              <a:buAutoNum type="alphaLcPeriod"/>
            </a:pPr>
            <a:r>
              <a:rPr lang="es-ES" dirty="0"/>
              <a:t>Elimina la variable de votos a otros partidos</a:t>
            </a:r>
          </a:p>
          <a:p>
            <a:pPr marL="514350" indent="-514350">
              <a:buFont typeface="+mj-lt"/>
              <a:buAutoNum type="alphaLcPeriod"/>
            </a:pPr>
            <a:r>
              <a:rPr lang="es-ES" dirty="0"/>
              <a:t>Selecciona los datos de los Partidos de ámbito estatal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1821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11429E3-B638-4EF4-8DD8-A359C9A6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Mutate</a:t>
            </a:r>
            <a:r>
              <a:rPr lang="es-ES" dirty="0"/>
              <a:t> (1)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28B7DAA-41E2-40EE-B8CE-C337FEC89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Permite añadir nuevas columnas a partir de las columnas ya existentes o a partir de condiciones lógicas</a:t>
            </a:r>
          </a:p>
          <a:p>
            <a:r>
              <a:rPr lang="es-ES" dirty="0"/>
              <a:t>Ejemplos:</a:t>
            </a:r>
          </a:p>
          <a:p>
            <a:pPr lvl="1"/>
            <a:r>
              <a:rPr lang="es-ES" dirty="0"/>
              <a:t>Nueva variable con unidades distintas</a:t>
            </a:r>
          </a:p>
          <a:p>
            <a:pPr marL="914400" lvl="2" indent="0">
              <a:buNone/>
            </a:pPr>
            <a:r>
              <a:rPr lang="es-ES" dirty="0" err="1"/>
              <a:t>df</a:t>
            </a:r>
            <a:r>
              <a:rPr lang="es-ES" dirty="0"/>
              <a:t> |&gt; </a:t>
            </a:r>
            <a:r>
              <a:rPr lang="es-ES" dirty="0" err="1"/>
              <a:t>mutate</a:t>
            </a:r>
            <a:r>
              <a:rPr lang="es-ES" dirty="0"/>
              <a:t>( metros = cm/100)</a:t>
            </a:r>
          </a:p>
          <a:p>
            <a:pPr lvl="1"/>
            <a:r>
              <a:rPr lang="es-ES" dirty="0"/>
              <a:t>Nueva variable identificativa</a:t>
            </a:r>
          </a:p>
          <a:p>
            <a:pPr marL="914400" lvl="2" indent="0">
              <a:buNone/>
            </a:pPr>
            <a:r>
              <a:rPr lang="es-ES" dirty="0" err="1"/>
              <a:t>df</a:t>
            </a:r>
            <a:r>
              <a:rPr lang="es-ES" dirty="0"/>
              <a:t> |&gt; </a:t>
            </a:r>
            <a:r>
              <a:rPr lang="es-ES" dirty="0" err="1"/>
              <a:t>mutate</a:t>
            </a:r>
            <a:r>
              <a:rPr lang="es-ES" dirty="0"/>
              <a:t>( id = “datos1”)</a:t>
            </a:r>
          </a:p>
        </p:txBody>
      </p:sp>
    </p:spTree>
    <p:extLst>
      <p:ext uri="{BB962C8B-B14F-4D97-AF65-F5344CB8AC3E}">
        <p14:creationId xmlns:p14="http://schemas.microsoft.com/office/powerpoint/2010/main" val="2723705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11429E3-B638-4EF4-8DD8-A359C9A6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Mutate</a:t>
            </a:r>
            <a:r>
              <a:rPr lang="es-ES" dirty="0"/>
              <a:t> (2): condiciones lógicas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28B7DAA-41E2-40EE-B8CE-C337FEC89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err="1"/>
              <a:t>ifelse</a:t>
            </a:r>
            <a:r>
              <a:rPr lang="es-ES" b="1" dirty="0"/>
              <a:t>()</a:t>
            </a:r>
          </a:p>
          <a:p>
            <a:r>
              <a:rPr lang="es-ES" dirty="0"/>
              <a:t>Si se cumple la condición, entonces x, si no y.</a:t>
            </a:r>
          </a:p>
          <a:p>
            <a:r>
              <a:rPr lang="es-ES" dirty="0"/>
              <a:t>Nueva variable para distinguir mayores de edad de menores</a:t>
            </a:r>
          </a:p>
          <a:p>
            <a:pPr lvl="1"/>
            <a:r>
              <a:rPr lang="es-ES" sz="2000" dirty="0" err="1"/>
              <a:t>df</a:t>
            </a:r>
            <a:r>
              <a:rPr lang="es-ES" sz="2000" dirty="0"/>
              <a:t> |&gt; </a:t>
            </a:r>
            <a:r>
              <a:rPr lang="es-ES" sz="2000" dirty="0" err="1"/>
              <a:t>mutate</a:t>
            </a:r>
            <a:r>
              <a:rPr lang="es-ES" sz="2000" dirty="0"/>
              <a:t>(mayor = </a:t>
            </a:r>
            <a:r>
              <a:rPr lang="es-ES" sz="2000" dirty="0" err="1"/>
              <a:t>if_else</a:t>
            </a:r>
            <a:r>
              <a:rPr lang="es-ES" sz="2000" dirty="0"/>
              <a:t>(edad&gt;=18, “Mayor”, “Menor”))</a:t>
            </a:r>
          </a:p>
          <a:p>
            <a:pPr marL="0" indent="0">
              <a:buNone/>
            </a:pPr>
            <a:r>
              <a:rPr lang="es-ES" b="1" dirty="0" err="1"/>
              <a:t>case_when</a:t>
            </a:r>
            <a:r>
              <a:rPr lang="es-ES" b="1" dirty="0"/>
              <a:t>()</a:t>
            </a:r>
          </a:p>
          <a:p>
            <a:r>
              <a:rPr lang="es-ES" dirty="0"/>
              <a:t>Similar, para múltiples condiciones lógicas</a:t>
            </a:r>
          </a:p>
          <a:p>
            <a:pPr lvl="1"/>
            <a:r>
              <a:rPr lang="es-ES" dirty="0"/>
              <a:t>Grupos de edad</a:t>
            </a:r>
          </a:p>
          <a:p>
            <a:pPr marL="457200" lvl="1" indent="0">
              <a:buNone/>
            </a:pPr>
            <a:r>
              <a:rPr lang="es-ES" sz="2000" dirty="0" err="1"/>
              <a:t>df</a:t>
            </a:r>
            <a:r>
              <a:rPr lang="es-ES" sz="2000" dirty="0"/>
              <a:t> |&gt; </a:t>
            </a:r>
            <a:r>
              <a:rPr lang="es-ES" sz="2000" dirty="0" err="1"/>
              <a:t>mutate</a:t>
            </a:r>
            <a:r>
              <a:rPr lang="es-ES" sz="2000" dirty="0"/>
              <a:t>( </a:t>
            </a:r>
            <a:r>
              <a:rPr lang="es-ES" sz="2000" dirty="0" err="1"/>
              <a:t>edadcat</a:t>
            </a:r>
            <a:r>
              <a:rPr lang="es-ES" sz="2000" dirty="0"/>
              <a:t> = </a:t>
            </a:r>
            <a:r>
              <a:rPr lang="es-ES" sz="2000" dirty="0" err="1"/>
              <a:t>case_when</a:t>
            </a:r>
            <a:r>
              <a:rPr lang="es-ES" sz="2000" dirty="0"/>
              <a:t>( edad&lt;30 ~ “Joven”,</a:t>
            </a:r>
          </a:p>
          <a:p>
            <a:pPr marL="457200" lvl="1" indent="0">
              <a:buNone/>
            </a:pPr>
            <a:r>
              <a:rPr lang="es-ES" sz="2000" dirty="0"/>
              <a:t>					edad&lt;65 ~ “Adulto”,</a:t>
            </a:r>
          </a:p>
          <a:p>
            <a:pPr marL="457200" lvl="1" indent="0">
              <a:buNone/>
            </a:pPr>
            <a:r>
              <a:rPr lang="es-ES" sz="2000" dirty="0"/>
              <a:t>					T ~ “Adulto mayor”))</a:t>
            </a:r>
          </a:p>
        </p:txBody>
      </p:sp>
    </p:spTree>
    <p:extLst>
      <p:ext uri="{BB962C8B-B14F-4D97-AF65-F5344CB8AC3E}">
        <p14:creationId xmlns:p14="http://schemas.microsoft.com/office/powerpoint/2010/main" val="356651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F21CC-C4FD-4685-B55C-F417A845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+ Condiciones lógicas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9CA769-5E0C-45F3-99A3-46589761A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Pueden definirse diferentes condiciones lógicas a la vez</a:t>
            </a:r>
          </a:p>
          <a:p>
            <a:r>
              <a:rPr lang="es-ES" dirty="0"/>
              <a:t>Hay que usar los símbolos</a:t>
            </a:r>
          </a:p>
          <a:p>
            <a:pPr lvl="1"/>
            <a:r>
              <a:rPr lang="es-ES" dirty="0"/>
              <a:t>&amp;: una condición </a:t>
            </a:r>
            <a:r>
              <a:rPr lang="es-ES" u="sng" dirty="0"/>
              <a:t>y</a:t>
            </a:r>
            <a:r>
              <a:rPr lang="es-ES" dirty="0"/>
              <a:t> la otra</a:t>
            </a:r>
          </a:p>
          <a:p>
            <a:pPr lvl="1"/>
            <a:r>
              <a:rPr lang="es-ES" dirty="0"/>
              <a:t> | : una condición </a:t>
            </a:r>
            <a:r>
              <a:rPr lang="es-ES" u="sng" dirty="0"/>
              <a:t>o</a:t>
            </a:r>
            <a:r>
              <a:rPr lang="es-ES" dirty="0"/>
              <a:t> la otra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sz="2000" dirty="0" err="1"/>
              <a:t>df</a:t>
            </a:r>
            <a:r>
              <a:rPr lang="es-ES" sz="2000" dirty="0"/>
              <a:t> |&gt; </a:t>
            </a:r>
            <a:r>
              <a:rPr lang="es-ES" sz="2000" dirty="0" err="1"/>
              <a:t>mutate</a:t>
            </a:r>
            <a:r>
              <a:rPr lang="es-ES" sz="2000" dirty="0"/>
              <a:t>(mayor = </a:t>
            </a:r>
            <a:r>
              <a:rPr lang="es-ES" sz="2000" dirty="0" err="1"/>
              <a:t>if_else</a:t>
            </a:r>
            <a:r>
              <a:rPr lang="es-ES" sz="2000" dirty="0"/>
              <a:t>(edad&gt;=18 | altura&gt;200, “Mayor”, “Menor”))</a:t>
            </a:r>
            <a:endParaRPr lang="es-ES" sz="28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3392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2BE9CC6F-BB8D-BF3F-B603-0C4FEBB5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dirty="0"/>
              <a:t>Ejercicios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FBDD2F68-377A-C7CE-E49F-80531B407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5442"/>
            <a:ext cx="7886700" cy="5455084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00000"/>
              </a:lnSpc>
              <a:buFont typeface="+mj-lt"/>
              <a:buAutoNum type="alphaLcPeriod"/>
            </a:pPr>
            <a:r>
              <a:rPr lang="es-E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 la variable de participación</a:t>
            </a:r>
          </a:p>
          <a:p>
            <a:pPr marL="285750" indent="-285750">
              <a:lnSpc>
                <a:spcPct val="100000"/>
              </a:lnSpc>
              <a:buFont typeface="+mj-lt"/>
              <a:buAutoNum type="alphaLcPeriod"/>
            </a:pPr>
            <a:r>
              <a:rPr lang="es-E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 una variable que indique la relación de votos entre PP y PSOE</a:t>
            </a:r>
          </a:p>
          <a:p>
            <a:pPr marL="285750" indent="-285750">
              <a:lnSpc>
                <a:spcPct val="100000"/>
              </a:lnSpc>
              <a:buFont typeface="+mj-lt"/>
              <a:buAutoNum type="alphaLcPeriod"/>
            </a:pPr>
            <a:r>
              <a:rPr lang="es-E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 la variable de porcentaje de voto a un partido (elige el que te guste más o al que nunca votarías)</a:t>
            </a:r>
          </a:p>
          <a:p>
            <a:pPr marL="285750" indent="-285750">
              <a:lnSpc>
                <a:spcPct val="100000"/>
              </a:lnSpc>
              <a:buFont typeface="+mj-lt"/>
              <a:buAutoNum type="alphaLcPeriod"/>
            </a:pPr>
            <a:r>
              <a:rPr lang="es-E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Categoriza los municipios en base a su población en dos o tres categorías. [Pista: usa </a:t>
            </a:r>
            <a:r>
              <a:rPr lang="es-E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if_else</a:t>
            </a:r>
            <a:r>
              <a:rPr lang="es-E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()]</a:t>
            </a:r>
          </a:p>
          <a:p>
            <a:pPr marL="285750" indent="-285750">
              <a:lnSpc>
                <a:spcPct val="10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s-E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 el % de apoyo a los principales partidos, ajustado a cada CA. En la mayoría de España esto implica los votos de PSOE, PP, VOX y Podemos; en Catalunya hay que añadirle ERC y </a:t>
            </a:r>
            <a:r>
              <a:rPr lang="es-E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JxCat</a:t>
            </a:r>
            <a:r>
              <a:rPr lang="es-E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en el País Vasco PNV y Bildu. [Pista: usa </a:t>
            </a:r>
            <a:r>
              <a:rPr lang="es-E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case_when</a:t>
            </a:r>
            <a:r>
              <a:rPr lang="es-E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()]</a:t>
            </a:r>
          </a:p>
          <a:p>
            <a:pPr>
              <a:lnSpc>
                <a:spcPct val="100000"/>
              </a:lnSpc>
            </a:pP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881705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11429E3-B638-4EF4-8DD8-A359C9A6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Arrange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28B7DAA-41E2-40EE-B8CE-C337FEC89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Sirve para reordenar las variables y que el marco de datos quede dispuesto de un modo específico</a:t>
            </a:r>
          </a:p>
          <a:p>
            <a:r>
              <a:rPr lang="es-ES" dirty="0"/>
              <a:t>Se puede ordenar a partir de distintas variables</a:t>
            </a:r>
          </a:p>
          <a:p>
            <a:r>
              <a:rPr lang="es-ES" dirty="0"/>
              <a:t>Por ejemplo podríamos ordenar por edad y luego por altura</a:t>
            </a:r>
          </a:p>
          <a:p>
            <a:pPr marL="457200" lvl="1" indent="0">
              <a:buNone/>
            </a:pPr>
            <a:r>
              <a:rPr lang="es-ES" dirty="0" err="1"/>
              <a:t>df</a:t>
            </a:r>
            <a:r>
              <a:rPr lang="es-ES" dirty="0"/>
              <a:t> |&gt; </a:t>
            </a:r>
            <a:r>
              <a:rPr lang="es-ES" dirty="0" err="1"/>
              <a:t>arrange</a:t>
            </a:r>
            <a:r>
              <a:rPr lang="es-ES" dirty="0"/>
              <a:t>(</a:t>
            </a:r>
            <a:r>
              <a:rPr lang="es-ES" dirty="0" err="1"/>
              <a:t>edad,cm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Entre todos los individuos con la misma edad, se les ordenaría por altura</a:t>
            </a:r>
          </a:p>
          <a:p>
            <a:r>
              <a:rPr lang="es-ES" dirty="0"/>
              <a:t>Por defecto se ordena de menor a mayor o alfabéticamente.</a:t>
            </a:r>
          </a:p>
          <a:p>
            <a:r>
              <a:rPr lang="es-ES" dirty="0"/>
              <a:t>Para invertir el orden se puede añadir – delante de la variable</a:t>
            </a:r>
          </a:p>
          <a:p>
            <a:pPr marL="457200" lvl="1" indent="0">
              <a:buNone/>
            </a:pPr>
            <a:r>
              <a:rPr lang="es-ES" dirty="0" err="1"/>
              <a:t>df</a:t>
            </a:r>
            <a:r>
              <a:rPr lang="es-ES" dirty="0"/>
              <a:t> |&gt; </a:t>
            </a:r>
            <a:r>
              <a:rPr lang="es-ES" dirty="0" err="1"/>
              <a:t>arrange</a:t>
            </a:r>
            <a:r>
              <a:rPr lang="es-ES" dirty="0"/>
              <a:t>(-</a:t>
            </a:r>
            <a:r>
              <a:rPr lang="es-ES" dirty="0" err="1"/>
              <a:t>edad,cm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9905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B1FEA179-8A28-6A0C-98EE-C5EE285F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dirty="0"/>
              <a:t>Ejercicios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521A041A-2ADF-5818-6625-76F2D5891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07000"/>
              </a:lnSpc>
              <a:buFont typeface="+mj-lt"/>
              <a:buAutoNum type="alphaLcPeriod"/>
            </a:pPr>
            <a:r>
              <a:rPr lang="es-E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Ordena los municipios de más a menos poblados</a:t>
            </a:r>
            <a:endParaRPr lang="ca-E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s-E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Ordena los municipios en base a los resultados de uno de los partidos (en términos relativos!)</a:t>
            </a:r>
            <a:endParaRPr lang="ca-E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93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8E2A3A7-5EAF-4A46-BE9A-2E0122EC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GitHub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AAEA6F-7892-40DC-9C24-1DB5C68F75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3738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11429E3-B638-4EF4-8DD8-A359C9A6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group_by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28B7DAA-41E2-40EE-B8CE-C337FEC89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s-ES" dirty="0"/>
              <a:t>Aunque no tiene como consecuencia directa ninguna transformación visible en el marco de datos, </a:t>
            </a:r>
            <a:r>
              <a:rPr lang="es-ES" dirty="0" err="1"/>
              <a:t>group_by</a:t>
            </a:r>
            <a:r>
              <a:rPr lang="es-ES" dirty="0"/>
              <a:t>() permite agrupar todas las observaciones a partir de los valores en una variable concreta</a:t>
            </a:r>
          </a:p>
          <a:p>
            <a:r>
              <a:rPr lang="es-ES" dirty="0"/>
              <a:t>Es importante, una vez finalizada la agrupación, indicar que se quiere desagrupar, de otro modo los datos seguirán agrupados “invisiblemente”</a:t>
            </a:r>
          </a:p>
          <a:p>
            <a:pPr lvl="1"/>
            <a:r>
              <a:rPr lang="es-ES" dirty="0"/>
              <a:t>Para eso existe la función </a:t>
            </a:r>
            <a:r>
              <a:rPr lang="es-ES" dirty="0" err="1"/>
              <a:t>ungroup</a:t>
            </a:r>
            <a:r>
              <a:rPr lang="es-ES" dirty="0"/>
              <a:t>()</a:t>
            </a:r>
          </a:p>
          <a:p>
            <a:r>
              <a:rPr lang="es-ES" dirty="0"/>
              <a:t>Es importante para obtener resúmenes de la información.</a:t>
            </a:r>
          </a:p>
        </p:txBody>
      </p:sp>
    </p:spTree>
    <p:extLst>
      <p:ext uri="{BB962C8B-B14F-4D97-AF65-F5344CB8AC3E}">
        <p14:creationId xmlns:p14="http://schemas.microsoft.com/office/powerpoint/2010/main" val="3644066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11429E3-B638-4EF4-8DD8-A359C9A6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summarise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28B7DAA-41E2-40EE-B8CE-C337FEC89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127043" cy="5032375"/>
          </a:xfrm>
        </p:spPr>
        <p:txBody>
          <a:bodyPr>
            <a:normAutofit/>
          </a:bodyPr>
          <a:lstStyle/>
          <a:p>
            <a:r>
              <a:rPr lang="es-ES" dirty="0"/>
              <a:t>Permite obtener valores resumen del marco de datos</a:t>
            </a:r>
          </a:p>
          <a:p>
            <a:r>
              <a:rPr lang="es-ES" dirty="0"/>
              <a:t>Nos permite cambiar el nivel de observación a partir de una variable de agrupación</a:t>
            </a:r>
          </a:p>
          <a:p>
            <a:r>
              <a:rPr lang="es-ES" dirty="0"/>
              <a:t>Es importante tener en cuenta la existencia o no de datos perdidos en la variable</a:t>
            </a:r>
          </a:p>
          <a:p>
            <a:r>
              <a:rPr lang="es-ES" dirty="0" err="1"/>
              <a:t>Summarise</a:t>
            </a:r>
            <a:r>
              <a:rPr lang="es-ES" dirty="0"/>
              <a:t> siempre requiere “crear nuevas variables”</a:t>
            </a:r>
          </a:p>
          <a:p>
            <a:r>
              <a:rPr lang="es-ES" dirty="0"/>
              <a:t>Por ejemplo, el valor de media de una variable en distintos grupos</a:t>
            </a:r>
          </a:p>
          <a:p>
            <a:pPr marL="0" indent="0">
              <a:buNone/>
            </a:pPr>
            <a:r>
              <a:rPr lang="es-ES" sz="2400" dirty="0" err="1"/>
              <a:t>df</a:t>
            </a:r>
            <a:r>
              <a:rPr lang="es-ES" sz="2400" dirty="0"/>
              <a:t> |&gt; </a:t>
            </a:r>
            <a:r>
              <a:rPr lang="es-ES" sz="2400" dirty="0" err="1"/>
              <a:t>group_by</a:t>
            </a:r>
            <a:r>
              <a:rPr lang="es-ES" sz="2400" dirty="0"/>
              <a:t>(Partido) |&gt; </a:t>
            </a:r>
            <a:r>
              <a:rPr lang="es-ES" sz="2400" dirty="0" err="1"/>
              <a:t>summarise</a:t>
            </a:r>
            <a:r>
              <a:rPr lang="es-ES" sz="2400" dirty="0"/>
              <a:t>( </a:t>
            </a:r>
            <a:r>
              <a:rPr lang="es-ES" sz="2400" dirty="0" err="1"/>
              <a:t>m_alt</a:t>
            </a:r>
            <a:r>
              <a:rPr lang="es-ES" sz="2400" dirty="0"/>
              <a:t> = mean(altura))</a:t>
            </a:r>
          </a:p>
        </p:txBody>
      </p:sp>
    </p:spTree>
    <p:extLst>
      <p:ext uri="{BB962C8B-B14F-4D97-AF65-F5344CB8AC3E}">
        <p14:creationId xmlns:p14="http://schemas.microsoft.com/office/powerpoint/2010/main" val="976901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F3D7C01B-D3CF-A7BD-32E3-C8E1E78E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Principales funciones en </a:t>
            </a:r>
            <a:r>
              <a:rPr lang="es-ES" dirty="0" err="1"/>
              <a:t>summarise</a:t>
            </a:r>
            <a:endParaRPr lang="es-ES" dirty="0"/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6F36951F-D009-7E50-1850-715EFF2DD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Suma: sum()</a:t>
            </a:r>
          </a:p>
          <a:p>
            <a:r>
              <a:rPr lang="es-ES" dirty="0"/>
              <a:t>Media: mean()</a:t>
            </a:r>
          </a:p>
          <a:p>
            <a:pPr lvl="1"/>
            <a:r>
              <a:rPr lang="es-ES" dirty="0"/>
              <a:t>Desviación estándar: </a:t>
            </a:r>
            <a:r>
              <a:rPr lang="es-ES" dirty="0" err="1"/>
              <a:t>sd</a:t>
            </a:r>
            <a:r>
              <a:rPr lang="es-ES" dirty="0"/>
              <a:t>()</a:t>
            </a:r>
          </a:p>
          <a:p>
            <a:r>
              <a:rPr lang="es-ES" dirty="0"/>
              <a:t>Mediana: median()</a:t>
            </a:r>
          </a:p>
          <a:p>
            <a:r>
              <a:rPr lang="es-ES" dirty="0"/>
              <a:t>Valor máximo: </a:t>
            </a:r>
            <a:r>
              <a:rPr lang="es-ES" dirty="0" err="1"/>
              <a:t>max</a:t>
            </a:r>
            <a:r>
              <a:rPr lang="es-ES" dirty="0"/>
              <a:t>()</a:t>
            </a:r>
          </a:p>
          <a:p>
            <a:r>
              <a:rPr lang="es-ES" dirty="0"/>
              <a:t>Valor mínimo: min()</a:t>
            </a:r>
          </a:p>
          <a:p>
            <a:r>
              <a:rPr lang="es-ES" dirty="0"/>
              <a:t>Número de casos: n()</a:t>
            </a:r>
          </a:p>
          <a:p>
            <a:endParaRPr lang="es-ES" dirty="0"/>
          </a:p>
          <a:p>
            <a:r>
              <a:rPr lang="es-ES" dirty="0"/>
              <a:t>Recuerda añadir el argumento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na.rm = T </a:t>
            </a:r>
            <a:r>
              <a:rPr lang="es-ES" dirty="0"/>
              <a:t>si es necesario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5025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2247B5A9-6F6F-BD88-EBA5-C2C204FD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dirty="0"/>
              <a:t>Ejercicios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AF58296E-9500-3C09-49F0-1C1CF4EDF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07000"/>
              </a:lnSpc>
              <a:buFont typeface="+mj-lt"/>
              <a:buAutoNum type="alphaLcPeriod"/>
            </a:pPr>
            <a:r>
              <a:rPr lang="es-E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Agrupa los resultados electorales por provincias </a:t>
            </a:r>
            <a:r>
              <a:rPr lang="es-E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s-E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Los resultados deberían ser parecidos a los resultados oficiales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ca-E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https://resultados.elpais.com/elecciones/2019/generales/congreso/03/</a:t>
            </a:r>
            <a:r>
              <a:rPr lang="ca-E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ca-E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Font typeface="+mj-lt"/>
              <a:buAutoNum type="alphaLcPeriod"/>
            </a:pPr>
            <a:r>
              <a:rPr lang="es-E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Agrupa los resultados por tipología de municipio</a:t>
            </a:r>
            <a:endParaRPr lang="ca-E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s-E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Obtén el total de censo y votantes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s-E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 la participación y los % de apoyo a los partidos</a:t>
            </a:r>
            <a:endParaRPr lang="ca-E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1153438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ol 3">
            <a:extLst>
              <a:ext uri="{FF2B5EF4-FFF2-40B4-BE49-F238E27FC236}">
                <a16:creationId xmlns:a16="http://schemas.microsoft.com/office/drawing/2014/main" id="{323E76AD-8121-F262-058C-D3C525FF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Más </a:t>
            </a:r>
            <a:r>
              <a:rPr lang="es-ES" dirty="0" err="1"/>
              <a:t>dplyr</a:t>
            </a:r>
            <a:endParaRPr lang="es-ES" dirty="0"/>
          </a:p>
        </p:txBody>
      </p:sp>
      <p:sp>
        <p:nvSpPr>
          <p:cNvPr id="5" name="Contenidor de text 4">
            <a:extLst>
              <a:ext uri="{FF2B5EF4-FFF2-40B4-BE49-F238E27FC236}">
                <a16:creationId xmlns:a16="http://schemas.microsoft.com/office/drawing/2014/main" id="{ED339EA8-3477-0003-DB13-584FEA48B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próximas sesiones</a:t>
            </a:r>
          </a:p>
        </p:txBody>
      </p:sp>
    </p:spTree>
    <p:extLst>
      <p:ext uri="{BB962C8B-B14F-4D97-AF65-F5344CB8AC3E}">
        <p14:creationId xmlns:p14="http://schemas.microsoft.com/office/powerpoint/2010/main" val="3790194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2F272228-0A20-E826-7C6A-8FFA0217E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Modificar la estructura de una base de datos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5959B193-48F5-22AC-E065-F383ED034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pivot_longer</a:t>
            </a:r>
            <a:endParaRPr lang="es-ES" dirty="0"/>
          </a:p>
          <a:p>
            <a:pPr lvl="1"/>
            <a:r>
              <a:rPr lang="es-ES" dirty="0"/>
              <a:t>= convertir los datos en largos</a:t>
            </a:r>
          </a:p>
          <a:p>
            <a:r>
              <a:rPr lang="es-ES" dirty="0" err="1"/>
              <a:t>pivot_wider</a:t>
            </a:r>
            <a:endParaRPr lang="es-ES" dirty="0"/>
          </a:p>
          <a:p>
            <a:pPr lvl="1"/>
            <a:r>
              <a:rPr lang="es-ES" dirty="0"/>
              <a:t>= convertir los datos en amplios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0" indent="0">
              <a:buNone/>
            </a:pPr>
            <a:r>
              <a:rPr lang="es-ES" dirty="0"/>
              <a:t>Más detalle en próximas sesiones</a:t>
            </a:r>
          </a:p>
        </p:txBody>
      </p:sp>
    </p:spTree>
    <p:extLst>
      <p:ext uri="{BB962C8B-B14F-4D97-AF65-F5344CB8AC3E}">
        <p14:creationId xmlns:p14="http://schemas.microsoft.com/office/powerpoint/2010/main" val="2838174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638A87E5-351F-5611-ECF2-FF0AE7E6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Combinar bases de datos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A1C1F7AD-A9CC-0F22-53E2-F25FA6F8B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Joins</a:t>
            </a:r>
            <a:endParaRPr lang="es-ES" dirty="0"/>
          </a:p>
          <a:p>
            <a:pPr lvl="1"/>
            <a:r>
              <a:rPr lang="es-ES" dirty="0" err="1"/>
              <a:t>inner_join</a:t>
            </a:r>
            <a:r>
              <a:rPr lang="es-ES" dirty="0"/>
              <a:t>()</a:t>
            </a:r>
          </a:p>
          <a:p>
            <a:pPr lvl="1"/>
            <a:r>
              <a:rPr lang="es-ES" dirty="0" err="1"/>
              <a:t>left_join</a:t>
            </a:r>
            <a:r>
              <a:rPr lang="es-ES" dirty="0"/>
              <a:t>()</a:t>
            </a:r>
          </a:p>
          <a:p>
            <a:pPr lvl="1"/>
            <a:r>
              <a:rPr lang="es-ES" dirty="0" err="1"/>
              <a:t>right_join</a:t>
            </a:r>
            <a:r>
              <a:rPr lang="es-ES" dirty="0"/>
              <a:t>()</a:t>
            </a:r>
          </a:p>
          <a:p>
            <a:pPr lvl="1"/>
            <a:r>
              <a:rPr lang="es-ES" dirty="0" err="1"/>
              <a:t>full_join</a:t>
            </a:r>
            <a:r>
              <a:rPr lang="es-ES" dirty="0"/>
              <a:t>()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855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C4671-874E-403A-9F05-47C024A7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Github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1AC40B-2EB8-4AB2-8C6F-5F50AAB4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Es una de las formas de compartir código y proyectos más habitual</a:t>
            </a:r>
          </a:p>
          <a:p>
            <a:pPr lvl="1"/>
            <a:r>
              <a:rPr lang="es-ES" dirty="0"/>
              <a:t>Git: Protocolo de control de versiones +</a:t>
            </a:r>
          </a:p>
          <a:p>
            <a:pPr lvl="1"/>
            <a:r>
              <a:rPr lang="es-ES" dirty="0"/>
              <a:t>Hub: Centro</a:t>
            </a:r>
          </a:p>
          <a:p>
            <a:r>
              <a:rPr lang="es-ES" dirty="0" err="1"/>
              <a:t>Github</a:t>
            </a:r>
            <a:r>
              <a:rPr lang="es-ES" dirty="0"/>
              <a:t> es la plataforma para</a:t>
            </a:r>
          </a:p>
          <a:p>
            <a:pPr lvl="1"/>
            <a:r>
              <a:rPr lang="es-ES" dirty="0"/>
              <a:t>Albergar</a:t>
            </a:r>
          </a:p>
          <a:p>
            <a:pPr lvl="1"/>
            <a:r>
              <a:rPr lang="es-ES" dirty="0"/>
              <a:t>Compartir</a:t>
            </a:r>
          </a:p>
          <a:p>
            <a:pPr lvl="1"/>
            <a:r>
              <a:rPr lang="es-ES" dirty="0"/>
              <a:t>Descargar </a:t>
            </a:r>
          </a:p>
          <a:p>
            <a:pPr lvl="1"/>
            <a:r>
              <a:rPr lang="es-ES" dirty="0"/>
              <a:t>Trabajar con proyectos que siguen los protocolos </a:t>
            </a:r>
            <a:r>
              <a:rPr lang="es-ES" dirty="0" err="1"/>
              <a:t>git</a:t>
            </a:r>
            <a:endParaRPr lang="es-ES" dirty="0"/>
          </a:p>
          <a:p>
            <a:r>
              <a:rPr lang="es-ES" dirty="0"/>
              <a:t>Creados para el trabajo colaborativo en entornos de software libre</a:t>
            </a:r>
          </a:p>
          <a:p>
            <a:endParaRPr lang="es-ES" dirty="0">
              <a:hlinkClick r:id="rId2"/>
            </a:endParaRPr>
          </a:p>
          <a:p>
            <a:pPr marL="0" indent="0">
              <a:buNone/>
            </a:pPr>
            <a:r>
              <a:rPr lang="es-ES" dirty="0">
                <a:hlinkClick r:id="rId2"/>
              </a:rPr>
              <a:t>https://github.com/skills/introduction-to-github</a:t>
            </a:r>
            <a:endParaRPr lang="es-ES" dirty="0"/>
          </a:p>
          <a:p>
            <a:endParaRPr lang="es-ES" dirty="0"/>
          </a:p>
        </p:txBody>
      </p:sp>
      <p:pic>
        <p:nvPicPr>
          <p:cNvPr id="4" name="Marcador de contenido 9" descr="Diagrama, Esquemático&#10;&#10;Descripción generada automáticamente">
            <a:extLst>
              <a:ext uri="{FF2B5EF4-FFF2-40B4-BE49-F238E27FC236}">
                <a16:creationId xmlns:a16="http://schemas.microsoft.com/office/drawing/2014/main" id="{BA789841-AFA0-40AF-964A-176C8AE50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18" y="15131"/>
            <a:ext cx="3533382" cy="181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9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D8BA6-137A-4474-A7B1-75B79DA1B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8410"/>
            <a:ext cx="7886700" cy="1325563"/>
          </a:xfrm>
        </p:spPr>
        <p:txBody>
          <a:bodyPr/>
          <a:lstStyle/>
          <a:p>
            <a:r>
              <a:rPr lang="es-ES" dirty="0"/>
              <a:t>Diccionario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E7BFBE-9ACE-4855-B19C-9F990C6B5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06662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Repositorio: conjunto de archivos (puedes enviar nuevos archivos o modificaciones de los mismos o </a:t>
            </a:r>
            <a:r>
              <a:rPr lang="es-ES" dirty="0" err="1"/>
              <a:t>descargartelos</a:t>
            </a:r>
            <a:r>
              <a:rPr lang="es-ES" dirty="0"/>
              <a:t>)</a:t>
            </a:r>
          </a:p>
          <a:p>
            <a:r>
              <a:rPr lang="es-ES" dirty="0"/>
              <a:t>Branch: rama del trabajo en la que los usuario está trabajando y que puede enviar al “master”</a:t>
            </a:r>
          </a:p>
          <a:p>
            <a:r>
              <a:rPr lang="es-ES" dirty="0"/>
              <a:t>Master: rama establecida del repositorio</a:t>
            </a:r>
          </a:p>
          <a:p>
            <a:r>
              <a:rPr lang="es-ES" dirty="0" err="1"/>
              <a:t>Commit</a:t>
            </a:r>
            <a:r>
              <a:rPr lang="es-ES" dirty="0"/>
              <a:t>: cambio propuesto para ser añadido a la rama master</a:t>
            </a:r>
          </a:p>
          <a:p>
            <a:r>
              <a:rPr lang="es-ES" dirty="0" err="1"/>
              <a:t>Fork</a:t>
            </a:r>
            <a:r>
              <a:rPr lang="es-ES" dirty="0"/>
              <a:t>: desviación de la rama principal </a:t>
            </a:r>
          </a:p>
          <a:p>
            <a:r>
              <a:rPr lang="es-ES" dirty="0" err="1"/>
              <a:t>Pull</a:t>
            </a:r>
            <a:r>
              <a:rPr lang="es-ES" dirty="0"/>
              <a:t>: enviar tu repositorio al servidor</a:t>
            </a:r>
          </a:p>
          <a:p>
            <a:r>
              <a:rPr lang="es-ES" dirty="0" err="1"/>
              <a:t>Push</a:t>
            </a:r>
            <a:r>
              <a:rPr lang="es-ES" dirty="0"/>
              <a:t>: descargar un repositorio del servidor</a:t>
            </a:r>
          </a:p>
          <a:p>
            <a:endParaRPr lang="es-ES" dirty="0"/>
          </a:p>
        </p:txBody>
      </p:sp>
      <p:pic>
        <p:nvPicPr>
          <p:cNvPr id="5" name="Marcador de contenido 7" descr="Diagrama&#10;&#10;Descripción generada automáticamente">
            <a:extLst>
              <a:ext uri="{FF2B5EF4-FFF2-40B4-BE49-F238E27FC236}">
                <a16:creationId xmlns:a16="http://schemas.microsoft.com/office/drawing/2014/main" id="{4D86A1C7-5B83-4AC6-B591-FF00A3507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26" y="0"/>
            <a:ext cx="4754274" cy="250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8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AD580-6E3E-40B4-A0ED-35EFA96C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F73B5E-CC0A-4923-A50F-AF888E9B2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https://github.com/pauvallprat/uc3m_talleres23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21A7BD4-A93D-4D24-979D-AC8CD8C6D2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08" b="23747"/>
          <a:stretch/>
        </p:blipFill>
        <p:spPr>
          <a:xfrm>
            <a:off x="0" y="2371061"/>
            <a:ext cx="9144000" cy="448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8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AD5C9-A749-4AA7-9384-4CF197E23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podemos hacer?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0150D4-E261-4A90-B0C7-FCF2EAC4C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Clonar el proyecto, descargar, modificar, etc.</a:t>
            </a:r>
          </a:p>
          <a:p>
            <a:r>
              <a:rPr lang="es-ES" dirty="0"/>
              <a:t>Crear un </a:t>
            </a:r>
            <a:r>
              <a:rPr lang="es-ES" i="1" dirty="0" err="1"/>
              <a:t>fork</a:t>
            </a:r>
            <a:r>
              <a:rPr lang="es-ES" dirty="0"/>
              <a:t> y mandar la sugerencia de mejora</a:t>
            </a:r>
          </a:p>
          <a:p>
            <a:pPr marL="914400" lvl="1" indent="-457200">
              <a:buAutoNum type="arabicPeriod"/>
            </a:pPr>
            <a:r>
              <a:rPr lang="es-ES" dirty="0"/>
              <a:t>Editamos los documentos</a:t>
            </a:r>
          </a:p>
          <a:p>
            <a:pPr marL="914400" lvl="1" indent="-457200">
              <a:buAutoNum type="arabicPeriod"/>
            </a:pPr>
            <a:r>
              <a:rPr lang="es-ES" dirty="0"/>
              <a:t>Explicamos los cambios hechos en el apartado de </a:t>
            </a:r>
            <a:r>
              <a:rPr lang="es-ES" i="1" dirty="0" err="1"/>
              <a:t>commit</a:t>
            </a:r>
            <a:endParaRPr lang="es-ES" i="1" dirty="0"/>
          </a:p>
          <a:p>
            <a:pPr marL="914400" lvl="1" indent="-457200">
              <a:buAutoNum type="arabicPeriod"/>
            </a:pPr>
            <a:r>
              <a:rPr lang="es-ES" dirty="0"/>
              <a:t>Enviar </a:t>
            </a:r>
            <a:r>
              <a:rPr lang="es-ES" dirty="0" err="1"/>
              <a:t>pull</a:t>
            </a:r>
            <a:r>
              <a:rPr lang="es-ES" dirty="0"/>
              <a:t> </a:t>
            </a:r>
            <a:r>
              <a:rPr lang="es-ES" dirty="0" err="1"/>
              <a:t>request</a:t>
            </a:r>
            <a:endParaRPr lang="es-ES" dirty="0"/>
          </a:p>
          <a:p>
            <a:pPr marL="914400" lvl="1" indent="-457200">
              <a:buAutoNum type="arabicPeriod"/>
            </a:pPr>
            <a:r>
              <a:rPr lang="es-ES" dirty="0"/>
              <a:t>Esperar que el propietario del proyecto acepte o no</a:t>
            </a:r>
          </a:p>
          <a:p>
            <a:pPr marL="914400" lvl="1" indent="-457200">
              <a:buAutoNum type="arabicPeriod"/>
            </a:pPr>
            <a:r>
              <a:rPr lang="es-ES" dirty="0"/>
              <a:t>Si acepta el cambio, hay que actualizar la </a:t>
            </a:r>
            <a:r>
              <a:rPr lang="es-ES" dirty="0" err="1"/>
              <a:t>fork</a:t>
            </a:r>
            <a:r>
              <a:rPr lang="es-ES" dirty="0"/>
              <a:t> en nuestra cuenta</a:t>
            </a:r>
          </a:p>
        </p:txBody>
      </p:sp>
    </p:spTree>
    <p:extLst>
      <p:ext uri="{BB962C8B-B14F-4D97-AF65-F5344CB8AC3E}">
        <p14:creationId xmlns:p14="http://schemas.microsoft.com/office/powerpoint/2010/main" val="121225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00625-B907-45AF-8EEF-8CA8CFFE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75A0DE-FD66-4B7F-A5E8-3B54CF83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Cread vuestra propia cuenta de GitHub</a:t>
            </a:r>
          </a:p>
          <a:p>
            <a:r>
              <a:rPr lang="es-ES" dirty="0"/>
              <a:t>Editad el fichero </a:t>
            </a:r>
            <a:r>
              <a:rPr lang="es-ES" dirty="0" err="1"/>
              <a:t>lista_estudiantes</a:t>
            </a:r>
            <a:endParaRPr lang="es-ES" dirty="0"/>
          </a:p>
          <a:p>
            <a:pPr lvl="1"/>
            <a:r>
              <a:rPr lang="es-ES" dirty="0"/>
              <a:t>Recordad que deberéis</a:t>
            </a:r>
          </a:p>
          <a:p>
            <a:pPr marL="914400" lvl="1" indent="-457200">
              <a:buAutoNum type="arabicPeriod"/>
            </a:pPr>
            <a:r>
              <a:rPr lang="es-ES" dirty="0"/>
              <a:t>Crear un </a:t>
            </a:r>
            <a:r>
              <a:rPr lang="es-ES" dirty="0" err="1"/>
              <a:t>fork</a:t>
            </a:r>
            <a:r>
              <a:rPr lang="es-ES" dirty="0"/>
              <a:t> en vuestra cuenta</a:t>
            </a:r>
          </a:p>
          <a:p>
            <a:pPr marL="914400" lvl="1" indent="-457200">
              <a:buAutoNum type="arabicPeriod"/>
            </a:pPr>
            <a:r>
              <a:rPr lang="es-ES" dirty="0"/>
              <a:t>Editar</a:t>
            </a:r>
          </a:p>
          <a:p>
            <a:pPr marL="914400" lvl="1" indent="-457200">
              <a:buAutoNum type="arabicPeriod"/>
            </a:pPr>
            <a:r>
              <a:rPr lang="es-ES" dirty="0" err="1"/>
              <a:t>Pull</a:t>
            </a:r>
            <a:r>
              <a:rPr lang="es-ES" dirty="0"/>
              <a:t> </a:t>
            </a:r>
            <a:r>
              <a:rPr lang="es-ES" dirty="0" err="1"/>
              <a:t>request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162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10392-CF75-4049-81D1-3AE85793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Ejercicios </a:t>
            </a:r>
            <a:r>
              <a:rPr lang="es-ES" dirty="0" err="1"/>
              <a:t>in-class</a:t>
            </a:r>
            <a:r>
              <a:rPr lang="es-ES" dirty="0"/>
              <a:t> hoy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6EBE5D-3F13-44FF-8A90-2662BE634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s-ES" dirty="0"/>
              <a:t>Resultados electorales de las elecciones al Congreso de 2019</a:t>
            </a:r>
          </a:p>
          <a:p>
            <a:pPr lvl="1"/>
            <a:r>
              <a:rPr lang="es-ES" dirty="0"/>
              <a:t>En próximas sesiones trabajaremos con las de 2023</a:t>
            </a:r>
          </a:p>
          <a:p>
            <a:r>
              <a:rPr lang="es-ES" dirty="0"/>
              <a:t>Fuente:</a:t>
            </a:r>
          </a:p>
          <a:p>
            <a:pPr marL="0" indent="0">
              <a:buNone/>
            </a:pPr>
            <a:r>
              <a:rPr lang="es-ES" sz="2000" dirty="0">
                <a:hlinkClick r:id="rId3"/>
              </a:rPr>
              <a:t>https://infoelectoral.interior.gob.es/opencms/es/elecciones-celebradas/area-de-descargas/</a:t>
            </a:r>
            <a:r>
              <a:rPr lang="es-E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731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99C8C-7A56-49AD-AB82-2D72F2AC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4052432"/>
          </a:xfrm>
        </p:spPr>
        <p:txBody>
          <a:bodyPr/>
          <a:lstStyle/>
          <a:p>
            <a:r>
              <a:rPr lang="es-ES" dirty="0"/>
              <a:t>Paquete </a:t>
            </a:r>
            <a:r>
              <a:rPr lang="es-ES" dirty="0" err="1"/>
              <a:t>dplyr</a:t>
            </a:r>
            <a:endParaRPr lang="es-ES" dirty="0"/>
          </a:p>
        </p:txBody>
      </p:sp>
      <p:pic>
        <p:nvPicPr>
          <p:cNvPr id="2050" name="Picture 2" descr="Top 10: Manipulación de datos con dplyr - Máxima Formación">
            <a:extLst>
              <a:ext uri="{FF2B5EF4-FFF2-40B4-BE49-F238E27FC236}">
                <a16:creationId xmlns:a16="http://schemas.microsoft.com/office/drawing/2014/main" id="{EF5DDB65-2DD7-4A01-B10F-621123DF7A9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" y="634775"/>
            <a:ext cx="7886700" cy="385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2875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1">
      <a:dk1>
        <a:srgbClr val="001489"/>
      </a:dk1>
      <a:lt1>
        <a:sysClr val="window" lastClr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ci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1975</TotalTime>
  <Words>1278</Words>
  <Application>Microsoft Office PowerPoint</Application>
  <PresentationFormat>Presentació en pantalla (4:3)</PresentationFormat>
  <Paragraphs>168</Paragraphs>
  <Slides>26</Slides>
  <Notes>1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5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CMSS10</vt:lpstr>
      <vt:lpstr>Courier New</vt:lpstr>
      <vt:lpstr>Tema de Office</vt:lpstr>
      <vt:lpstr>Talleres de Análisis Político I</vt:lpstr>
      <vt:lpstr>GitHub</vt:lpstr>
      <vt:lpstr>Github</vt:lpstr>
      <vt:lpstr>Diccionario Git</vt:lpstr>
      <vt:lpstr>Ejemplo</vt:lpstr>
      <vt:lpstr>¿Qué podemos hacer?</vt:lpstr>
      <vt:lpstr>Ejercicio</vt:lpstr>
      <vt:lpstr>Ejercicios in-class hoy</vt:lpstr>
      <vt:lpstr>Paquete dplyr</vt:lpstr>
      <vt:lpstr>Filter</vt:lpstr>
      <vt:lpstr>Ejercicios (resultados 2019)</vt:lpstr>
      <vt:lpstr>Select</vt:lpstr>
      <vt:lpstr>Ejercicios</vt:lpstr>
      <vt:lpstr>Mutate (1)</vt:lpstr>
      <vt:lpstr>Mutate (2): condiciones lógicas</vt:lpstr>
      <vt:lpstr>+ Condiciones lógicas</vt:lpstr>
      <vt:lpstr>Ejercicios</vt:lpstr>
      <vt:lpstr>Arrange</vt:lpstr>
      <vt:lpstr>Ejercicios</vt:lpstr>
      <vt:lpstr>group_by</vt:lpstr>
      <vt:lpstr>summarise</vt:lpstr>
      <vt:lpstr>Principales funciones en summarise</vt:lpstr>
      <vt:lpstr>Ejercicios</vt:lpstr>
      <vt:lpstr>Más dplyr</vt:lpstr>
      <vt:lpstr>Modificar la estructura de una base de datos</vt:lpstr>
      <vt:lpstr>Combinar bases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Talleres de Análisis Político I</dc:title>
  <dc:creator>VALL PRAT, PAU</dc:creator>
  <cp:lastModifiedBy>Pau Vall Prat</cp:lastModifiedBy>
  <cp:revision>37</cp:revision>
  <dcterms:created xsi:type="dcterms:W3CDTF">2023-10-18T11:23:28Z</dcterms:created>
  <dcterms:modified xsi:type="dcterms:W3CDTF">2023-11-13T10:22:28Z</dcterms:modified>
</cp:coreProperties>
</file>