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29.09.2022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29.09.2022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H-IC-Design-Team/sscs-22-project-wrapper" TargetMode="External"/><Relationship Id="rId2" Type="http://schemas.openxmlformats.org/officeDocument/2006/relationships/hyperlink" Target="https://docs.google.com/spreadsheets/d/1W1POMTv0muYGoTeH6-UFIFluaF-aqXRq3irdcskvrYA/edit#gid=1686940366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efabless.com/projects/923" TargetMode="External"/><Relationship Id="rId2" Type="http://schemas.openxmlformats.org/officeDocument/2006/relationships/hyperlink" Target="https://github.com/ChrisG1997/pll2022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google.com/spreadsheets/d/1W1POMTv0muYGoTeH6-UFIFluaF-aqXRq3irdcskvrYA/edit#gid=1686940366" TargetMode="External"/><Relationship Id="rId4" Type="http://schemas.openxmlformats.org/officeDocument/2006/relationships/hyperlink" Target="https://github.com/UAH-IC-Design-Team/sscs-22-project-wrapper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56801-FC43-0132-BFA4-AA24486E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Verification</a:t>
            </a:r>
            <a:r>
              <a:rPr lang="de-AT" dirty="0"/>
              <a:t> – SPICE </a:t>
            </a:r>
            <a:r>
              <a:rPr lang="de-AT" dirty="0" err="1"/>
              <a:t>simulation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868E5-49BD-6604-29E7-A04D5C21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Simulation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schematic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Simulation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extracted</a:t>
            </a:r>
            <a:r>
              <a:rPr lang="de-AT" dirty="0"/>
              <a:t> </a:t>
            </a:r>
            <a:r>
              <a:rPr lang="de-AT" dirty="0" err="1"/>
              <a:t>layout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Stimuli </a:t>
            </a:r>
            <a:r>
              <a:rPr lang="de-AT" dirty="0" err="1"/>
              <a:t>generated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desired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r>
              <a:rPr lang="de-AT" dirty="0"/>
              <a:t>, </a:t>
            </a:r>
            <a:r>
              <a:rPr lang="de-AT" dirty="0" err="1"/>
              <a:t>tested</a:t>
            </a:r>
            <a:r>
              <a:rPr lang="de-AT" dirty="0"/>
              <a:t> at </a:t>
            </a:r>
            <a:r>
              <a:rPr lang="de-AT" dirty="0" err="1"/>
              <a:t>corners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Circuits</a:t>
            </a:r>
            <a:r>
              <a:rPr lang="de-AT" dirty="0"/>
              <a:t> </a:t>
            </a:r>
            <a:r>
              <a:rPr lang="de-AT" dirty="0" err="1"/>
              <a:t>tested</a:t>
            </a:r>
            <a:r>
              <a:rPr lang="de-AT" dirty="0"/>
              <a:t> in </a:t>
            </a:r>
            <a:r>
              <a:rPr lang="de-AT" dirty="0" err="1"/>
              <a:t>ss</a:t>
            </a:r>
            <a:r>
              <a:rPr lang="de-AT" dirty="0"/>
              <a:t>/</a:t>
            </a:r>
            <a:r>
              <a:rPr lang="de-AT" dirty="0" err="1"/>
              <a:t>tt</a:t>
            </a:r>
            <a:r>
              <a:rPr lang="de-AT" dirty="0"/>
              <a:t>/ff </a:t>
            </a:r>
            <a:r>
              <a:rPr lang="de-AT" dirty="0" err="1"/>
              <a:t>corners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necessary</a:t>
            </a:r>
            <a:r>
              <a:rPr lang="de-AT" dirty="0"/>
              <a:t> + at </a:t>
            </a:r>
            <a:r>
              <a:rPr lang="de-AT" dirty="0" err="1"/>
              <a:t>temperatures</a:t>
            </a:r>
            <a:r>
              <a:rPr lang="de-AT" dirty="0"/>
              <a:t> -40/+125 °C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432712-FA6F-09B4-75EE-EDCFACF61C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73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186-B227-6D05-D1EA-7E0D2B0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VCO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787F6E-E285-4411-7726-21F14C00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tt</a:t>
            </a:r>
            <a:r>
              <a:rPr lang="de-AT" dirty="0"/>
              <a:t> </a:t>
            </a:r>
            <a:r>
              <a:rPr lang="de-AT" dirty="0" err="1"/>
              <a:t>corner</a:t>
            </a:r>
            <a:r>
              <a:rPr lang="de-AT" dirty="0"/>
              <a:t> at -40/+125 °C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F7450E-10E6-A4B1-69E6-7A0AB475C9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7F978D-3E3F-232C-6D6A-4A61016C4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623"/>
            <a:ext cx="6081745" cy="397297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2F0DC0F-2F47-0E15-96B2-D6295EF4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88" y="2246622"/>
            <a:ext cx="6030211" cy="39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B8EC-A454-C361-32A8-467A925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FLL </a:t>
            </a:r>
            <a:r>
              <a:rPr lang="de-AT" dirty="0" err="1"/>
              <a:t>control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D9BDF-FC5C-3B4F-5344-DE100D6E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Increase</a:t>
            </a:r>
            <a:r>
              <a:rPr lang="de-AT" dirty="0"/>
              <a:t> – </a:t>
            </a:r>
            <a:r>
              <a:rPr lang="de-AT" dirty="0" err="1"/>
              <a:t>decrease</a:t>
            </a:r>
            <a:r>
              <a:rPr lang="de-AT" dirty="0"/>
              <a:t> – </a:t>
            </a:r>
            <a:r>
              <a:rPr lang="de-AT" dirty="0" err="1"/>
              <a:t>locked</a:t>
            </a:r>
            <a:r>
              <a:rPr lang="de-AT" dirty="0"/>
              <a:t> – </a:t>
            </a:r>
            <a:r>
              <a:rPr lang="de-AT" dirty="0" err="1"/>
              <a:t>increase</a:t>
            </a:r>
            <a:r>
              <a:rPr lang="de-AT" dirty="0"/>
              <a:t> </a:t>
            </a:r>
            <a:r>
              <a:rPr lang="de-AT" dirty="0" err="1"/>
              <a:t>until</a:t>
            </a:r>
            <a:r>
              <a:rPr lang="de-AT" dirty="0"/>
              <a:t> </a:t>
            </a:r>
            <a:r>
              <a:rPr lang="de-AT" dirty="0" err="1"/>
              <a:t>overflow</a:t>
            </a:r>
            <a:r>
              <a:rPr lang="de-AT" dirty="0"/>
              <a:t> (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corner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F63AB3-8DD3-D34B-D999-455F860F89F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072532-DC93-CDAC-1C12-366CC67A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057"/>
            <a:ext cx="12192000" cy="41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EF7F0-7F60-F543-93BE-1461AB75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Sub-Sampling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45FB2-1333-DB51-05DD-0863D1C1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[</a:t>
            </a:r>
            <a:r>
              <a:rPr lang="de-AT" dirty="0" err="1"/>
              <a:t>work</a:t>
            </a:r>
            <a:r>
              <a:rPr lang="de-AT" dirty="0"/>
              <a:t> in </a:t>
            </a:r>
            <a:r>
              <a:rPr lang="de-AT" dirty="0" err="1"/>
              <a:t>progress</a:t>
            </a:r>
            <a:r>
              <a:rPr lang="de-AT" dirty="0"/>
              <a:t>]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C7419-CC40-11EB-8DE7-51B42DC7D3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7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AD688-D09B-6C32-F4D9-35865E70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Simulation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dividers</a:t>
            </a:r>
            <a:r>
              <a:rPr lang="de-AT" dirty="0"/>
              <a:t> and </a:t>
            </a:r>
            <a:r>
              <a:rPr lang="de-AT" dirty="0" err="1"/>
              <a:t>buffers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4BE08-8C89-D94B-332B-EA0BCF86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4 </a:t>
            </a:r>
            <a:r>
              <a:rPr lang="de-AT" dirty="0" err="1"/>
              <a:t>times</a:t>
            </a:r>
            <a:r>
              <a:rPr lang="de-AT" dirty="0"/>
              <a:t> </a:t>
            </a:r>
            <a:r>
              <a:rPr lang="de-AT" dirty="0" err="1"/>
              <a:t>custom</a:t>
            </a:r>
            <a:r>
              <a:rPr lang="de-AT" dirty="0"/>
              <a:t> div2 </a:t>
            </a:r>
            <a:r>
              <a:rPr lang="de-AT" dirty="0" err="1"/>
              <a:t>divider</a:t>
            </a:r>
            <a:r>
              <a:rPr lang="de-AT" dirty="0"/>
              <a:t>				</a:t>
            </a:r>
            <a:r>
              <a:rPr lang="de-AT" dirty="0" err="1"/>
              <a:t>reference</a:t>
            </a:r>
            <a:r>
              <a:rPr lang="de-AT" dirty="0"/>
              <a:t> </a:t>
            </a:r>
            <a:r>
              <a:rPr lang="de-AT" dirty="0" err="1"/>
              <a:t>divider</a:t>
            </a:r>
            <a:r>
              <a:rPr lang="de-AT" dirty="0"/>
              <a:t> div5/div10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94F5D4-E734-52D5-35E7-34FC858E51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F603BA-2445-ADDA-D528-FA4EA6AB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101"/>
            <a:ext cx="5627126" cy="3644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F53A04-B691-220F-2606-30F1DE50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74" y="2637101"/>
            <a:ext cx="5627126" cy="36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D21EA-3D1A-827D-73E4-F630FB1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Verification</a:t>
            </a:r>
            <a:r>
              <a:rPr lang="de-AT" dirty="0"/>
              <a:t> – Summary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5BF7B4C-CE43-43B3-C317-81529AF4B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96219"/>
              </p:ext>
            </p:extLst>
          </p:nvPr>
        </p:nvGraphicFramePr>
        <p:xfrm>
          <a:off x="471488" y="1620838"/>
          <a:ext cx="11124000" cy="369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719587499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600164699"/>
                    </a:ext>
                  </a:extLst>
                </a:gridCol>
                <a:gridCol w="3708000">
                  <a:extLst>
                    <a:ext uri="{9D8B030D-6E8A-4147-A177-3AD203B41FA5}">
                      <a16:colId xmlns:a16="http://schemas.microsoft.com/office/drawing/2014/main" val="2174846296"/>
                    </a:ext>
                  </a:extLst>
                </a:gridCol>
              </a:tblGrid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 err="1"/>
                        <a:t>Component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Test </a:t>
                      </a:r>
                      <a:r>
                        <a:rPr lang="de-AT" dirty="0" err="1"/>
                        <a:t>done</a:t>
                      </a:r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Test </a:t>
                      </a:r>
                      <a:r>
                        <a:rPr lang="de-AT" dirty="0" err="1"/>
                        <a:t>passed</a:t>
                      </a:r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358906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VCO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98725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FLL </a:t>
                      </a:r>
                      <a:r>
                        <a:rPr lang="de-AT" dirty="0" err="1"/>
                        <a:t>control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Work in </a:t>
                      </a:r>
                      <a:r>
                        <a:rPr lang="de-AT" dirty="0" err="1"/>
                        <a:t>progess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429522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/>
                        <a:t>Sub-Sampling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 err="1"/>
                        <a:t>No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920253"/>
                  </a:ext>
                </a:extLst>
              </a:tr>
              <a:tr h="7393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de-AT" dirty="0" err="1"/>
                        <a:t>Dividers</a:t>
                      </a:r>
                      <a:r>
                        <a:rPr lang="de-AT" dirty="0"/>
                        <a:t> and </a:t>
                      </a:r>
                      <a:r>
                        <a:rPr lang="de-AT" dirty="0" err="1"/>
                        <a:t>buffers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AT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71664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02801-CD4D-1D3E-E9DF-98A1DD6A3EC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89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6A3BC-BFAF-7CE0-C406-244D6649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38B1D-0112-883B-4AB5-7102BA4F6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Layout will </a:t>
            </a:r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digital-on-top</a:t>
            </a:r>
          </a:p>
          <a:p>
            <a:pPr>
              <a:lnSpc>
                <a:spcPct val="200000"/>
              </a:lnSpc>
            </a:pPr>
            <a:r>
              <a:rPr lang="de-AT" dirty="0"/>
              <a:t>Not all </a:t>
            </a:r>
            <a:r>
              <a:rPr lang="de-AT" dirty="0" err="1"/>
              <a:t>components</a:t>
            </a:r>
            <a:r>
              <a:rPr lang="de-AT" dirty="0"/>
              <a:t> </a:t>
            </a:r>
            <a:r>
              <a:rPr lang="de-AT" dirty="0" err="1"/>
              <a:t>layouted</a:t>
            </a:r>
            <a:r>
              <a:rPr lang="de-AT" dirty="0"/>
              <a:t> </a:t>
            </a:r>
            <a:r>
              <a:rPr lang="de-AT" dirty="0" err="1"/>
              <a:t>yet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„</a:t>
            </a:r>
            <a:r>
              <a:rPr lang="de-AT" dirty="0" err="1"/>
              <a:t>dummy</a:t>
            </a:r>
            <a:r>
              <a:rPr lang="de-AT" dirty="0"/>
              <a:t> </a:t>
            </a:r>
            <a:r>
              <a:rPr lang="de-AT" dirty="0" err="1"/>
              <a:t>implementation</a:t>
            </a:r>
            <a:r>
              <a:rPr lang="de-AT" dirty="0"/>
              <a:t>“ – just </a:t>
            </a:r>
            <a:r>
              <a:rPr lang="de-AT" dirty="0" err="1"/>
              <a:t>placing</a:t>
            </a:r>
            <a:r>
              <a:rPr lang="de-AT" dirty="0"/>
              <a:t> all </a:t>
            </a:r>
            <a:r>
              <a:rPr lang="de-AT" dirty="0" err="1"/>
              <a:t>components</a:t>
            </a:r>
            <a:r>
              <a:rPr lang="de-AT" dirty="0"/>
              <a:t> in a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magic</a:t>
            </a:r>
            <a:r>
              <a:rPr lang="de-AT" dirty="0"/>
              <a:t> </a:t>
            </a:r>
            <a:r>
              <a:rPr lang="de-AT" dirty="0" err="1"/>
              <a:t>file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31AFE-8F73-378E-73A3-4456E10140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771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0B2AF-8B21-0931-6895-1A1ED37E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 </a:t>
            </a:r>
            <a:r>
              <a:rPr lang="de-AT" dirty="0" err="1"/>
              <a:t>results</a:t>
            </a:r>
            <a:r>
              <a:rPr lang="de-AT" dirty="0"/>
              <a:t> – </a:t>
            </a:r>
            <a:r>
              <a:rPr lang="de-AT" dirty="0" err="1"/>
              <a:t>figures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C9804B-258F-84B2-1059-7B3337D28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Digital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FLL </a:t>
            </a:r>
            <a:r>
              <a:rPr lang="de-AT" dirty="0" err="1"/>
              <a:t>control</a:t>
            </a:r>
            <a:r>
              <a:rPr lang="de-AT" dirty="0"/>
              <a:t> – 85x95µm 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Dividers</a:t>
            </a:r>
            <a:r>
              <a:rPr lang="de-AT" dirty="0"/>
              <a:t>/shift </a:t>
            </a:r>
            <a:r>
              <a:rPr lang="de-AT" dirty="0" err="1"/>
              <a:t>register</a:t>
            </a:r>
            <a:r>
              <a:rPr lang="de-AT" dirty="0"/>
              <a:t> – 120x130µm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Very </a:t>
            </a:r>
            <a:r>
              <a:rPr lang="de-AT" dirty="0" err="1"/>
              <a:t>rough</a:t>
            </a:r>
            <a:r>
              <a:rPr lang="de-AT" dirty="0"/>
              <a:t> total </a:t>
            </a:r>
            <a:r>
              <a:rPr lang="de-AT" dirty="0" err="1"/>
              <a:t>estimate</a:t>
            </a:r>
            <a:r>
              <a:rPr lang="de-AT" dirty="0"/>
              <a:t> – 250x300µm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75E374-AD91-B8DE-F124-52359B597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Analog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VCO </a:t>
            </a:r>
            <a:r>
              <a:rPr lang="de-AT" dirty="0" err="1"/>
              <a:t>core</a:t>
            </a:r>
            <a:r>
              <a:rPr lang="de-AT" dirty="0"/>
              <a:t> – 70x90µm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F53D6D-0A7A-D554-9ED2-B146423A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24" y="3048287"/>
            <a:ext cx="4131676" cy="35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43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F32E520-D297-ADA3-FC8F-207F51AF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04B7EA-60E7-AB22-5F4E-6CEECD0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Teams: Austria, USA1, Brazil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pin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: </a:t>
            </a:r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https://docs.google.com/spreadsheets/d/1W1POMTv0muYGoTeH6-UFIFluaF-aqXRq3irdcskvrYA/edit#gid=1686940366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repository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design </a:t>
            </a:r>
            <a:r>
              <a:rPr lang="de-AT" dirty="0" err="1"/>
              <a:t>merge</a:t>
            </a:r>
            <a:r>
              <a:rPr lang="de-AT" dirty="0"/>
              <a:t>: </a:t>
            </a:r>
            <a:r>
              <a:rPr lang="de-A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https://github.com/UAH-IC-Design-Team/sscs-22-project-wrapper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Had a </a:t>
            </a:r>
            <a:r>
              <a:rPr lang="de-AT" dirty="0" err="1"/>
              <a:t>meeting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discussing</a:t>
            </a:r>
            <a:r>
              <a:rPr lang="de-AT" dirty="0"/>
              <a:t> </a:t>
            </a:r>
            <a:r>
              <a:rPr lang="de-AT" dirty="0" err="1"/>
              <a:t>area</a:t>
            </a:r>
            <a:r>
              <a:rPr lang="de-AT" dirty="0"/>
              <a:t>, </a:t>
            </a:r>
            <a:r>
              <a:rPr lang="de-AT" dirty="0" err="1"/>
              <a:t>pin</a:t>
            </a:r>
            <a:r>
              <a:rPr lang="de-AT" dirty="0"/>
              <a:t> </a:t>
            </a:r>
            <a:r>
              <a:rPr lang="de-AT" dirty="0" err="1"/>
              <a:t>sharing</a:t>
            </a:r>
            <a:r>
              <a:rPr lang="de-AT" dirty="0"/>
              <a:t>,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issues</a:t>
            </a:r>
            <a:r>
              <a:rPr lang="de-AT" dirty="0"/>
              <a:t>, …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SoC</a:t>
            </a:r>
            <a:endParaRPr lang="de-AT" dirty="0"/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2DB7D3-7DB5-49C7-0D03-339153B2CC7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4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75130-99BC-783F-9963-0624F1A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merging</a:t>
            </a:r>
            <a:r>
              <a:rPr lang="de-AT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6299-9BBA-98A8-CF43-741F5696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Designs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uploaded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repository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Merging</a:t>
            </a:r>
            <a:r>
              <a:rPr lang="de-AT" dirty="0"/>
              <a:t> will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hand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GDS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individual </a:t>
            </a:r>
            <a:r>
              <a:rPr lang="de-AT" dirty="0" err="1"/>
              <a:t>designs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1E11F-5A53-A2AD-6F5A-9A023A48B2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63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69FF9D22-D518-418E-C2D7-02563C40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Christof Gindu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669376-F069-D371-9BA5-873D2394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a</a:t>
            </a:r>
            <a:br>
              <a:rPr lang="de-AT" dirty="0"/>
            </a:br>
            <a:r>
              <a:rPr lang="de-AT" dirty="0"/>
              <a:t>Sub-</a:t>
            </a:r>
            <a:r>
              <a:rPr lang="de-AT" dirty="0" err="1"/>
              <a:t>Samlping</a:t>
            </a:r>
            <a:r>
              <a:rPr lang="de-AT" dirty="0"/>
              <a:t> PLL </a:t>
            </a:r>
            <a:br>
              <a:rPr lang="de-AT" dirty="0"/>
            </a:br>
            <a:r>
              <a:rPr lang="de-AT" dirty="0" err="1"/>
              <a:t>targeting</a:t>
            </a:r>
            <a:r>
              <a:rPr lang="de-AT" dirty="0"/>
              <a:t> </a:t>
            </a:r>
            <a:r>
              <a:rPr lang="de-AT" dirty="0" err="1"/>
              <a:t>SerDes</a:t>
            </a:r>
            <a:r>
              <a:rPr lang="de-AT" dirty="0"/>
              <a:t>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1665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1507B-1C0C-0A2B-2D15-90F69A35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pins</a:t>
            </a:r>
            <a:r>
              <a:rPr lang="de-AT" dirty="0"/>
              <a:t> and power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04031-E1ED-51AD-9B45-0A3CC49D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overlap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I/O </a:t>
            </a:r>
            <a:r>
              <a:rPr lang="de-AT" dirty="0" err="1"/>
              <a:t>pins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remaining</a:t>
            </a:r>
            <a:r>
              <a:rPr lang="de-AT" dirty="0"/>
              <a:t> Caravan Analog </a:t>
            </a:r>
            <a:r>
              <a:rPr lang="de-AT" dirty="0" err="1"/>
              <a:t>pins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power </a:t>
            </a:r>
            <a:r>
              <a:rPr lang="de-AT" dirty="0" err="1"/>
              <a:t>supply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119FBCF-8C97-6C00-2002-99A6DC70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37409"/>
              </p:ext>
            </p:extLst>
          </p:nvPr>
        </p:nvGraphicFramePr>
        <p:xfrm>
          <a:off x="7084381" y="1745701"/>
          <a:ext cx="4525620" cy="4165420"/>
        </p:xfrm>
        <a:graphic>
          <a:graphicData uri="http://schemas.openxmlformats.org/drawingml/2006/table">
            <a:tbl>
              <a:tblPr/>
              <a:tblGrid>
                <a:gridCol w="1782820">
                  <a:extLst>
                    <a:ext uri="{9D8B030D-6E8A-4147-A177-3AD203B41FA5}">
                      <a16:colId xmlns:a16="http://schemas.microsoft.com/office/drawing/2014/main" val="464517790"/>
                    </a:ext>
                  </a:extLst>
                </a:gridCol>
                <a:gridCol w="1371400">
                  <a:extLst>
                    <a:ext uri="{9D8B030D-6E8A-4147-A177-3AD203B41FA5}">
                      <a16:colId xmlns:a16="http://schemas.microsoft.com/office/drawing/2014/main" val="1488816382"/>
                    </a:ext>
                  </a:extLst>
                </a:gridCol>
                <a:gridCol w="1371400">
                  <a:extLst>
                    <a:ext uri="{9D8B030D-6E8A-4147-A177-3AD203B41FA5}">
                      <a16:colId xmlns:a16="http://schemas.microsoft.com/office/drawing/2014/main" val="669568568"/>
                    </a:ext>
                  </a:extLst>
                </a:gridCol>
              </a:tblGrid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 dirty="0">
                          <a:effectLst/>
                        </a:rPr>
                        <a:t>Power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>
                          <a:effectLst/>
                        </a:rPr>
                        <a:t>Voltage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b="1">
                          <a:effectLst/>
                        </a:rPr>
                        <a:t>Team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86777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VCCD1/VSSD1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USA1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36728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VCCD2/VSSD2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Digital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7007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VDDA1/VSSA1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3.3V/1.8V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Analog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886469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VDDA2/VSSA2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3.3V/1.8V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Austria VCO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50560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1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11645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2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291166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3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471085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4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273999"/>
                  </a:ext>
                </a:extLst>
              </a:tr>
              <a:tr h="416542">
                <a:tc>
                  <a:txBody>
                    <a:bodyPr/>
                    <a:lstStyle/>
                    <a:p>
                      <a:pPr rtl="0" fontAlgn="b"/>
                      <a:r>
                        <a:rPr lang="de-AT" sz="1400">
                          <a:effectLst/>
                        </a:rPr>
                        <a:t>Caravan 5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de-AT" sz="1400">
                        <a:effectLst/>
                      </a:endParaRP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sz="1400" dirty="0">
                          <a:effectLst/>
                        </a:rPr>
                        <a:t>Brazil</a:t>
                      </a:r>
                    </a:p>
                  </a:txBody>
                  <a:tcPr marL="17822" marR="17822" marT="11881" marB="1188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53765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82E48FA-E807-9430-0FD9-646CFDCB2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18597"/>
              </p:ext>
            </p:extLst>
          </p:nvPr>
        </p:nvGraphicFramePr>
        <p:xfrm>
          <a:off x="468640" y="5027201"/>
          <a:ext cx="6332050" cy="88392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val="3504927256"/>
                    </a:ext>
                  </a:extLst>
                </a:gridCol>
                <a:gridCol w="1489894">
                  <a:extLst>
                    <a:ext uri="{9D8B030D-6E8A-4147-A177-3AD203B41FA5}">
                      <a16:colId xmlns:a16="http://schemas.microsoft.com/office/drawing/2014/main" val="4215829579"/>
                    </a:ext>
                  </a:extLst>
                </a:gridCol>
                <a:gridCol w="1415400">
                  <a:extLst>
                    <a:ext uri="{9D8B030D-6E8A-4147-A177-3AD203B41FA5}">
                      <a16:colId xmlns:a16="http://schemas.microsoft.com/office/drawing/2014/main" val="2639177208"/>
                    </a:ext>
                  </a:extLst>
                </a:gridCol>
                <a:gridCol w="1128062">
                  <a:extLst>
                    <a:ext uri="{9D8B030D-6E8A-4147-A177-3AD203B41FA5}">
                      <a16:colId xmlns:a16="http://schemas.microsoft.com/office/drawing/2014/main" val="2816648975"/>
                    </a:ext>
                  </a:extLst>
                </a:gridCol>
                <a:gridCol w="1085494">
                  <a:extLst>
                    <a:ext uri="{9D8B030D-6E8A-4147-A177-3AD203B41FA5}">
                      <a16:colId xmlns:a16="http://schemas.microsoft.com/office/drawing/2014/main" val="306169861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User area supply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GPIO used as analog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 b="1">
                          <a:effectLst/>
                        </a:rPr>
                        <a:t>GPIO used as digtal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Caravan analog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AT" b="1">
                          <a:effectLst/>
                        </a:rPr>
                        <a:t>Caravan clamp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24198"/>
                  </a:ext>
                </a:extLst>
              </a:tr>
              <a:tr h="108161"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17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>
                          <a:effectLst/>
                        </a:rPr>
                        <a:t>19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AT" dirty="0">
                          <a:effectLst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A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98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6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1E3E0-49CF-EC62-9082-79BA0246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Caravel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 –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teams</a:t>
            </a:r>
            <a:r>
              <a:rPr lang="de-AT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1EC93-61E0-3D4A-F41C-4C9B5C549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Already</a:t>
            </a:r>
            <a:r>
              <a:rPr lang="de-AT" dirty="0"/>
              <a:t> 3 </a:t>
            </a:r>
            <a:r>
              <a:rPr lang="de-AT" dirty="0" err="1"/>
              <a:t>teams</a:t>
            </a:r>
            <a:r>
              <a:rPr lang="de-AT" dirty="0"/>
              <a:t> on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chip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Maybe Egypt2 </a:t>
            </a:r>
            <a:r>
              <a:rPr lang="de-AT" dirty="0" err="1"/>
              <a:t>with</a:t>
            </a:r>
            <a:r>
              <a:rPr lang="de-AT" dirty="0"/>
              <a:t> 12pins + 2mm^2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3EF0C-AC51-5B90-01C7-89B210CB47C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94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57924-38E2-A615-9E4F-672A244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Schedule – </a:t>
            </a:r>
            <a:r>
              <a:rPr lang="de-AT" dirty="0" err="1"/>
              <a:t>strategies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305E3-7766-212A-84FF-D06D3F07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finish all </a:t>
            </a:r>
            <a:r>
              <a:rPr lang="de-AT" dirty="0" err="1"/>
              <a:t>components</a:t>
            </a:r>
            <a:r>
              <a:rPr lang="de-AT" dirty="0"/>
              <a:t> (</a:t>
            </a:r>
            <a:r>
              <a:rPr lang="de-AT" dirty="0" err="1"/>
              <a:t>simulations</a:t>
            </a:r>
            <a:r>
              <a:rPr lang="de-AT" dirty="0"/>
              <a:t>, </a:t>
            </a:r>
            <a:r>
              <a:rPr lang="de-AT" dirty="0" err="1"/>
              <a:t>layouting</a:t>
            </a:r>
            <a:r>
              <a:rPr lang="de-AT" dirty="0"/>
              <a:t>, </a:t>
            </a:r>
            <a:r>
              <a:rPr lang="de-AT" dirty="0" err="1"/>
              <a:t>extraction+verification</a:t>
            </a:r>
            <a:r>
              <a:rPr lang="de-AT" dirty="0"/>
              <a:t>)</a:t>
            </a:r>
          </a:p>
          <a:p>
            <a:pPr>
              <a:lnSpc>
                <a:spcPct val="200000"/>
              </a:lnSpc>
            </a:pPr>
            <a:r>
              <a:rPr lang="de-AT" dirty="0"/>
              <a:t>Layout </a:t>
            </a:r>
            <a:r>
              <a:rPr lang="de-AT" dirty="0" err="1"/>
              <a:t>strategy</a:t>
            </a:r>
            <a:r>
              <a:rPr lang="de-AT" dirty="0"/>
              <a:t>: finish analog </a:t>
            </a:r>
            <a:r>
              <a:rPr lang="de-AT" dirty="0" err="1"/>
              <a:t>layout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possible, digital </a:t>
            </a:r>
            <a:r>
              <a:rPr lang="de-AT" dirty="0" err="1"/>
              <a:t>layout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OpenLane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Create </a:t>
            </a:r>
            <a:r>
              <a:rPr lang="de-AT" dirty="0" err="1"/>
              <a:t>wrapper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submission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design </a:t>
            </a:r>
            <a:r>
              <a:rPr lang="de-AT" dirty="0" err="1"/>
              <a:t>merge</a:t>
            </a:r>
            <a:r>
              <a:rPr lang="de-AT" dirty="0"/>
              <a:t>, </a:t>
            </a:r>
            <a:r>
              <a:rPr lang="de-AT" dirty="0" err="1"/>
              <a:t>probably</a:t>
            </a:r>
            <a:r>
              <a:rPr lang="de-AT" dirty="0"/>
              <a:t> </a:t>
            </a:r>
            <a:r>
              <a:rPr lang="de-AT" dirty="0" err="1"/>
              <a:t>done</a:t>
            </a:r>
            <a:r>
              <a:rPr lang="de-AT" dirty="0"/>
              <a:t> digital-on-top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OpenLane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Upload final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GitHub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merging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DA53E3-EFA2-E653-DBCC-921A51FB01D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285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9046C-11AD-A81F-B173-8279E25D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Schedule – </a:t>
            </a:r>
            <a:r>
              <a:rPr lang="de-AT" dirty="0" err="1"/>
              <a:t>milestones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AAD12-8CE2-D2FC-C4AE-F60F8BFD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simulations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analog </a:t>
            </a:r>
            <a:r>
              <a:rPr lang="de-AT" dirty="0" err="1"/>
              <a:t>layouts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extractions+verifications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analog </a:t>
            </a:r>
            <a:r>
              <a:rPr lang="de-AT" dirty="0" err="1"/>
              <a:t>blocks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digital </a:t>
            </a:r>
            <a:r>
              <a:rPr lang="de-AT" dirty="0" err="1"/>
              <a:t>layouts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all </a:t>
            </a:r>
            <a:r>
              <a:rPr lang="de-AT" dirty="0" err="1"/>
              <a:t>extractions+verifications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digital </a:t>
            </a:r>
            <a:r>
              <a:rPr lang="de-AT" dirty="0" err="1"/>
              <a:t>blocks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wrapper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dirty="0"/>
              <a:t>Finish </a:t>
            </a:r>
            <a:r>
              <a:rPr lang="de-AT" dirty="0" err="1"/>
              <a:t>upload</a:t>
            </a:r>
            <a:r>
              <a:rPr lang="de-AT" dirty="0"/>
              <a:t> final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B8B373-D7D5-753A-A5C4-4D5206517B7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73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174A3-14D0-5CC7-E0D3-98A53EAE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Useful</a:t>
            </a:r>
            <a:r>
              <a:rPr lang="de-AT" dirty="0"/>
              <a:t>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D165F-FF49-D9F1-61F8-C2F153C8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GitHub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:		</a:t>
            </a:r>
            <a:br>
              <a:rPr lang="de-AT" dirty="0"/>
            </a:br>
            <a:r>
              <a:rPr lang="de-AT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https://github.com/ChrisG1997/pll2022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Efabless</a:t>
            </a:r>
            <a:r>
              <a:rPr lang="de-AT" dirty="0"/>
              <a:t>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https://platform.efabless.com/projects/923</a:t>
            </a:r>
            <a:r>
              <a:rPr lang="de-AT" dirty="0"/>
              <a:t>  		</a:t>
            </a:r>
          </a:p>
          <a:p>
            <a:endParaRPr lang="de-AT" dirty="0"/>
          </a:p>
          <a:p>
            <a:r>
              <a:rPr lang="de-AT" dirty="0"/>
              <a:t>GitHub </a:t>
            </a:r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Caravel</a:t>
            </a:r>
            <a:r>
              <a:rPr lang="de-AT" dirty="0"/>
              <a:t>:	</a:t>
            </a:r>
            <a:br>
              <a:rPr lang="de-AT" dirty="0"/>
            </a:br>
            <a:r>
              <a:rPr lang="de-AT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https://github.com/UAH-IC-Design-Team/sscs-22-project-wrapper</a:t>
            </a:r>
            <a:endParaRPr lang="de-AT" dirty="0"/>
          </a:p>
          <a:p>
            <a:endParaRPr lang="de-AT" dirty="0"/>
          </a:p>
          <a:p>
            <a:r>
              <a:rPr lang="de-AT" dirty="0"/>
              <a:t>Pin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Caravel</a:t>
            </a:r>
            <a:r>
              <a:rPr lang="de-AT" dirty="0"/>
              <a:t>:		</a:t>
            </a:r>
            <a:r>
              <a:rPr lang="de-AT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https://docs.google.com/spreadsheets/d/1W1POMTv0muYGoTeH6-UFIFluaF-aqXRq3irdcskvrYA/edit#gid=1686940366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754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38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3344423-29C3-8D05-B892-6D31FB2C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703377-B767-0B29-912C-66F61E11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Master‘s</a:t>
            </a:r>
            <a:r>
              <a:rPr lang="de-AT" dirty="0"/>
              <a:t> </a:t>
            </a:r>
            <a:r>
              <a:rPr lang="de-AT" dirty="0" err="1"/>
              <a:t>thesis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Implementation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PLL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open-source </a:t>
            </a:r>
            <a:r>
              <a:rPr lang="de-AT" dirty="0" err="1"/>
              <a:t>tools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Accumulating</a:t>
            </a:r>
            <a:r>
              <a:rPr lang="de-AT" dirty="0"/>
              <a:t>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chip</a:t>
            </a:r>
            <a:r>
              <a:rPr lang="de-AT" dirty="0"/>
              <a:t> design </a:t>
            </a:r>
            <a:r>
              <a:rPr lang="de-AT" dirty="0" err="1"/>
              <a:t>process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Share </a:t>
            </a:r>
            <a:r>
              <a:rPr lang="de-AT" dirty="0" err="1"/>
              <a:t>knowledge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students</a:t>
            </a:r>
            <a:r>
              <a:rPr lang="de-AT" dirty="0"/>
              <a:t>,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open-source </a:t>
            </a:r>
            <a:r>
              <a:rPr lang="de-AT" dirty="0" err="1"/>
              <a:t>chip</a:t>
            </a:r>
            <a:r>
              <a:rPr lang="de-AT" dirty="0"/>
              <a:t> design</a:t>
            </a:r>
          </a:p>
          <a:p>
            <a:pPr>
              <a:lnSpc>
                <a:spcPct val="200000"/>
              </a:lnSpc>
            </a:pP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ACDAC4-2BAA-43F4-2798-3269CBD2313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867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A757A-B022-AB70-53CD-ACD37557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overview</a:t>
            </a:r>
            <a:r>
              <a:rPr lang="de-AT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07E0A-E16B-E91E-7542-1700268AB0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2FF0893A-BBDB-166F-75BF-96C5CE74E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07"/>
          <a:stretch/>
        </p:blipFill>
        <p:spPr>
          <a:xfrm>
            <a:off x="2487139" y="1070999"/>
            <a:ext cx="7217721" cy="4518025"/>
          </a:xfrm>
        </p:spPr>
      </p:pic>
    </p:spTree>
    <p:extLst>
      <p:ext uri="{BB962C8B-B14F-4D97-AF65-F5344CB8AC3E}">
        <p14:creationId xmlns:p14="http://schemas.microsoft.com/office/powerpoint/2010/main" val="38341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47B34-C476-5CEF-089B-FDA49F3F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inputs</a:t>
            </a:r>
            <a:r>
              <a:rPr lang="de-AT" dirty="0"/>
              <a:t>/</a:t>
            </a:r>
            <a:r>
              <a:rPr lang="de-AT" dirty="0" err="1"/>
              <a:t>outputs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730F88B-A734-A7A0-9B5E-A0F6CA97F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supplied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a </a:t>
            </a:r>
            <a:r>
              <a:rPr lang="de-AT" dirty="0" err="1"/>
              <a:t>quartz</a:t>
            </a:r>
            <a:r>
              <a:rPr lang="de-AT" dirty="0"/>
              <a:t> </a:t>
            </a:r>
            <a:r>
              <a:rPr lang="de-AT" dirty="0" err="1"/>
              <a:t>crystal</a:t>
            </a:r>
            <a:endParaRPr lang="de-AT" dirty="0"/>
          </a:p>
          <a:p>
            <a:r>
              <a:rPr lang="de-AT" dirty="0"/>
              <a:t>Serial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controlling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individual </a:t>
            </a:r>
            <a:r>
              <a:rPr lang="de-AT" dirty="0" err="1"/>
              <a:t>components</a:t>
            </a:r>
            <a:endParaRPr lang="de-AT" dirty="0"/>
          </a:p>
          <a:p>
            <a:r>
              <a:rPr lang="de-AT" dirty="0"/>
              <a:t>Read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viewing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/>
              <a:t>Load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setting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/>
              <a:t>Clock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synchronouse</a:t>
            </a:r>
            <a:r>
              <a:rPr lang="de-AT" dirty="0"/>
              <a:t> </a:t>
            </a:r>
            <a:r>
              <a:rPr lang="de-AT" dirty="0" err="1"/>
              <a:t>serial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transmission</a:t>
            </a:r>
            <a:endParaRPr lang="de-AT" dirty="0"/>
          </a:p>
          <a:p>
            <a:r>
              <a:rPr lang="de-AT" dirty="0" err="1"/>
              <a:t>Reset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resetting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chip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95E969-C704-6082-9D89-C196FA12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Serial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reading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endParaRPr lang="de-AT" dirty="0"/>
          </a:p>
          <a:p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divided</a:t>
            </a:r>
            <a:r>
              <a:rPr lang="de-AT" dirty="0"/>
              <a:t> VCO </a:t>
            </a:r>
            <a:r>
              <a:rPr lang="de-AT" dirty="0" err="1"/>
              <a:t>frequency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70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FA68A47-6B2F-9E01-9043-8785BA59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VCO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9D7B149-EFBD-D01B-1FE9-CF8A0934278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3" name="Grafik 2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E35EC7CB-0BAC-77D3-89D6-4BA973759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0" y="1258770"/>
            <a:ext cx="968502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02EF-F1BC-7FFF-83D4-992A0AB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FLL </a:t>
            </a:r>
            <a:r>
              <a:rPr lang="de-AT" dirty="0" err="1"/>
              <a:t>control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D3695-B3C7-24F0-CF93-6195ED36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Divided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captured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counter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Counter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 </a:t>
            </a:r>
            <a:r>
              <a:rPr lang="de-AT" dirty="0" err="1"/>
              <a:t>value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DAC </a:t>
            </a:r>
            <a:r>
              <a:rPr lang="de-AT" dirty="0" err="1"/>
              <a:t>provides</a:t>
            </a:r>
            <a:r>
              <a:rPr lang="de-AT" dirty="0"/>
              <a:t> </a:t>
            </a:r>
            <a:r>
              <a:rPr lang="de-AT" dirty="0" err="1"/>
              <a:t>control</a:t>
            </a:r>
            <a:r>
              <a:rPr lang="de-AT" dirty="0"/>
              <a:t> </a:t>
            </a:r>
            <a:r>
              <a:rPr lang="de-AT" dirty="0" err="1"/>
              <a:t>voltage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VCO</a:t>
            </a:r>
          </a:p>
          <a:p>
            <a:pPr>
              <a:lnSpc>
                <a:spcPct val="200000"/>
              </a:lnSpc>
            </a:pPr>
            <a:r>
              <a:rPr lang="de-AT" dirty="0" err="1"/>
              <a:t>Switching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process</a:t>
            </a:r>
            <a:r>
              <a:rPr lang="de-AT" dirty="0"/>
              <a:t> </a:t>
            </a:r>
            <a:r>
              <a:rPr lang="de-AT" dirty="0" err="1"/>
              <a:t>corners</a:t>
            </a:r>
            <a:r>
              <a:rPr lang="de-AT" dirty="0"/>
              <a:t> </a:t>
            </a:r>
            <a:r>
              <a:rPr lang="de-AT" dirty="0" err="1"/>
              <a:t>ss</a:t>
            </a:r>
            <a:r>
              <a:rPr lang="de-AT" dirty="0"/>
              <a:t>/</a:t>
            </a:r>
            <a:r>
              <a:rPr lang="de-AT" dirty="0" err="1"/>
              <a:t>tt</a:t>
            </a:r>
            <a:r>
              <a:rPr lang="de-AT" dirty="0"/>
              <a:t>/ff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E28AF0-E54C-1590-25D7-01D9F48209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7BDA62BA-EFAF-6C3C-8F43-5723D4C8F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9" t="65503" r="29185" b="4433"/>
          <a:stretch/>
        </p:blipFill>
        <p:spPr>
          <a:xfrm>
            <a:off x="5562380" y="3429001"/>
            <a:ext cx="6047620" cy="22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1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72DC3-EDE0-1139-4E55-D5EBAFD8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Sub-Sampling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99627-D46E-70C0-2BFA-B5783B10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 err="1"/>
              <a:t>Symmetrical</a:t>
            </a:r>
            <a:r>
              <a:rPr lang="de-AT" dirty="0"/>
              <a:t> OTA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charging</a:t>
            </a:r>
            <a:r>
              <a:rPr lang="de-AT" dirty="0"/>
              <a:t>/</a:t>
            </a:r>
            <a:r>
              <a:rPr lang="de-AT" dirty="0" err="1"/>
              <a:t>discharging</a:t>
            </a:r>
            <a:r>
              <a:rPr lang="de-AT" dirty="0"/>
              <a:t> </a:t>
            </a:r>
            <a:r>
              <a:rPr lang="de-AT" dirty="0" err="1"/>
              <a:t>Capacitance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Switches </a:t>
            </a:r>
            <a:r>
              <a:rPr lang="de-AT" dirty="0" err="1"/>
              <a:t>realized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T-gates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187724-3177-35EF-E98B-26EE6FD275E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7A4885EC-E516-EC6D-F182-29A2365EF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5" t="26204" r="62807" b="35480"/>
          <a:stretch/>
        </p:blipFill>
        <p:spPr>
          <a:xfrm>
            <a:off x="7623925" y="1918524"/>
            <a:ext cx="3986075" cy="26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3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F3A40-D9B8-721D-2ED9-066AEE5E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Block </a:t>
            </a:r>
            <a:r>
              <a:rPr lang="de-AT" dirty="0" err="1"/>
              <a:t>diagram</a:t>
            </a:r>
            <a:r>
              <a:rPr lang="de-AT" dirty="0"/>
              <a:t> – </a:t>
            </a:r>
            <a:r>
              <a:rPr lang="de-AT" dirty="0" err="1"/>
              <a:t>dividers</a:t>
            </a:r>
            <a:r>
              <a:rPr lang="de-AT" dirty="0"/>
              <a:t> and </a:t>
            </a:r>
            <a:r>
              <a:rPr lang="de-AT" dirty="0" err="1"/>
              <a:t>buffers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07D30-BE13-B871-8BB8-00ECBEBE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AT" dirty="0"/>
              <a:t>Custom div2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divider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VCO </a:t>
            </a:r>
            <a:r>
              <a:rPr lang="de-AT" dirty="0" err="1"/>
              <a:t>output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 err="1"/>
              <a:t>Programmable</a:t>
            </a:r>
            <a:r>
              <a:rPr lang="de-AT" dirty="0"/>
              <a:t> </a:t>
            </a:r>
            <a:r>
              <a:rPr lang="de-AT" dirty="0" err="1"/>
              <a:t>frequency</a:t>
            </a:r>
            <a:r>
              <a:rPr lang="de-AT" dirty="0"/>
              <a:t> </a:t>
            </a:r>
            <a:r>
              <a:rPr lang="de-AT" dirty="0" err="1"/>
              <a:t>divider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reference</a:t>
            </a:r>
            <a:r>
              <a:rPr lang="de-AT" dirty="0"/>
              <a:t> </a:t>
            </a:r>
            <a:r>
              <a:rPr lang="de-AT" dirty="0" err="1"/>
              <a:t>input</a:t>
            </a:r>
            <a:endParaRPr lang="de-AT" dirty="0"/>
          </a:p>
          <a:p>
            <a:pPr>
              <a:lnSpc>
                <a:spcPct val="200000"/>
              </a:lnSpc>
            </a:pPr>
            <a:r>
              <a:rPr lang="de-AT" dirty="0"/>
              <a:t>Buffers </a:t>
            </a:r>
            <a:r>
              <a:rPr lang="de-AT" dirty="0" err="1"/>
              <a:t>layouted</a:t>
            </a:r>
            <a:r>
              <a:rPr lang="de-AT" dirty="0"/>
              <a:t> in </a:t>
            </a:r>
            <a:r>
              <a:rPr lang="de-AT" dirty="0" err="1"/>
              <a:t>standard</a:t>
            </a:r>
            <a:r>
              <a:rPr lang="de-AT" dirty="0"/>
              <a:t> </a:t>
            </a:r>
            <a:r>
              <a:rPr lang="de-AT" dirty="0" err="1"/>
              <a:t>sizes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5EACF-F25F-D6B6-D8DE-81A42CF48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46B053-D97E-EF04-9206-F7D6CA0F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0" y="3185481"/>
            <a:ext cx="6949390" cy="28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87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</Template>
  <TotalTime>0</TotalTime>
  <Words>757</Words>
  <Application>Microsoft Office PowerPoint</Application>
  <PresentationFormat>Breitbild</PresentationFormat>
  <Paragraphs>151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Wingdings</vt:lpstr>
      <vt:lpstr>Wingdings 2</vt:lpstr>
      <vt:lpstr>Larissa</vt:lpstr>
      <vt:lpstr>PowerPoint-Präsentation</vt:lpstr>
      <vt:lpstr>Implementation of a Sub-Samlping PLL  targeting SerDes Applications</vt:lpstr>
      <vt:lpstr>Motivation</vt:lpstr>
      <vt:lpstr>Block diagram – overview </vt:lpstr>
      <vt:lpstr>Block diagram – inputs/outputs</vt:lpstr>
      <vt:lpstr>Block diagram – VCO </vt:lpstr>
      <vt:lpstr>Block diagram – FLL control</vt:lpstr>
      <vt:lpstr>Block diagram – Sub-Sampling Circuit</vt:lpstr>
      <vt:lpstr>Block diagram – dividers and buffers</vt:lpstr>
      <vt:lpstr>Verification – SPICE simulation</vt:lpstr>
      <vt:lpstr>Simulation results – VCO</vt:lpstr>
      <vt:lpstr>Simulation results – FLL control</vt:lpstr>
      <vt:lpstr>Simulation results – Sub-Sampling Circuit</vt:lpstr>
      <vt:lpstr>Simulation results – dividers and buffers</vt:lpstr>
      <vt:lpstr>Verification – Summary</vt:lpstr>
      <vt:lpstr>Initial Results – overview</vt:lpstr>
      <vt:lpstr>Initial results – figures</vt:lpstr>
      <vt:lpstr>Caravel integration – overview</vt:lpstr>
      <vt:lpstr>Caravel integration – merging plan</vt:lpstr>
      <vt:lpstr>Caravel integration – pins and power</vt:lpstr>
      <vt:lpstr>Caravel integration – more teams?</vt:lpstr>
      <vt:lpstr>Schedule – strategies</vt:lpstr>
      <vt:lpstr>Schedule – milestones</vt:lpstr>
      <vt:lpstr>Useful links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Christof Gindu</dc:creator>
  <cp:lastModifiedBy>Christof Gindu</cp:lastModifiedBy>
  <cp:revision>67</cp:revision>
  <cp:lastPrinted>2015-10-19T12:36:16Z</cp:lastPrinted>
  <dcterms:created xsi:type="dcterms:W3CDTF">2022-09-29T18:27:54Z</dcterms:created>
  <dcterms:modified xsi:type="dcterms:W3CDTF">2022-09-30T13:53:05Z</dcterms:modified>
</cp:coreProperties>
</file>