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75" r:id="rId5"/>
    <p:sldId id="260" r:id="rId6"/>
    <p:sldId id="268" r:id="rId7"/>
    <p:sldId id="273" r:id="rId8"/>
    <p:sldId id="267" r:id="rId9"/>
    <p:sldId id="272" r:id="rId10"/>
    <p:sldId id="269" r:id="rId11"/>
    <p:sldId id="270" r:id="rId12"/>
    <p:sldId id="271" r:id="rId13"/>
    <p:sldId id="274" r:id="rId14"/>
    <p:sldId id="264" r:id="rId15"/>
    <p:sldId id="266" r:id="rId16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2B28"/>
    <a:srgbClr val="E15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3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tof%20Gindu\Desktop\current\tail-bi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2872206147930953E-2"/>
          <c:y val="1.8600763924296531E-2"/>
          <c:w val="0.94797071466399829"/>
          <c:h val="0.85026618917413821"/>
        </c:manualLayout>
      </c:layout>
      <c:scatterChart>
        <c:scatterStyle val="lineMarker"/>
        <c:varyColors val="0"/>
        <c:ser>
          <c:idx val="0"/>
          <c:order val="0"/>
          <c:tx>
            <c:v>80ss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'Tabelle1 (2)'!$A$3:$A$12</c:f>
              <c:numCache>
                <c:formatCode>0.00</c:formatCode>
                <c:ptCount val="10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</c:numCache>
            </c:numRef>
          </c:xVal>
          <c:yVal>
            <c:numRef>
              <c:f>'Tabelle1 (2)'!$B$3:$B$12</c:f>
              <c:numCache>
                <c:formatCode>0.000</c:formatCode>
                <c:ptCount val="10"/>
                <c:pt idx="0">
                  <c:v>1.05</c:v>
                </c:pt>
                <c:pt idx="1">
                  <c:v>0.62</c:v>
                </c:pt>
                <c:pt idx="2">
                  <c:v>0.42</c:v>
                </c:pt>
                <c:pt idx="3">
                  <c:v>0.34</c:v>
                </c:pt>
                <c:pt idx="4">
                  <c:v>0.3</c:v>
                </c:pt>
                <c:pt idx="5">
                  <c:v>0.26</c:v>
                </c:pt>
                <c:pt idx="6">
                  <c:v>0.26</c:v>
                </c:pt>
                <c:pt idx="7">
                  <c:v>0.26</c:v>
                </c:pt>
                <c:pt idx="8">
                  <c:v>0.26</c:v>
                </c:pt>
                <c:pt idx="9">
                  <c:v>0.26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4E8-4790-B53E-8CD59A2DCBD0}"/>
            </c:ext>
          </c:extLst>
        </c:ser>
        <c:ser>
          <c:idx val="1"/>
          <c:order val="1"/>
          <c:tx>
            <c:v>80tt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'Tabelle1 (2)'!$A$3:$A$12</c:f>
              <c:numCache>
                <c:formatCode>0.00</c:formatCode>
                <c:ptCount val="10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</c:numCache>
            </c:numRef>
          </c:xVal>
          <c:yVal>
            <c:numRef>
              <c:f>'Tabelle1 (2)'!$C$3:$C$12</c:f>
              <c:numCache>
                <c:formatCode>0.000</c:formatCode>
                <c:ptCount val="10"/>
                <c:pt idx="0">
                  <c:v>1.55</c:v>
                </c:pt>
                <c:pt idx="1">
                  <c:v>1.23</c:v>
                </c:pt>
                <c:pt idx="2">
                  <c:v>0.7</c:v>
                </c:pt>
                <c:pt idx="3">
                  <c:v>0.5</c:v>
                </c:pt>
                <c:pt idx="4">
                  <c:v>0.42</c:v>
                </c:pt>
                <c:pt idx="5">
                  <c:v>0.36</c:v>
                </c:pt>
                <c:pt idx="6">
                  <c:v>0.34</c:v>
                </c:pt>
                <c:pt idx="7">
                  <c:v>0.34</c:v>
                </c:pt>
                <c:pt idx="8">
                  <c:v>0.34</c:v>
                </c:pt>
                <c:pt idx="9">
                  <c:v>0.34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4E8-4790-B53E-8CD59A2DCBD0}"/>
            </c:ext>
          </c:extLst>
        </c:ser>
        <c:ser>
          <c:idx val="2"/>
          <c:order val="2"/>
          <c:tx>
            <c:v>80ff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'Tabelle1 (2)'!$A$3:$A$12</c:f>
              <c:numCache>
                <c:formatCode>0.00</c:formatCode>
                <c:ptCount val="10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</c:numCache>
            </c:numRef>
          </c:xVal>
          <c:yVal>
            <c:numRef>
              <c:f>'Tabelle1 (2)'!$D$3:$D$12</c:f>
              <c:numCache>
                <c:formatCode>0.000</c:formatCode>
                <c:ptCount val="10"/>
                <c:pt idx="1">
                  <c:v>1.78</c:v>
                </c:pt>
                <c:pt idx="2">
                  <c:v>1.3</c:v>
                </c:pt>
                <c:pt idx="3">
                  <c:v>0.76</c:v>
                </c:pt>
                <c:pt idx="4">
                  <c:v>0.56999999999999995</c:v>
                </c:pt>
                <c:pt idx="5">
                  <c:v>0.48</c:v>
                </c:pt>
                <c:pt idx="6">
                  <c:v>0.43</c:v>
                </c:pt>
                <c:pt idx="7">
                  <c:v>0.4</c:v>
                </c:pt>
                <c:pt idx="8">
                  <c:v>0.4</c:v>
                </c:pt>
                <c:pt idx="9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4E8-4790-B53E-8CD59A2DCBD0}"/>
            </c:ext>
          </c:extLst>
        </c:ser>
        <c:ser>
          <c:idx val="3"/>
          <c:order val="3"/>
          <c:tx>
            <c:v>100ss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'Tabelle1 (2)'!$A$3:$A$12</c:f>
              <c:numCache>
                <c:formatCode>0.00</c:formatCode>
                <c:ptCount val="10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</c:numCache>
            </c:numRef>
          </c:xVal>
          <c:yVal>
            <c:numRef>
              <c:f>'Tabelle1 (2)'!$E$3:$E$12</c:f>
              <c:numCache>
                <c:formatCode>0.000</c:formatCode>
                <c:ptCount val="10"/>
                <c:pt idx="0">
                  <c:v>0.9</c:v>
                </c:pt>
                <c:pt idx="1">
                  <c:v>0.6</c:v>
                </c:pt>
                <c:pt idx="2">
                  <c:v>0.46</c:v>
                </c:pt>
                <c:pt idx="3">
                  <c:v>0.38</c:v>
                </c:pt>
                <c:pt idx="4">
                  <c:v>0.34</c:v>
                </c:pt>
                <c:pt idx="5">
                  <c:v>0.3</c:v>
                </c:pt>
                <c:pt idx="6">
                  <c:v>0.3</c:v>
                </c:pt>
                <c:pt idx="7">
                  <c:v>0.3</c:v>
                </c:pt>
                <c:pt idx="8">
                  <c:v>0.3</c:v>
                </c:pt>
                <c:pt idx="9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4E8-4790-B53E-8CD59A2DCBD0}"/>
            </c:ext>
          </c:extLst>
        </c:ser>
        <c:ser>
          <c:idx val="4"/>
          <c:order val="4"/>
          <c:tx>
            <c:v>100tt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'Tabelle1 (2)'!$A$3:$A$12</c:f>
              <c:numCache>
                <c:formatCode>0.00</c:formatCode>
                <c:ptCount val="10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</c:numCache>
            </c:numRef>
          </c:xVal>
          <c:yVal>
            <c:numRef>
              <c:f>'Tabelle1 (2)'!$F$3:$F$12</c:f>
              <c:numCache>
                <c:formatCode>0.000</c:formatCode>
                <c:ptCount val="10"/>
                <c:pt idx="0">
                  <c:v>1.5</c:v>
                </c:pt>
                <c:pt idx="1">
                  <c:v>1.08</c:v>
                </c:pt>
                <c:pt idx="2">
                  <c:v>0.7</c:v>
                </c:pt>
                <c:pt idx="3">
                  <c:v>0.54</c:v>
                </c:pt>
                <c:pt idx="4">
                  <c:v>0.46</c:v>
                </c:pt>
                <c:pt idx="5">
                  <c:v>0.4</c:v>
                </c:pt>
                <c:pt idx="6">
                  <c:v>0.38</c:v>
                </c:pt>
                <c:pt idx="7">
                  <c:v>0.38</c:v>
                </c:pt>
                <c:pt idx="8">
                  <c:v>0.38</c:v>
                </c:pt>
                <c:pt idx="9">
                  <c:v>0.38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4E8-4790-B53E-8CD59A2DCBD0}"/>
            </c:ext>
          </c:extLst>
        </c:ser>
        <c:ser>
          <c:idx val="5"/>
          <c:order val="5"/>
          <c:tx>
            <c:v>100ff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'Tabelle1 (2)'!$A$3:$A$12</c:f>
              <c:numCache>
                <c:formatCode>0.00</c:formatCode>
                <c:ptCount val="10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</c:numCache>
            </c:numRef>
          </c:xVal>
          <c:yVal>
            <c:numRef>
              <c:f>'Tabelle1 (2)'!$G$3:$G$12</c:f>
              <c:numCache>
                <c:formatCode>0.000</c:formatCode>
                <c:ptCount val="10"/>
                <c:pt idx="1">
                  <c:v>1.7</c:v>
                </c:pt>
                <c:pt idx="2">
                  <c:v>1.1499999999999999</c:v>
                </c:pt>
                <c:pt idx="3">
                  <c:v>0.78</c:v>
                </c:pt>
                <c:pt idx="4">
                  <c:v>0.63</c:v>
                </c:pt>
                <c:pt idx="5">
                  <c:v>0.53</c:v>
                </c:pt>
                <c:pt idx="6">
                  <c:v>0.49</c:v>
                </c:pt>
                <c:pt idx="7">
                  <c:v>0.47</c:v>
                </c:pt>
                <c:pt idx="8">
                  <c:v>0.47</c:v>
                </c:pt>
                <c:pt idx="9">
                  <c:v>0.47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4E8-4790-B53E-8CD59A2DCBD0}"/>
            </c:ext>
          </c:extLst>
        </c:ser>
        <c:ser>
          <c:idx val="6"/>
          <c:order val="6"/>
          <c:tx>
            <c:v>120ss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'Tabelle1 (2)'!$A$3:$A$12</c:f>
              <c:numCache>
                <c:formatCode>0.00</c:formatCode>
                <c:ptCount val="10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</c:numCache>
            </c:numRef>
          </c:xVal>
          <c:yVal>
            <c:numRef>
              <c:f>'Tabelle1 (2)'!$H$3:$H$12</c:f>
              <c:numCache>
                <c:formatCode>0.000</c:formatCode>
                <c:ptCount val="10"/>
                <c:pt idx="0">
                  <c:v>0.8</c:v>
                </c:pt>
                <c:pt idx="1">
                  <c:v>0.6</c:v>
                </c:pt>
                <c:pt idx="2">
                  <c:v>0.48</c:v>
                </c:pt>
                <c:pt idx="3">
                  <c:v>0.42</c:v>
                </c:pt>
                <c:pt idx="4">
                  <c:v>0.38</c:v>
                </c:pt>
                <c:pt idx="5">
                  <c:v>0.34</c:v>
                </c:pt>
                <c:pt idx="6">
                  <c:v>0.34</c:v>
                </c:pt>
                <c:pt idx="7">
                  <c:v>0.34</c:v>
                </c:pt>
                <c:pt idx="8">
                  <c:v>0.34</c:v>
                </c:pt>
                <c:pt idx="9">
                  <c:v>0.34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4E8-4790-B53E-8CD59A2DCBD0}"/>
            </c:ext>
          </c:extLst>
        </c:ser>
        <c:ser>
          <c:idx val="7"/>
          <c:order val="7"/>
          <c:tx>
            <c:v>120tt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'Tabelle1 (2)'!$A$3:$A$12</c:f>
              <c:numCache>
                <c:formatCode>0.00</c:formatCode>
                <c:ptCount val="10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</c:numCache>
            </c:numRef>
          </c:xVal>
          <c:yVal>
            <c:numRef>
              <c:f>'Tabelle1 (2)'!$I$3:$I$12</c:f>
              <c:numCache>
                <c:formatCode>0.000</c:formatCode>
                <c:ptCount val="10"/>
                <c:pt idx="0">
                  <c:v>1.42</c:v>
                </c:pt>
                <c:pt idx="1">
                  <c:v>0.98</c:v>
                </c:pt>
                <c:pt idx="2">
                  <c:v>0.72</c:v>
                </c:pt>
                <c:pt idx="3">
                  <c:v>0.57999999999999996</c:v>
                </c:pt>
                <c:pt idx="4">
                  <c:v>0.5</c:v>
                </c:pt>
                <c:pt idx="5">
                  <c:v>0.46</c:v>
                </c:pt>
                <c:pt idx="6">
                  <c:v>0.42</c:v>
                </c:pt>
                <c:pt idx="7">
                  <c:v>0.42</c:v>
                </c:pt>
                <c:pt idx="8">
                  <c:v>0.42</c:v>
                </c:pt>
                <c:pt idx="9">
                  <c:v>0.42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4E8-4790-B53E-8CD59A2DCBD0}"/>
            </c:ext>
          </c:extLst>
        </c:ser>
        <c:ser>
          <c:idx val="8"/>
          <c:order val="8"/>
          <c:tx>
            <c:v>120ff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'Tabelle1 (2)'!$A$3:$A$12</c:f>
              <c:numCache>
                <c:formatCode>0.00</c:formatCode>
                <c:ptCount val="10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</c:numCache>
            </c:numRef>
          </c:xVal>
          <c:yVal>
            <c:numRef>
              <c:f>'Tabelle1 (2)'!$J$3:$J$12</c:f>
              <c:numCache>
                <c:formatCode>0.000</c:formatCode>
                <c:ptCount val="10"/>
                <c:pt idx="0">
                  <c:v>2</c:v>
                </c:pt>
                <c:pt idx="1">
                  <c:v>1.6</c:v>
                </c:pt>
                <c:pt idx="2">
                  <c:v>1.1000000000000001</c:v>
                </c:pt>
                <c:pt idx="3">
                  <c:v>0.82</c:v>
                </c:pt>
                <c:pt idx="4">
                  <c:v>0.66</c:v>
                </c:pt>
                <c:pt idx="5">
                  <c:v>0.57999999999999996</c:v>
                </c:pt>
                <c:pt idx="6">
                  <c:v>0.55000000000000004</c:v>
                </c:pt>
                <c:pt idx="7">
                  <c:v>0.53</c:v>
                </c:pt>
                <c:pt idx="8">
                  <c:v>0.53</c:v>
                </c:pt>
                <c:pt idx="9">
                  <c:v>0.53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C4E8-4790-B53E-8CD59A2DCBD0}"/>
            </c:ext>
          </c:extLst>
        </c:ser>
        <c:ser>
          <c:idx val="9"/>
          <c:order val="9"/>
          <c:tx>
            <c:v>140ss</c:v>
          </c:tx>
          <c:spPr>
            <a:ln w="19050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'Tabelle1 (2)'!$A$3:$A$12</c:f>
              <c:numCache>
                <c:formatCode>0.00</c:formatCode>
                <c:ptCount val="10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</c:numCache>
            </c:numRef>
          </c:xVal>
          <c:yVal>
            <c:numRef>
              <c:f>'Tabelle1 (2)'!$K$3:$K$12</c:f>
              <c:numCache>
                <c:formatCode>0.000</c:formatCode>
                <c:ptCount val="10"/>
                <c:pt idx="0">
                  <c:v>0.78</c:v>
                </c:pt>
                <c:pt idx="1">
                  <c:v>0.62</c:v>
                </c:pt>
                <c:pt idx="2">
                  <c:v>0.52</c:v>
                </c:pt>
                <c:pt idx="3">
                  <c:v>0.45</c:v>
                </c:pt>
                <c:pt idx="4">
                  <c:v>0.4</c:v>
                </c:pt>
                <c:pt idx="5">
                  <c:v>0.38</c:v>
                </c:pt>
                <c:pt idx="6">
                  <c:v>0.37</c:v>
                </c:pt>
                <c:pt idx="7">
                  <c:v>0.36</c:v>
                </c:pt>
                <c:pt idx="8">
                  <c:v>0.36</c:v>
                </c:pt>
                <c:pt idx="9">
                  <c:v>0.36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C4E8-4790-B53E-8CD59A2DCBD0}"/>
            </c:ext>
          </c:extLst>
        </c:ser>
        <c:ser>
          <c:idx val="10"/>
          <c:order val="10"/>
          <c:tx>
            <c:v>140tt</c:v>
          </c:tx>
          <c:spPr>
            <a:ln w="19050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'Tabelle1 (2)'!$A$3:$A$12</c:f>
              <c:numCache>
                <c:formatCode>0.00</c:formatCode>
                <c:ptCount val="10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</c:numCache>
            </c:numRef>
          </c:xVal>
          <c:yVal>
            <c:numRef>
              <c:f>'Tabelle1 (2)'!$L$3:$L$12</c:f>
              <c:numCache>
                <c:formatCode>0.000</c:formatCode>
                <c:ptCount val="10"/>
                <c:pt idx="0">
                  <c:v>1.32</c:v>
                </c:pt>
                <c:pt idx="1">
                  <c:v>0.96</c:v>
                </c:pt>
                <c:pt idx="2">
                  <c:v>0.74</c:v>
                </c:pt>
                <c:pt idx="3">
                  <c:v>0.63</c:v>
                </c:pt>
                <c:pt idx="4">
                  <c:v>0.54</c:v>
                </c:pt>
                <c:pt idx="5">
                  <c:v>0.5</c:v>
                </c:pt>
                <c:pt idx="6">
                  <c:v>0.47</c:v>
                </c:pt>
                <c:pt idx="7">
                  <c:v>0.46</c:v>
                </c:pt>
                <c:pt idx="8">
                  <c:v>0.46</c:v>
                </c:pt>
                <c:pt idx="9">
                  <c:v>0.46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4E8-4790-B53E-8CD59A2DCBD0}"/>
            </c:ext>
          </c:extLst>
        </c:ser>
        <c:ser>
          <c:idx val="11"/>
          <c:order val="11"/>
          <c:tx>
            <c:v>140ff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'Tabelle1 (2)'!$A$3:$A$12</c:f>
              <c:numCache>
                <c:formatCode>0.00</c:formatCode>
                <c:ptCount val="10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</c:numCache>
            </c:numRef>
          </c:xVal>
          <c:yVal>
            <c:numRef>
              <c:f>'Tabelle1 (2)'!$M$3:$M$12</c:f>
              <c:numCache>
                <c:formatCode>0.000</c:formatCode>
                <c:ptCount val="10"/>
                <c:pt idx="0">
                  <c:v>1.95</c:v>
                </c:pt>
                <c:pt idx="1">
                  <c:v>1.5</c:v>
                </c:pt>
                <c:pt idx="2">
                  <c:v>1.0900000000000001</c:v>
                </c:pt>
                <c:pt idx="3">
                  <c:v>0.87</c:v>
                </c:pt>
                <c:pt idx="4">
                  <c:v>0.73</c:v>
                </c:pt>
                <c:pt idx="5">
                  <c:v>0.66</c:v>
                </c:pt>
                <c:pt idx="6">
                  <c:v>0.57999999999999996</c:v>
                </c:pt>
                <c:pt idx="7">
                  <c:v>0.55000000000000004</c:v>
                </c:pt>
                <c:pt idx="8">
                  <c:v>0.55000000000000004</c:v>
                </c:pt>
                <c:pt idx="9">
                  <c:v>0.55000000000000004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C4E8-4790-B53E-8CD59A2DCBD0}"/>
            </c:ext>
          </c:extLst>
        </c:ser>
        <c:ser>
          <c:idx val="12"/>
          <c:order val="12"/>
          <c:tx>
            <c:v>160ss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'Tabelle1 (2)'!$A$3:$A$12</c:f>
              <c:numCache>
                <c:formatCode>0.00</c:formatCode>
                <c:ptCount val="10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</c:numCache>
            </c:numRef>
          </c:xVal>
          <c:yVal>
            <c:numRef>
              <c:f>'Tabelle1 (2)'!$N$3:$N$12</c:f>
              <c:numCache>
                <c:formatCode>0.000</c:formatCode>
                <c:ptCount val="10"/>
                <c:pt idx="0">
                  <c:v>0.77</c:v>
                </c:pt>
                <c:pt idx="1">
                  <c:v>0.64</c:v>
                </c:pt>
                <c:pt idx="2">
                  <c:v>0.54</c:v>
                </c:pt>
                <c:pt idx="3">
                  <c:v>0.48</c:v>
                </c:pt>
                <c:pt idx="4">
                  <c:v>0.44</c:v>
                </c:pt>
                <c:pt idx="5">
                  <c:v>0.42</c:v>
                </c:pt>
                <c:pt idx="6">
                  <c:v>0.4</c:v>
                </c:pt>
                <c:pt idx="7">
                  <c:v>0.4</c:v>
                </c:pt>
                <c:pt idx="8">
                  <c:v>0.4</c:v>
                </c:pt>
                <c:pt idx="9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C4E8-4790-B53E-8CD59A2DCBD0}"/>
            </c:ext>
          </c:extLst>
        </c:ser>
        <c:ser>
          <c:idx val="13"/>
          <c:order val="13"/>
          <c:tx>
            <c:v>160tt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'Tabelle1 (2)'!$A$3:$A$12</c:f>
              <c:numCache>
                <c:formatCode>0.00</c:formatCode>
                <c:ptCount val="10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</c:numCache>
            </c:numRef>
          </c:xVal>
          <c:yVal>
            <c:numRef>
              <c:f>'Tabelle1 (2)'!$O$3:$O$12</c:f>
              <c:numCache>
                <c:formatCode>0.000</c:formatCode>
                <c:ptCount val="10"/>
                <c:pt idx="0">
                  <c:v>1.25</c:v>
                </c:pt>
                <c:pt idx="1">
                  <c:v>0.96</c:v>
                </c:pt>
                <c:pt idx="2">
                  <c:v>0.78</c:v>
                </c:pt>
                <c:pt idx="3">
                  <c:v>0.67</c:v>
                </c:pt>
                <c:pt idx="4">
                  <c:v>0.57999999999999996</c:v>
                </c:pt>
                <c:pt idx="5">
                  <c:v>0.55000000000000004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C4E8-4790-B53E-8CD59A2DCBD0}"/>
            </c:ext>
          </c:extLst>
        </c:ser>
        <c:ser>
          <c:idx val="14"/>
          <c:order val="14"/>
          <c:tx>
            <c:v>160ff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'Tabelle1 (2)'!$A$3:$A$12</c:f>
              <c:numCache>
                <c:formatCode>0.00</c:formatCode>
                <c:ptCount val="10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</c:numCache>
            </c:numRef>
          </c:xVal>
          <c:yVal>
            <c:numRef>
              <c:f>'Tabelle1 (2)'!$P$3:$P$12</c:f>
              <c:numCache>
                <c:formatCode>0.000</c:formatCode>
                <c:ptCount val="10"/>
                <c:pt idx="0">
                  <c:v>1.86</c:v>
                </c:pt>
                <c:pt idx="1">
                  <c:v>1.44</c:v>
                </c:pt>
                <c:pt idx="2">
                  <c:v>1.1000000000000001</c:v>
                </c:pt>
                <c:pt idx="3">
                  <c:v>0.88</c:v>
                </c:pt>
                <c:pt idx="4">
                  <c:v>0.76</c:v>
                </c:pt>
                <c:pt idx="5">
                  <c:v>0.68</c:v>
                </c:pt>
                <c:pt idx="6">
                  <c:v>0.64</c:v>
                </c:pt>
                <c:pt idx="7">
                  <c:v>0.62</c:v>
                </c:pt>
                <c:pt idx="8">
                  <c:v>0.62</c:v>
                </c:pt>
                <c:pt idx="9">
                  <c:v>0.62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C4E8-4790-B53E-8CD59A2DCBD0}"/>
            </c:ext>
          </c:extLst>
        </c:ser>
        <c:ser>
          <c:idx val="15"/>
          <c:order val="15"/>
          <c:tx>
            <c:v>180ss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'Tabelle1 (2)'!$A$3:$A$12</c:f>
              <c:numCache>
                <c:formatCode>0.00</c:formatCode>
                <c:ptCount val="10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</c:numCache>
            </c:numRef>
          </c:xVal>
          <c:yVal>
            <c:numRef>
              <c:f>'Tabelle1 (2)'!$Q$3:$Q$12</c:f>
              <c:numCache>
                <c:formatCode>0.000</c:formatCode>
                <c:ptCount val="10"/>
                <c:pt idx="0">
                  <c:v>0.78</c:v>
                </c:pt>
                <c:pt idx="1">
                  <c:v>0.66</c:v>
                </c:pt>
                <c:pt idx="2">
                  <c:v>0.57999999999999996</c:v>
                </c:pt>
                <c:pt idx="3">
                  <c:v>0.5</c:v>
                </c:pt>
                <c:pt idx="4">
                  <c:v>0.46</c:v>
                </c:pt>
                <c:pt idx="5">
                  <c:v>0.44</c:v>
                </c:pt>
                <c:pt idx="6">
                  <c:v>0.44</c:v>
                </c:pt>
                <c:pt idx="7">
                  <c:v>0.44</c:v>
                </c:pt>
                <c:pt idx="8">
                  <c:v>0.44</c:v>
                </c:pt>
                <c:pt idx="9">
                  <c:v>0.44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C4E8-4790-B53E-8CD59A2DCBD0}"/>
            </c:ext>
          </c:extLst>
        </c:ser>
        <c:ser>
          <c:idx val="16"/>
          <c:order val="16"/>
          <c:tx>
            <c:v>180tt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'Tabelle1 (2)'!$A$3:$A$12</c:f>
              <c:numCache>
                <c:formatCode>0.00</c:formatCode>
                <c:ptCount val="10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</c:numCache>
            </c:numRef>
          </c:xVal>
          <c:yVal>
            <c:numRef>
              <c:f>'Tabelle1 (2)'!$R$3:$R$12</c:f>
              <c:numCache>
                <c:formatCode>0.000</c:formatCode>
                <c:ptCount val="10"/>
                <c:pt idx="0">
                  <c:v>1.23</c:v>
                </c:pt>
                <c:pt idx="1">
                  <c:v>0.96</c:v>
                </c:pt>
                <c:pt idx="2">
                  <c:v>0.8</c:v>
                </c:pt>
                <c:pt idx="3">
                  <c:v>0.7</c:v>
                </c:pt>
                <c:pt idx="4">
                  <c:v>0.62</c:v>
                </c:pt>
                <c:pt idx="5">
                  <c:v>0.56999999999999995</c:v>
                </c:pt>
                <c:pt idx="6">
                  <c:v>0.54</c:v>
                </c:pt>
                <c:pt idx="7">
                  <c:v>0.54</c:v>
                </c:pt>
                <c:pt idx="8">
                  <c:v>0.54</c:v>
                </c:pt>
                <c:pt idx="9">
                  <c:v>0.54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C4E8-4790-B53E-8CD59A2DCBD0}"/>
            </c:ext>
          </c:extLst>
        </c:ser>
        <c:ser>
          <c:idx val="17"/>
          <c:order val="17"/>
          <c:tx>
            <c:v>180ff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'Tabelle1 (2)'!$A$3:$A$12</c:f>
              <c:numCache>
                <c:formatCode>0.00</c:formatCode>
                <c:ptCount val="10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</c:numCache>
            </c:numRef>
          </c:xVal>
          <c:yVal>
            <c:numRef>
              <c:f>'Tabelle1 (2)'!$S$3:$S$12</c:f>
              <c:numCache>
                <c:formatCode>0.000</c:formatCode>
                <c:ptCount val="10"/>
                <c:pt idx="0">
                  <c:v>1.8</c:v>
                </c:pt>
                <c:pt idx="1">
                  <c:v>1.4</c:v>
                </c:pt>
                <c:pt idx="2">
                  <c:v>1.1200000000000001</c:v>
                </c:pt>
                <c:pt idx="3">
                  <c:v>0.92</c:v>
                </c:pt>
                <c:pt idx="4">
                  <c:v>0.8</c:v>
                </c:pt>
                <c:pt idx="5">
                  <c:v>0.72</c:v>
                </c:pt>
                <c:pt idx="6">
                  <c:v>0.68</c:v>
                </c:pt>
                <c:pt idx="7">
                  <c:v>0.66</c:v>
                </c:pt>
                <c:pt idx="8">
                  <c:v>0.66</c:v>
                </c:pt>
                <c:pt idx="9">
                  <c:v>0.66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C4E8-4790-B53E-8CD59A2DCBD0}"/>
            </c:ext>
          </c:extLst>
        </c:ser>
        <c:ser>
          <c:idx val="18"/>
          <c:order val="18"/>
          <c:tx>
            <c:v>200ss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'Tabelle1 (2)'!$A$3:$A$12</c:f>
              <c:numCache>
                <c:formatCode>0.00</c:formatCode>
                <c:ptCount val="10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</c:numCache>
            </c:numRef>
          </c:xVal>
          <c:yVal>
            <c:numRef>
              <c:f>'Tabelle1 (2)'!$T$3:$T$12</c:f>
              <c:numCache>
                <c:formatCode>0.000</c:formatCode>
                <c:ptCount val="10"/>
                <c:pt idx="0">
                  <c:v>0.8</c:v>
                </c:pt>
                <c:pt idx="1">
                  <c:v>0.68</c:v>
                </c:pt>
                <c:pt idx="2">
                  <c:v>0.6</c:v>
                </c:pt>
                <c:pt idx="3">
                  <c:v>0.54</c:v>
                </c:pt>
                <c:pt idx="4">
                  <c:v>0.5</c:v>
                </c:pt>
                <c:pt idx="5">
                  <c:v>0.48</c:v>
                </c:pt>
                <c:pt idx="6">
                  <c:v>0.46</c:v>
                </c:pt>
                <c:pt idx="7">
                  <c:v>0.46</c:v>
                </c:pt>
                <c:pt idx="8">
                  <c:v>0.46</c:v>
                </c:pt>
                <c:pt idx="9">
                  <c:v>0.46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C4E8-4790-B53E-8CD59A2DCBD0}"/>
            </c:ext>
          </c:extLst>
        </c:ser>
        <c:ser>
          <c:idx val="19"/>
          <c:order val="19"/>
          <c:tx>
            <c:v>200tt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'Tabelle1 (2)'!$A$3:$A$12</c:f>
              <c:numCache>
                <c:formatCode>0.00</c:formatCode>
                <c:ptCount val="10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</c:numCache>
            </c:numRef>
          </c:xVal>
          <c:yVal>
            <c:numRef>
              <c:f>'Tabelle1 (2)'!$U$3:$U$12</c:f>
              <c:numCache>
                <c:formatCode>0.000</c:formatCode>
                <c:ptCount val="10"/>
                <c:pt idx="0">
                  <c:v>1.2</c:v>
                </c:pt>
                <c:pt idx="1">
                  <c:v>0.98</c:v>
                </c:pt>
                <c:pt idx="2">
                  <c:v>0.83</c:v>
                </c:pt>
                <c:pt idx="3">
                  <c:v>0.72</c:v>
                </c:pt>
                <c:pt idx="4">
                  <c:v>0.66</c:v>
                </c:pt>
                <c:pt idx="5">
                  <c:v>0.6</c:v>
                </c:pt>
                <c:pt idx="6">
                  <c:v>0.57999999999999996</c:v>
                </c:pt>
                <c:pt idx="7">
                  <c:v>0.57999999999999996</c:v>
                </c:pt>
                <c:pt idx="8">
                  <c:v>0.57999999999999996</c:v>
                </c:pt>
                <c:pt idx="9">
                  <c:v>0.57999999999999996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C4E8-4790-B53E-8CD59A2DCBD0}"/>
            </c:ext>
          </c:extLst>
        </c:ser>
        <c:ser>
          <c:idx val="20"/>
          <c:order val="20"/>
          <c:tx>
            <c:v>200ff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'Tabelle1 (2)'!$A$3:$A$12</c:f>
              <c:numCache>
                <c:formatCode>0.00</c:formatCode>
                <c:ptCount val="10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</c:numCache>
            </c:numRef>
          </c:xVal>
          <c:yVal>
            <c:numRef>
              <c:f>'Tabelle1 (2)'!$V$3:$V$12</c:f>
              <c:numCache>
                <c:formatCode>0.000</c:formatCode>
                <c:ptCount val="10"/>
                <c:pt idx="0">
                  <c:v>1.74</c:v>
                </c:pt>
                <c:pt idx="1">
                  <c:v>1.4</c:v>
                </c:pt>
                <c:pt idx="2">
                  <c:v>1.1499999999999999</c:v>
                </c:pt>
                <c:pt idx="3">
                  <c:v>0.96</c:v>
                </c:pt>
                <c:pt idx="4">
                  <c:v>0.84</c:v>
                </c:pt>
                <c:pt idx="5">
                  <c:v>0.77</c:v>
                </c:pt>
                <c:pt idx="6">
                  <c:v>0.73</c:v>
                </c:pt>
                <c:pt idx="7">
                  <c:v>0.7</c:v>
                </c:pt>
                <c:pt idx="8">
                  <c:v>0.7</c:v>
                </c:pt>
                <c:pt idx="9">
                  <c:v>0.7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C4E8-4790-B53E-8CD59A2DCBD0}"/>
            </c:ext>
          </c:extLst>
        </c:ser>
        <c:ser>
          <c:idx val="21"/>
          <c:order val="21"/>
          <c:tx>
            <c:v>300ss</c:v>
          </c:tx>
          <c:spPr>
            <a:ln w="19050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9525">
                <a:solidFill>
                  <a:srgbClr val="FFFF00"/>
                </a:solidFill>
              </a:ln>
              <a:effectLst/>
            </c:spPr>
          </c:marker>
          <c:xVal>
            <c:numRef>
              <c:f>'Tabelle1 (2)'!$A$3:$A$12</c:f>
              <c:numCache>
                <c:formatCode>0.00</c:formatCode>
                <c:ptCount val="10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</c:numCache>
            </c:numRef>
          </c:xVal>
          <c:yVal>
            <c:numRef>
              <c:f>'Tabelle1 (2)'!$W$3:$W$12</c:f>
              <c:numCache>
                <c:formatCode>0.000</c:formatCode>
                <c:ptCount val="10"/>
                <c:pt idx="0">
                  <c:v>0.88</c:v>
                </c:pt>
                <c:pt idx="1">
                  <c:v>0.8</c:v>
                </c:pt>
                <c:pt idx="2">
                  <c:v>0.73</c:v>
                </c:pt>
                <c:pt idx="3">
                  <c:v>0.68</c:v>
                </c:pt>
                <c:pt idx="4">
                  <c:v>0.64</c:v>
                </c:pt>
                <c:pt idx="5">
                  <c:v>0.63</c:v>
                </c:pt>
                <c:pt idx="6">
                  <c:v>0.62</c:v>
                </c:pt>
                <c:pt idx="7">
                  <c:v>0.62</c:v>
                </c:pt>
                <c:pt idx="8">
                  <c:v>0.62</c:v>
                </c:pt>
                <c:pt idx="9">
                  <c:v>0.62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C4E8-4790-B53E-8CD59A2DCBD0}"/>
            </c:ext>
          </c:extLst>
        </c:ser>
        <c:ser>
          <c:idx val="22"/>
          <c:order val="22"/>
          <c:tx>
            <c:v>300tt</c:v>
          </c:tx>
          <c:spPr>
            <a:ln w="19050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9525">
                <a:solidFill>
                  <a:srgbClr val="FFFF00"/>
                </a:solidFill>
              </a:ln>
              <a:effectLst/>
            </c:spPr>
          </c:marker>
          <c:xVal>
            <c:numRef>
              <c:f>'Tabelle1 (2)'!$A$3:$A$12</c:f>
              <c:numCache>
                <c:formatCode>0.00</c:formatCode>
                <c:ptCount val="10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</c:numCache>
            </c:numRef>
          </c:xVal>
          <c:yVal>
            <c:numRef>
              <c:f>'Tabelle1 (2)'!$X$3:$X$12</c:f>
              <c:numCache>
                <c:formatCode>0.000</c:formatCode>
                <c:ptCount val="10"/>
                <c:pt idx="0">
                  <c:v>1.23</c:v>
                </c:pt>
                <c:pt idx="1">
                  <c:v>1.08</c:v>
                </c:pt>
                <c:pt idx="2">
                  <c:v>0.96</c:v>
                </c:pt>
                <c:pt idx="3">
                  <c:v>0.86</c:v>
                </c:pt>
                <c:pt idx="4">
                  <c:v>0.8</c:v>
                </c:pt>
                <c:pt idx="5">
                  <c:v>0.76</c:v>
                </c:pt>
                <c:pt idx="6">
                  <c:v>0.74</c:v>
                </c:pt>
                <c:pt idx="7">
                  <c:v>0.74</c:v>
                </c:pt>
                <c:pt idx="8">
                  <c:v>0.74</c:v>
                </c:pt>
                <c:pt idx="9">
                  <c:v>0.74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C4E8-4790-B53E-8CD59A2DCBD0}"/>
            </c:ext>
          </c:extLst>
        </c:ser>
        <c:ser>
          <c:idx val="23"/>
          <c:order val="23"/>
          <c:tx>
            <c:v>300ff</c:v>
          </c:tx>
          <c:spPr>
            <a:ln w="19050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9525">
                <a:solidFill>
                  <a:srgbClr val="FFFF00"/>
                </a:solidFill>
              </a:ln>
              <a:effectLst/>
            </c:spPr>
          </c:marker>
          <c:xVal>
            <c:numRef>
              <c:f>'Tabelle1 (2)'!$A$3:$A$12</c:f>
              <c:numCache>
                <c:formatCode>0.00</c:formatCode>
                <c:ptCount val="10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</c:numCache>
            </c:numRef>
          </c:xVal>
          <c:yVal>
            <c:numRef>
              <c:f>'Tabelle1 (2)'!$Y$3:$Y$12</c:f>
              <c:numCache>
                <c:formatCode>0.000</c:formatCode>
                <c:ptCount val="10"/>
                <c:pt idx="0">
                  <c:v>1.68</c:v>
                </c:pt>
                <c:pt idx="1">
                  <c:v>1.44</c:v>
                </c:pt>
                <c:pt idx="2">
                  <c:v>1.27</c:v>
                </c:pt>
                <c:pt idx="3">
                  <c:v>1.1299999999999999</c:v>
                </c:pt>
                <c:pt idx="4">
                  <c:v>1.02</c:v>
                </c:pt>
                <c:pt idx="5">
                  <c:v>0.96</c:v>
                </c:pt>
                <c:pt idx="6">
                  <c:v>0.92</c:v>
                </c:pt>
                <c:pt idx="7">
                  <c:v>0.9</c:v>
                </c:pt>
                <c:pt idx="8">
                  <c:v>0.88</c:v>
                </c:pt>
                <c:pt idx="9">
                  <c:v>0.88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C4E8-4790-B53E-8CD59A2DCB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7498767"/>
        <c:axId val="547492943"/>
      </c:scatterChart>
      <c:valAx>
        <c:axId val="547498767"/>
        <c:scaling>
          <c:orientation val="minMax"/>
          <c:max val="1.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7492943"/>
        <c:crosses val="autoZero"/>
        <c:crossBetween val="midCat"/>
      </c:valAx>
      <c:valAx>
        <c:axId val="547492943"/>
        <c:scaling>
          <c:orientation val="minMax"/>
          <c:max val="2"/>
          <c:min val="0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74987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08.07.2022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08.07.2022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36000" y="1638000"/>
            <a:ext cx="3474000" cy="45108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6000" y="1721513"/>
            <a:ext cx="7214400" cy="441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6000" y="5864981"/>
            <a:ext cx="7214400" cy="274118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title,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u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070000" y="1724299"/>
            <a:ext cx="8074800" cy="441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048400" y="5863959"/>
            <a:ext cx="80964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 baseline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formulas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76000" y="1724302"/>
            <a:ext cx="11034000" cy="44172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6000" y="5864400"/>
            <a:ext cx="1103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 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maller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title, 3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88099" y="1638000"/>
            <a:ext cx="7225200" cy="45036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86048" y="1641600"/>
            <a:ext cx="7225200" cy="45000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title, </a:t>
            </a:r>
            <a:r>
              <a:rPr lang="de-DE" dirty="0" err="1"/>
              <a:t>graphs</a:t>
            </a:r>
            <a:r>
              <a:rPr lang="de-DE" dirty="0"/>
              <a:t> and </a:t>
            </a:r>
            <a:r>
              <a:rPr lang="de-DE" dirty="0" err="1"/>
              <a:t>charts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All purp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4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All purp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0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17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All pur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45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TNF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0" y="554400"/>
            <a:ext cx="1932066" cy="1368000"/>
          </a:xfrm>
          <a:prstGeom prst="rect">
            <a:avLst/>
          </a:prstGeom>
        </p:spPr>
      </p:pic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75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TNF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3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TN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91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SOW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93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SOW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97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SOW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53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004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8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68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M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36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M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65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999" y="5410800"/>
            <a:ext cx="11113227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6250" cy="2008800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9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peration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 </a:t>
            </a:r>
            <a:r>
              <a:rPr lang="de-DE" dirty="0" err="1"/>
              <a:t>cooperation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0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26" hasCustomPrompt="1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27" hasCustomPrompt="1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3" name="Bildplatzhalter 6"/>
          <p:cNvSpPr>
            <a:spLocks noGrp="1"/>
          </p:cNvSpPr>
          <p:nvPr>
            <p:ph type="pic" sz="quarter" idx="28" hasCustomPrompt="1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4" name="Bildplatzhalter 6"/>
          <p:cNvSpPr>
            <a:spLocks noGrp="1"/>
          </p:cNvSpPr>
          <p:nvPr>
            <p:ph type="pic" sz="quarter" idx="29" hasCustomPrompt="1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30" hasCustomPrompt="1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6" name="Bildplatzhalter 6"/>
          <p:cNvSpPr>
            <a:spLocks noGrp="1"/>
          </p:cNvSpPr>
          <p:nvPr>
            <p:ph type="pic" sz="quarter" idx="31" hasCustomPrompt="1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 userDrawn="1">
          <p15:clr>
            <a:srgbClr val="FBAE40"/>
          </p15:clr>
        </p15:guide>
        <p15:guide id="2" pos="5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093" y="636613"/>
            <a:ext cx="10845364" cy="5499267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600"/>
              </a:spcBef>
              <a:buFont typeface="Arial" panose="020B0604020202020204" pitchFamily="34" charset="0"/>
              <a:buNone/>
              <a:defRPr sz="1700" baseline="0">
                <a:latin typeface="+mj-lt"/>
              </a:defRPr>
            </a:lvl1pPr>
            <a:lvl2pPr marL="216000" indent="-2160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/>
            </a:lvl2pPr>
          </a:lstStyle>
          <a:p>
            <a:pPr lvl="0"/>
            <a:r>
              <a:rPr lang="de-DE" dirty="0"/>
              <a:t>Chapter 1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2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3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4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5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1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, 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a large </a:t>
            </a:r>
            <a:r>
              <a:rPr lang="de-DE" dirty="0" err="1"/>
              <a:t>image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,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>
                <a:tab pos="2146300" algn="l"/>
              </a:tabLst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a large </a:t>
            </a:r>
            <a:r>
              <a:rPr lang="de-DE" dirty="0" err="1"/>
              <a:t>image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0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1600" y="1621584"/>
            <a:ext cx="11138400" cy="45167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71600" y="5858820"/>
            <a:ext cx="111384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en-US" noProof="0" dirty="0"/>
              <a:t>Source: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and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8800" y="1641600"/>
            <a:ext cx="5400000" cy="45144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 baseline="0"/>
            </a:lvl4pPr>
            <a:lvl5pPr algn="l">
              <a:defRPr baseline="0"/>
            </a:lvl5pPr>
          </a:lstStyle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3600" y="1638000"/>
            <a:ext cx="5400000" cy="45144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Titelmusterformat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600" y="1620000"/>
            <a:ext cx="11142000" cy="45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0" y="6350561"/>
            <a:ext cx="2717810" cy="3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0" r:id="rId2"/>
    <p:sldLayoutId id="2147483682" r:id="rId3"/>
    <p:sldLayoutId id="2147483669" r:id="rId4"/>
    <p:sldLayoutId id="2147483670" r:id="rId5"/>
    <p:sldLayoutId id="2147483666" r:id="rId6"/>
    <p:sldLayoutId id="2147483677" r:id="rId7"/>
    <p:sldLayoutId id="2147483662" r:id="rId8"/>
    <p:sldLayoutId id="2147483664" r:id="rId9"/>
    <p:sldLayoutId id="2147483671" r:id="rId10"/>
    <p:sldLayoutId id="2147483672" r:id="rId11"/>
    <p:sldLayoutId id="2147483673" r:id="rId12"/>
    <p:sldLayoutId id="2147483675" r:id="rId13"/>
    <p:sldLayoutId id="2147483674" r:id="rId14"/>
    <p:sldLayoutId id="2147483678" r:id="rId15"/>
    <p:sldLayoutId id="2147483683" r:id="rId16"/>
    <p:sldLayoutId id="2147483684" r:id="rId17"/>
    <p:sldLayoutId id="2147483685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8" r:id="rId28"/>
    <p:sldLayoutId id="2147483699" r:id="rId29"/>
    <p:sldLayoutId id="2147483700" r:id="rId30"/>
  </p:sldLayoutIdLst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5000"/>
        </a:lnSpc>
        <a:spcBef>
          <a:spcPts val="800"/>
        </a:spcBef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05000"/>
        </a:lnSpc>
        <a:spcBef>
          <a:spcPts val="0"/>
        </a:spcBef>
        <a:buSzPct val="125000"/>
        <a:buFont typeface="Arial" panose="020B0604020202020204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05000"/>
        </a:lnSpc>
        <a:spcBef>
          <a:spcPts val="0"/>
        </a:spcBef>
        <a:buSzPct val="85000"/>
        <a:buFont typeface="Wingdings" panose="05000000000000000000" pitchFamily="2" charset="2"/>
        <a:buChar char="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105000"/>
        </a:lnSpc>
        <a:spcBef>
          <a:spcPts val="0"/>
        </a:spcBef>
        <a:buSzPct val="110000"/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105000"/>
        </a:lnSpc>
        <a:spcBef>
          <a:spcPts val="0"/>
        </a:spcBef>
        <a:buSzPct val="65000"/>
        <a:buFont typeface="Wingdings 2" panose="05020102010507070707" pitchFamily="18" charset="2"/>
        <a:buChar char="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5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85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42897-8744-060C-03B8-EFA4E2F6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VCO </a:t>
            </a:r>
            <a:r>
              <a:rPr lang="de-AT" dirty="0" err="1"/>
              <a:t>behavior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57A115-E620-4CBA-3B0D-B700D8136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49149C-24F4-6EF7-59FD-D2EED9E6A0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39267B68-3F39-4AFB-B939-8F98BA1341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5597764"/>
              </p:ext>
            </p:extLst>
          </p:nvPr>
        </p:nvGraphicFramePr>
        <p:xfrm>
          <a:off x="113781" y="1172856"/>
          <a:ext cx="11986483" cy="5109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7409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2B7A3-BDBF-8001-E3A9-47D6E736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Layout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delay</a:t>
            </a:r>
            <a:r>
              <a:rPr lang="de-AT" dirty="0"/>
              <a:t> </a:t>
            </a:r>
            <a:r>
              <a:rPr lang="de-AT" dirty="0" err="1"/>
              <a:t>cell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FC69B6-F4AC-AF2E-6E32-4D781351CF0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CC8C9FA-19F5-4095-3F7B-A6BADA288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723" y="1620838"/>
            <a:ext cx="6155430" cy="451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16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D74D6-74D3-935A-97F4-93D28217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Layout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complete</a:t>
            </a:r>
            <a:r>
              <a:rPr lang="de-AT" dirty="0"/>
              <a:t> ring VCO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9DC654-69D8-8C92-D55B-218F26FAC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5D3C84-A202-0360-513C-14F79B9C428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35D40BA-E950-9E03-C7E4-348413453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1087497"/>
            <a:ext cx="5762625" cy="567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32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25B66-8F79-219A-41C8-8AE5DB51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Next </a:t>
            </a:r>
            <a:r>
              <a:rPr lang="de-AT" dirty="0" err="1"/>
              <a:t>steps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BBE071-2128-7E28-F87A-D6D7409B3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err="1"/>
              <a:t>Improve</a:t>
            </a:r>
            <a:r>
              <a:rPr lang="de-AT" dirty="0"/>
              <a:t> top </a:t>
            </a:r>
            <a:r>
              <a:rPr lang="de-AT" dirty="0" err="1"/>
              <a:t>speed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ring VCO</a:t>
            </a:r>
          </a:p>
          <a:p>
            <a:pPr>
              <a:lnSpc>
                <a:spcPct val="150000"/>
              </a:lnSpc>
            </a:pPr>
            <a:r>
              <a:rPr lang="de-AT" dirty="0" err="1"/>
              <a:t>Improve</a:t>
            </a:r>
            <a:r>
              <a:rPr lang="de-AT" dirty="0"/>
              <a:t> </a:t>
            </a:r>
            <a:r>
              <a:rPr lang="de-AT" dirty="0" err="1"/>
              <a:t>tuning</a:t>
            </a:r>
            <a:r>
              <a:rPr lang="de-AT" dirty="0"/>
              <a:t> </a:t>
            </a:r>
            <a:r>
              <a:rPr lang="de-AT" dirty="0" err="1"/>
              <a:t>range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ring VCO</a:t>
            </a:r>
          </a:p>
          <a:p>
            <a:pPr>
              <a:lnSpc>
                <a:spcPct val="150000"/>
              </a:lnSpc>
            </a:pPr>
            <a:r>
              <a:rPr lang="de-AT" dirty="0"/>
              <a:t>Start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extractions</a:t>
            </a:r>
            <a:endParaRPr lang="de-AT" dirty="0"/>
          </a:p>
          <a:p>
            <a:pPr>
              <a:lnSpc>
                <a:spcPct val="150000"/>
              </a:lnSpc>
            </a:pPr>
            <a:r>
              <a:rPr lang="de-AT" dirty="0" err="1"/>
              <a:t>Continue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next</a:t>
            </a:r>
            <a:r>
              <a:rPr lang="de-AT" dirty="0"/>
              <a:t> </a:t>
            </a:r>
            <a:r>
              <a:rPr lang="de-AT" dirty="0" err="1"/>
              <a:t>circuit</a:t>
            </a:r>
            <a:r>
              <a:rPr lang="de-AT" dirty="0"/>
              <a:t> </a:t>
            </a:r>
            <a:r>
              <a:rPr lang="de-AT" dirty="0" err="1"/>
              <a:t>components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D61045-9254-FE6E-BE92-53C4DA5BC68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2057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CEAF4-601C-E57A-D915-25D94901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Design </a:t>
            </a:r>
            <a:r>
              <a:rPr lang="de-AT" dirty="0" err="1"/>
              <a:t>challenges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5372C7-09B6-E4F0-2DB8-7A8D63011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err="1"/>
              <a:t>Extractions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LVS</a:t>
            </a:r>
          </a:p>
          <a:p>
            <a:pPr>
              <a:lnSpc>
                <a:spcPct val="150000"/>
              </a:lnSpc>
            </a:pPr>
            <a:r>
              <a:rPr lang="de-AT" dirty="0" err="1"/>
              <a:t>Parasitic</a:t>
            </a:r>
            <a:r>
              <a:rPr lang="de-AT" dirty="0"/>
              <a:t> </a:t>
            </a:r>
            <a:r>
              <a:rPr lang="de-AT" dirty="0" err="1"/>
              <a:t>extraction</a:t>
            </a:r>
            <a:endParaRPr lang="de-AT" dirty="0"/>
          </a:p>
          <a:p>
            <a:pPr>
              <a:lnSpc>
                <a:spcPct val="150000"/>
              </a:lnSpc>
            </a:pPr>
            <a:r>
              <a:rPr lang="de-AT" dirty="0" err="1"/>
              <a:t>Incorporating</a:t>
            </a:r>
            <a:r>
              <a:rPr lang="de-AT" dirty="0"/>
              <a:t> all PVT </a:t>
            </a:r>
            <a:r>
              <a:rPr lang="de-AT" dirty="0" err="1"/>
              <a:t>corners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160F2F-1B5B-A70E-013C-BFDB3EC5435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0378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>
            <a:extLst>
              <a:ext uri="{FF2B5EF4-FFF2-40B4-BE49-F238E27FC236}">
                <a16:creationId xmlns:a16="http://schemas.microsoft.com/office/drawing/2014/main" id="{DB460A0B-FAA7-AEDF-4DE2-E6281D41D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Any </a:t>
            </a:r>
            <a:r>
              <a:rPr lang="de-AT" dirty="0" err="1"/>
              <a:t>questions</a:t>
            </a:r>
            <a:r>
              <a:rPr lang="de-AT" dirty="0"/>
              <a:t> / </a:t>
            </a:r>
            <a:r>
              <a:rPr lang="de-AT" dirty="0" err="1"/>
              <a:t>recommendations</a:t>
            </a:r>
            <a:r>
              <a:rPr lang="de-AT" dirty="0"/>
              <a:t> / </a:t>
            </a:r>
            <a:r>
              <a:rPr lang="de-AT" dirty="0" err="1"/>
              <a:t>feedback</a:t>
            </a:r>
            <a:r>
              <a:rPr lang="de-AT" dirty="0"/>
              <a:t>?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F6CD24C-DEE3-1735-C5FA-70145442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Thank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!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D660434D-1EB2-EF09-54FA-3830A45B36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5BF88E7B-05EF-BA5A-9F15-A8032C697F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46612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D56FA6A9-C3A0-B4EA-E554-EC4AE5C15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000" y="5410800"/>
            <a:ext cx="9216000" cy="981122"/>
          </a:xfrm>
        </p:spPr>
        <p:txBody>
          <a:bodyPr/>
          <a:lstStyle/>
          <a:p>
            <a:r>
              <a:rPr lang="de-AT" dirty="0"/>
              <a:t>Christof Gindu, </a:t>
            </a:r>
            <a:r>
              <a:rPr lang="de-AT" dirty="0" err="1"/>
              <a:t>BSc</a:t>
            </a:r>
            <a:br>
              <a:rPr lang="de-AT" dirty="0"/>
            </a:br>
            <a:r>
              <a:rPr lang="de-AT" dirty="0" err="1"/>
              <a:t>Rohish</a:t>
            </a:r>
            <a:r>
              <a:rPr lang="de-AT" dirty="0"/>
              <a:t> Kumar </a:t>
            </a:r>
            <a:r>
              <a:rPr lang="de-AT" dirty="0" err="1"/>
              <a:t>Reddy</a:t>
            </a:r>
            <a:r>
              <a:rPr lang="de-AT" dirty="0"/>
              <a:t> </a:t>
            </a:r>
            <a:r>
              <a:rPr lang="de-AT" dirty="0" err="1"/>
              <a:t>Mitta</a:t>
            </a:r>
            <a:r>
              <a:rPr lang="de-AT" dirty="0"/>
              <a:t>, </a:t>
            </a:r>
            <a:r>
              <a:rPr lang="de-AT" dirty="0" err="1"/>
              <a:t>MSc</a:t>
            </a:r>
            <a:endParaRPr lang="de-AT" dirty="0"/>
          </a:p>
          <a:p>
            <a:r>
              <a:rPr lang="de-AT" dirty="0"/>
              <a:t>Univ.-Prof. Dr. Harald </a:t>
            </a:r>
            <a:r>
              <a:rPr lang="de-AT" dirty="0" err="1"/>
              <a:t>Pretl</a:t>
            </a:r>
            <a:endParaRPr lang="de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4D10699-FE9E-4A34-D877-28753AF4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99" y="1306800"/>
            <a:ext cx="9676359" cy="2008800"/>
          </a:xfrm>
        </p:spPr>
        <p:txBody>
          <a:bodyPr/>
          <a:lstStyle/>
          <a:p>
            <a:r>
              <a:rPr lang="de-AT" dirty="0"/>
              <a:t>Implementation </a:t>
            </a:r>
            <a:r>
              <a:rPr lang="de-AT" dirty="0" err="1"/>
              <a:t>of</a:t>
            </a:r>
            <a:r>
              <a:rPr lang="de-AT" dirty="0"/>
              <a:t> a</a:t>
            </a:r>
            <a:br>
              <a:rPr lang="de-AT" dirty="0"/>
            </a:br>
            <a:r>
              <a:rPr lang="de-AT" dirty="0"/>
              <a:t>Sub-Sampling PLL </a:t>
            </a:r>
            <a:br>
              <a:rPr lang="de-AT" dirty="0"/>
            </a:br>
            <a:r>
              <a:rPr lang="de-AT" dirty="0" err="1"/>
              <a:t>targeting</a:t>
            </a:r>
            <a:r>
              <a:rPr lang="de-AT" dirty="0"/>
              <a:t> </a:t>
            </a:r>
            <a:r>
              <a:rPr lang="de-AT" dirty="0" err="1"/>
              <a:t>SerDes</a:t>
            </a:r>
            <a:r>
              <a:rPr lang="de-AT" dirty="0"/>
              <a:t> </a:t>
            </a:r>
            <a:r>
              <a:rPr lang="de-AT" dirty="0" err="1"/>
              <a:t>Applications</a:t>
            </a:r>
            <a:endParaRPr lang="de-AT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06DBE7F-9D17-9978-5EA7-7F1009F931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B3EFF96-68F6-CB95-9CF3-81BACC9C64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97360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868AC3B-9916-3225-B1CD-FFAAC34F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Team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0CCD31F-C474-2450-308F-6BC25E8FE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Christof Gindu, </a:t>
            </a:r>
            <a:r>
              <a:rPr lang="de-AT" dirty="0" err="1"/>
              <a:t>BSc</a:t>
            </a:r>
            <a:r>
              <a:rPr lang="de-AT" dirty="0"/>
              <a:t>				Student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 err="1"/>
              <a:t>Rohish</a:t>
            </a:r>
            <a:r>
              <a:rPr lang="de-AT" dirty="0"/>
              <a:t> Kumar </a:t>
            </a:r>
            <a:r>
              <a:rPr lang="de-AT" dirty="0" err="1"/>
              <a:t>Reddy</a:t>
            </a:r>
            <a:r>
              <a:rPr lang="de-AT" dirty="0"/>
              <a:t> </a:t>
            </a:r>
            <a:r>
              <a:rPr lang="de-AT" dirty="0" err="1"/>
              <a:t>Mitta</a:t>
            </a:r>
            <a:r>
              <a:rPr lang="de-AT" dirty="0"/>
              <a:t>, </a:t>
            </a:r>
            <a:r>
              <a:rPr lang="de-AT" dirty="0" err="1"/>
              <a:t>MSc</a:t>
            </a:r>
            <a:r>
              <a:rPr lang="de-AT" dirty="0"/>
              <a:t>		PhD </a:t>
            </a:r>
            <a:r>
              <a:rPr lang="de-AT" dirty="0" err="1"/>
              <a:t>candidate</a:t>
            </a:r>
            <a:r>
              <a:rPr lang="de-AT" dirty="0"/>
              <a:t>, </a:t>
            </a:r>
            <a:r>
              <a:rPr lang="de-AT" dirty="0" err="1"/>
              <a:t>supervisor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Univ.-Prof. Dr. Harald </a:t>
            </a:r>
            <a:r>
              <a:rPr lang="de-AT" dirty="0" err="1"/>
              <a:t>Pretl</a:t>
            </a:r>
            <a:r>
              <a:rPr lang="de-AT" dirty="0"/>
              <a:t>			</a:t>
            </a:r>
            <a:r>
              <a:rPr lang="de-AT" dirty="0" err="1"/>
              <a:t>head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institute</a:t>
            </a:r>
            <a:r>
              <a:rPr lang="de-AT" dirty="0"/>
              <a:t>, </a:t>
            </a:r>
            <a:r>
              <a:rPr lang="de-AT" dirty="0" err="1"/>
              <a:t>supervisor</a:t>
            </a:r>
            <a:endParaRPr lang="de-AT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37DCA2B-E940-A6B6-DB38-CDF9A6E7E8A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371ADA-F93B-7558-75F8-FA80F4179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750" y="4123320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37EDCCD-D063-8133-7187-E77A30E72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525" y="2486928"/>
            <a:ext cx="1042875" cy="130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 descr="Ein Bild, das Baum, draußen, Himmel, Pflanze enthält.&#10;&#10;Automatisch generierte Beschreibung">
            <a:extLst>
              <a:ext uri="{FF2B5EF4-FFF2-40B4-BE49-F238E27FC236}">
                <a16:creationId xmlns:a16="http://schemas.microsoft.com/office/drawing/2014/main" id="{9EFF1CB1-E666-B24B-24DE-85964691584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9" t="40506" r="31724" b="38043"/>
          <a:stretch/>
        </p:blipFill>
        <p:spPr>
          <a:xfrm>
            <a:off x="9934351" y="681011"/>
            <a:ext cx="1771649" cy="147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8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18DC8-EDCE-7A07-AD07-2F3CD2DF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Block </a:t>
            </a:r>
            <a:r>
              <a:rPr lang="de-AT" dirty="0" err="1"/>
              <a:t>schematic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DC0DAC-B05D-5036-415C-90A766CABAE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1600" y="5680317"/>
            <a:ext cx="11138400" cy="635955"/>
          </a:xfrm>
        </p:spPr>
        <p:txBody>
          <a:bodyPr/>
          <a:lstStyle/>
          <a:p>
            <a:r>
              <a:rPr lang="de-AT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S. S. </a:t>
            </a:r>
            <a:r>
              <a:rPr lang="de-AT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Nagam</a:t>
            </a:r>
            <a:r>
              <a:rPr lang="de-AT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and P. R. </a:t>
            </a:r>
            <a:r>
              <a:rPr lang="de-AT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Kinget</a:t>
            </a:r>
            <a:r>
              <a:rPr lang="de-AT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"A 0.008mm2 2.4GHz type-I sub-sampling ring-</a:t>
            </a:r>
            <a:r>
              <a:rPr lang="de-AT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oscillator</a:t>
            </a:r>
            <a:r>
              <a:rPr lang="de-AT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de-AT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lang="de-AT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phase-locked</a:t>
            </a:r>
            <a:r>
              <a:rPr lang="de-AT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loop </a:t>
            </a:r>
            <a:r>
              <a:rPr lang="de-AT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de-AT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 −239.7dB </a:t>
            </a:r>
            <a:r>
              <a:rPr lang="de-AT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FoM</a:t>
            </a:r>
            <a:r>
              <a:rPr lang="de-AT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and −64dBc </a:t>
            </a:r>
            <a:r>
              <a:rPr lang="de-AT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reference</a:t>
            </a:r>
            <a:r>
              <a:rPr lang="de-AT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spurs</a:t>
            </a:r>
            <a:r>
              <a:rPr lang="de-AT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," </a:t>
            </a:r>
            <a:r>
              <a:rPr lang="de-AT" sz="16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2018 IEEE Custom Integrated </a:t>
            </a:r>
            <a:r>
              <a:rPr lang="de-AT" sz="1600" b="0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Circuits</a:t>
            </a:r>
            <a:r>
              <a:rPr lang="de-AT" sz="16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Conference (CICC)</a:t>
            </a:r>
            <a:r>
              <a:rPr lang="de-AT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2018, pp. 1-4, </a:t>
            </a:r>
            <a:r>
              <a:rPr lang="de-AT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de-AT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10.1109/CICC.2018.8357091.</a:t>
            </a:r>
            <a:endParaRPr lang="de-AT" sz="7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621293B-CC92-3EE9-968A-681248E74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41969B3-A3B7-89D3-EAF9-13944E8FE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830" y="1055413"/>
            <a:ext cx="7056340" cy="448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4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18DC8-EDCE-7A07-AD07-2F3CD2DF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Proposed</a:t>
            </a:r>
            <a:r>
              <a:rPr lang="de-AT" dirty="0"/>
              <a:t> block </a:t>
            </a:r>
            <a:r>
              <a:rPr lang="de-AT" dirty="0" err="1"/>
              <a:t>schematic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DC0DAC-B05D-5036-415C-90A766CABAE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1600" y="5680317"/>
            <a:ext cx="11138400" cy="635955"/>
          </a:xfrm>
        </p:spPr>
        <p:txBody>
          <a:bodyPr/>
          <a:lstStyle/>
          <a:p>
            <a:endParaRPr lang="de-AT" sz="700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2E4811C-20A7-13BF-9091-5B6787492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07"/>
          <a:stretch/>
        </p:blipFill>
        <p:spPr>
          <a:xfrm>
            <a:off x="2487139" y="1070999"/>
            <a:ext cx="7217721" cy="4518025"/>
          </a:xfr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AE40D5B4-C8ED-80A0-6932-B0F13603BB42}"/>
              </a:ext>
            </a:extLst>
          </p:cNvPr>
          <p:cNvSpPr/>
          <p:nvPr/>
        </p:nvSpPr>
        <p:spPr>
          <a:xfrm>
            <a:off x="5539665" y="2934000"/>
            <a:ext cx="1376039" cy="990000"/>
          </a:xfrm>
          <a:prstGeom prst="roundRect">
            <a:avLst/>
          </a:prstGeom>
          <a:solidFill>
            <a:srgbClr val="E15327">
              <a:alpha val="7843"/>
            </a:srgbClr>
          </a:solidFill>
          <a:ln w="25400">
            <a:solidFill>
              <a:srgbClr val="962B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AE82F92-85AB-7DBC-8F1C-C0C09E8F2727}"/>
              </a:ext>
            </a:extLst>
          </p:cNvPr>
          <p:cNvSpPr/>
          <p:nvPr/>
        </p:nvSpPr>
        <p:spPr>
          <a:xfrm>
            <a:off x="7263412" y="4319244"/>
            <a:ext cx="1376039" cy="990000"/>
          </a:xfrm>
          <a:prstGeom prst="roundRect">
            <a:avLst/>
          </a:prstGeom>
          <a:solidFill>
            <a:srgbClr val="E15327">
              <a:alpha val="7843"/>
            </a:srgbClr>
          </a:solidFill>
          <a:ln w="25400">
            <a:solidFill>
              <a:srgbClr val="962B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1C8F51B-2D27-53CE-4F52-1F733AF96446}"/>
              </a:ext>
            </a:extLst>
          </p:cNvPr>
          <p:cNvSpPr/>
          <p:nvPr/>
        </p:nvSpPr>
        <p:spPr>
          <a:xfrm>
            <a:off x="7833062" y="2138158"/>
            <a:ext cx="1376039" cy="990000"/>
          </a:xfrm>
          <a:prstGeom prst="roundRect">
            <a:avLst/>
          </a:prstGeom>
          <a:solidFill>
            <a:srgbClr val="E15327">
              <a:alpha val="7843"/>
            </a:srgbClr>
          </a:solidFill>
          <a:ln w="25400">
            <a:solidFill>
              <a:srgbClr val="962B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489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4662A-70C6-40CA-5E1F-B453F5FF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Specifications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F011A-4DEC-AD1B-04C0-13E46D096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/>
              <a:t>Center </a:t>
            </a:r>
            <a:r>
              <a:rPr lang="de-AT" dirty="0" err="1"/>
              <a:t>frequency</a:t>
            </a:r>
            <a:r>
              <a:rPr lang="de-AT" dirty="0"/>
              <a:t> = 1.25 GHz -&gt; </a:t>
            </a:r>
            <a:r>
              <a:rPr lang="de-AT" dirty="0" err="1"/>
              <a:t>SerDes</a:t>
            </a:r>
            <a:r>
              <a:rPr lang="de-AT" dirty="0"/>
              <a:t> </a:t>
            </a:r>
            <a:r>
              <a:rPr lang="de-AT" dirty="0" err="1"/>
              <a:t>Applications</a:t>
            </a:r>
            <a:endParaRPr lang="de-AT" dirty="0"/>
          </a:p>
          <a:p>
            <a:pPr>
              <a:lnSpc>
                <a:spcPct val="150000"/>
              </a:lnSpc>
            </a:pPr>
            <a:r>
              <a:rPr lang="de-AT" dirty="0"/>
              <a:t>Input </a:t>
            </a:r>
            <a:r>
              <a:rPr lang="de-AT" dirty="0" err="1"/>
              <a:t>frequency</a:t>
            </a:r>
            <a:r>
              <a:rPr lang="de-AT" dirty="0"/>
              <a:t> = 10-100 MHz (26 MHz) (mobile </a:t>
            </a:r>
            <a:r>
              <a:rPr lang="de-AT" dirty="0" err="1"/>
              <a:t>Applications</a:t>
            </a:r>
            <a:r>
              <a:rPr lang="de-AT" dirty="0"/>
              <a:t>)</a:t>
            </a:r>
          </a:p>
          <a:p>
            <a:pPr>
              <a:lnSpc>
                <a:spcPct val="150000"/>
              </a:lnSpc>
            </a:pPr>
            <a:r>
              <a:rPr lang="de-AT" dirty="0"/>
              <a:t>Power </a:t>
            </a:r>
            <a:r>
              <a:rPr lang="de-AT" dirty="0" err="1"/>
              <a:t>supply</a:t>
            </a:r>
            <a:r>
              <a:rPr lang="de-AT" dirty="0"/>
              <a:t> = 1.80V</a:t>
            </a:r>
          </a:p>
          <a:p>
            <a:pPr>
              <a:lnSpc>
                <a:spcPct val="150000"/>
              </a:lnSpc>
            </a:pPr>
            <a:r>
              <a:rPr lang="de-AT" dirty="0"/>
              <a:t>Power </a:t>
            </a:r>
            <a:r>
              <a:rPr lang="de-AT" dirty="0" err="1"/>
              <a:t>budget</a:t>
            </a:r>
            <a:r>
              <a:rPr lang="de-AT" dirty="0"/>
              <a:t> = 5 mW maximum</a:t>
            </a:r>
          </a:p>
          <a:p>
            <a:pPr>
              <a:lnSpc>
                <a:spcPct val="150000"/>
              </a:lnSpc>
            </a:pPr>
            <a:r>
              <a:rPr lang="de-AT" dirty="0"/>
              <a:t>Design </a:t>
            </a:r>
            <a:r>
              <a:rPr lang="de-AT" dirty="0" err="1"/>
              <a:t>focus</a:t>
            </a:r>
            <a:r>
              <a:rPr lang="de-AT" dirty="0"/>
              <a:t> on </a:t>
            </a:r>
            <a:r>
              <a:rPr lang="de-AT" dirty="0" err="1"/>
              <a:t>low</a:t>
            </a:r>
            <a:r>
              <a:rPr lang="de-AT" dirty="0"/>
              <a:t> power </a:t>
            </a:r>
            <a:r>
              <a:rPr lang="de-AT" dirty="0" err="1"/>
              <a:t>consumption</a:t>
            </a:r>
            <a:r>
              <a:rPr lang="de-AT" dirty="0"/>
              <a:t> (</a:t>
            </a:r>
            <a:r>
              <a:rPr lang="de-AT" dirty="0" err="1"/>
              <a:t>switching</a:t>
            </a:r>
            <a:r>
              <a:rPr lang="de-AT" dirty="0"/>
              <a:t> off </a:t>
            </a:r>
            <a:r>
              <a:rPr lang="de-AT" dirty="0" err="1"/>
              <a:t>circuit</a:t>
            </a:r>
            <a:r>
              <a:rPr lang="de-AT" dirty="0"/>
              <a:t> </a:t>
            </a:r>
            <a:r>
              <a:rPr lang="de-AT" dirty="0" err="1"/>
              <a:t>components</a:t>
            </a:r>
            <a:r>
              <a:rPr lang="de-AT" dirty="0"/>
              <a:t>)</a:t>
            </a:r>
          </a:p>
          <a:p>
            <a:pPr>
              <a:lnSpc>
                <a:spcPct val="150000"/>
              </a:lnSpc>
            </a:pPr>
            <a:r>
              <a:rPr lang="de-AT" dirty="0"/>
              <a:t>Design </a:t>
            </a:r>
            <a:r>
              <a:rPr lang="de-AT" dirty="0" err="1"/>
              <a:t>focus</a:t>
            </a:r>
            <a:r>
              <a:rPr lang="de-AT" dirty="0"/>
              <a:t> on PVT </a:t>
            </a:r>
            <a:r>
              <a:rPr lang="de-AT" dirty="0" err="1"/>
              <a:t>corners</a:t>
            </a:r>
            <a:endParaRPr lang="de-AT" dirty="0"/>
          </a:p>
          <a:p>
            <a:pPr>
              <a:lnSpc>
                <a:spcPct val="150000"/>
              </a:lnSpc>
            </a:pP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D75EB0-78ED-D4BD-DDE1-C06E93B144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115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F24DF-54BB-7AD6-FCD5-BD9A5A29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Ring VCO </a:t>
            </a:r>
            <a:r>
              <a:rPr lang="de-AT" dirty="0" err="1"/>
              <a:t>simulation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C27A14-4984-F355-C0DB-7B31708BC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F44A53-017C-065D-78B8-2B3B07E58EA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D0C096D-C78C-A95C-0468-777EA85C1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682" y="1069746"/>
            <a:ext cx="7586636" cy="521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3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61F3F-D5C3-35F9-24D3-8419961C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Simulation </a:t>
            </a:r>
            <a:r>
              <a:rPr lang="de-AT" dirty="0" err="1"/>
              <a:t>results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8E9D24-55FF-FAC3-5691-9D2C9FD0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1B245C-586B-4ABC-D80D-259112509D8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18B4A9-61AA-55B7-5211-E621C4CF1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31" y="1070999"/>
            <a:ext cx="7990137" cy="51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5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A2E27-F3B1-C453-56FE-435E97AE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Simulation </a:t>
            </a:r>
            <a:r>
              <a:rPr lang="de-AT" dirty="0" err="1"/>
              <a:t>results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66B1EE-6A91-405D-D2A7-2EA365E7E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EEA7B6-6A4D-F54E-121D-3D507C51242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E87461-6A29-A90B-D161-732C0784A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790" y="1102283"/>
            <a:ext cx="7982420" cy="516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2219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KU_presentation_EN_16_9_2020_01.pptx" id="{1F9F756A-371E-45F1-99F1-B1047E9DC74E}" vid="{0C0BC274-55BD-4327-A43F-AC325799A0B8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JKU_presentation_EN</Template>
  <TotalTime>0</TotalTime>
  <Words>239</Words>
  <Application>Microsoft Office PowerPoint</Application>
  <PresentationFormat>Breitbild</PresentationFormat>
  <Paragraphs>40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Wingdings</vt:lpstr>
      <vt:lpstr>Wingdings 2</vt:lpstr>
      <vt:lpstr>Larissa</vt:lpstr>
      <vt:lpstr>PowerPoint-Präsentation</vt:lpstr>
      <vt:lpstr>Implementation of a Sub-Sampling PLL  targeting SerDes Applications</vt:lpstr>
      <vt:lpstr>Team</vt:lpstr>
      <vt:lpstr>Block schematic</vt:lpstr>
      <vt:lpstr>Proposed block schematic</vt:lpstr>
      <vt:lpstr>Specifications</vt:lpstr>
      <vt:lpstr>Ring VCO simulation</vt:lpstr>
      <vt:lpstr>Simulation results</vt:lpstr>
      <vt:lpstr>Simulation results</vt:lpstr>
      <vt:lpstr>VCO behavior</vt:lpstr>
      <vt:lpstr>Layout of the delay cell</vt:lpstr>
      <vt:lpstr>Layout of the complete ring VCO</vt:lpstr>
      <vt:lpstr>Next steps</vt:lpstr>
      <vt:lpstr>Design challenges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0DP4R4YzFv@students.jku.at</dc:creator>
  <cp:lastModifiedBy>Christof Gindu</cp:lastModifiedBy>
  <cp:revision>38</cp:revision>
  <cp:lastPrinted>2015-10-19T12:36:16Z</cp:lastPrinted>
  <dcterms:created xsi:type="dcterms:W3CDTF">2022-06-27T09:09:19Z</dcterms:created>
  <dcterms:modified xsi:type="dcterms:W3CDTF">2022-07-08T15:19:14Z</dcterms:modified>
</cp:coreProperties>
</file>