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7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2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39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06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59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0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2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9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9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2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3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7D6D973-9364-452A-9158-B0845E26C1E5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FDCF12-34B7-4009-9E3B-AB92F7506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E9C-83A0-4717-8B40-B03ADBCB6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618470"/>
            <a:ext cx="8825658" cy="2677648"/>
          </a:xfrm>
        </p:spPr>
        <p:txBody>
          <a:bodyPr/>
          <a:lstStyle/>
          <a:p>
            <a:r>
              <a:rPr lang="fr-FR" dirty="0"/>
              <a:t>Analyse des Sentiments avec le Dataset Stanford Sentiment Treebank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43DCE-B5E4-4C98-9BFF-7DFE7203C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l’</a:t>
            </a:r>
            <a:r>
              <a:rPr lang="fr-FR" dirty="0" err="1"/>
              <a:t>etudiant</a:t>
            </a:r>
            <a:r>
              <a:rPr lang="fr-FR" dirty="0"/>
              <a:t>: Diyou mbouwe christ gabriel</a:t>
            </a:r>
          </a:p>
        </p:txBody>
      </p:sp>
    </p:spTree>
    <p:extLst>
      <p:ext uri="{BB962C8B-B14F-4D97-AF65-F5344CB8AC3E}">
        <p14:creationId xmlns:p14="http://schemas.microsoft.com/office/powerpoint/2010/main" val="1499869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44D9-9F58-4AA4-AD59-2A9EB5B9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859316-A85C-494F-BF6D-8479D1E96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390758"/>
            <a:ext cx="9062096" cy="184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Résumé des résultats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Performance générale et efficacité du modèle.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Utilisation potentielle dans des applications réelles.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Prochaines étapes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Exploration d'autres modèles ou datasets. </a:t>
            </a:r>
          </a:p>
        </p:txBody>
      </p:sp>
    </p:spTree>
    <p:extLst>
      <p:ext uri="{BB962C8B-B14F-4D97-AF65-F5344CB8AC3E}">
        <p14:creationId xmlns:p14="http://schemas.microsoft.com/office/powerpoint/2010/main" val="209019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AC3D-2D18-4EFA-94B8-7C222651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10415B-FD1F-4B0A-AD8A-D1DD61565E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4842" y="2775204"/>
            <a:ext cx="9894000" cy="3072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Objectif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Analyser les sentiments dans les phrases du dataset.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Méthodologie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Prétraitement du texte, vectorisation, et application d'un modèle de régression logistique.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Résultats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Précision du modèle et analyse des performances.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Conclusion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Discussion des forces et des faiblesses du modèle. </a:t>
            </a:r>
          </a:p>
        </p:txBody>
      </p:sp>
    </p:spTree>
    <p:extLst>
      <p:ext uri="{BB962C8B-B14F-4D97-AF65-F5344CB8AC3E}">
        <p14:creationId xmlns:p14="http://schemas.microsoft.com/office/powerpoint/2010/main" val="103285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213A-3AC0-43FA-A584-3103A133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DA44C1-D6E3-46A5-8F9C-33DB30F528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78927"/>
            <a:ext cx="9609299" cy="3265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Contexte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Importance de l'analyse des sentiments dans le traitement automatique des langues (NLP).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Motivation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Applications dans la satisfaction client, le marketing,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État de l'art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Modèles traditionnels vs. modèles avancés (comme les réseaux de neurones).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Objectif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: Comparer la simplicité et l'efficacité d'un modèle de régression logistique. </a:t>
            </a:r>
          </a:p>
        </p:txBody>
      </p:sp>
    </p:spTree>
    <p:extLst>
      <p:ext uri="{BB962C8B-B14F-4D97-AF65-F5344CB8AC3E}">
        <p14:creationId xmlns:p14="http://schemas.microsoft.com/office/powerpoint/2010/main" val="86649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AA3F06-6F4D-4A73-B4AF-EE112C05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 - DATASET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B67619-EF35-466C-BA29-96B2AD627F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082884"/>
            <a:ext cx="9785762" cy="245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Présentation du Stanford Sentiment Treebank.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Prétraitement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Extraction des labels et nettoyage des données.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Séparation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Division des données en ensembles d'entraînement, de validation et de test. </a:t>
            </a:r>
          </a:p>
        </p:txBody>
      </p:sp>
    </p:spTree>
    <p:extLst>
      <p:ext uri="{BB962C8B-B14F-4D97-AF65-F5344CB8AC3E}">
        <p14:creationId xmlns:p14="http://schemas.microsoft.com/office/powerpoint/2010/main" val="147246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5357C-9048-42B6-BC4E-6B0E94B2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 - MODELE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5254B5-18A7-48D7-B6A8-D846E568A0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082981"/>
            <a:ext cx="9865972" cy="24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Modèle choisi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Régression Logistique.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Pourquoi ce choix ?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Simplicité, efficacité pour des données textuelles vectorisées.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Vectorisation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Utilisation de TF-IDF pour transformer le texte en vecteurs. </a:t>
            </a:r>
          </a:p>
        </p:txBody>
      </p:sp>
    </p:spTree>
    <p:extLst>
      <p:ext uri="{BB962C8B-B14F-4D97-AF65-F5344CB8AC3E}">
        <p14:creationId xmlns:p14="http://schemas.microsoft.com/office/powerpoint/2010/main" val="296245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52E9-4C9B-4991-A333-9BBA262F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68868"/>
            <a:ext cx="8761413" cy="1127848"/>
          </a:xfrm>
        </p:spPr>
        <p:txBody>
          <a:bodyPr/>
          <a:lstStyle/>
          <a:p>
            <a:r>
              <a:rPr lang="en-US" dirty="0"/>
              <a:t>METHODOLIE – PARAMETRES D’ENTRAINEMENT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07C908-20AF-40EA-B688-E6680D748B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3082982"/>
            <a:ext cx="9673467" cy="2457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Paramètres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max_iter=1000 pour s'assurer de la convergence.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Données d'entraînement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Nombre d'échantillons utilisés pour l'entraînement.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Validation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Utilisation de l'ensemble de validation pour ajuster le modèle </a:t>
            </a:r>
          </a:p>
        </p:txBody>
      </p:sp>
    </p:spTree>
    <p:extLst>
      <p:ext uri="{BB962C8B-B14F-4D97-AF65-F5344CB8AC3E}">
        <p14:creationId xmlns:p14="http://schemas.microsoft.com/office/powerpoint/2010/main" val="29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F384-052A-4146-A11F-74B07A62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RESULTATS – TABLEAU ET GRAPHIQUES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507650D-B65B-4EDD-99D9-FCD38931E18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22379286"/>
              </p:ext>
            </p:extLst>
          </p:nvPr>
        </p:nvGraphicFramePr>
        <p:xfrm>
          <a:off x="641684" y="2603500"/>
          <a:ext cx="10539662" cy="341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12831">
                  <a:extLst>
                    <a:ext uri="{9D8B030D-6E8A-4147-A177-3AD203B41FA5}">
                      <a16:colId xmlns:a16="http://schemas.microsoft.com/office/drawing/2014/main" val="2896203525"/>
                    </a:ext>
                  </a:extLst>
                </a:gridCol>
                <a:gridCol w="3512831">
                  <a:extLst>
                    <a:ext uri="{9D8B030D-6E8A-4147-A177-3AD203B41FA5}">
                      <a16:colId xmlns:a16="http://schemas.microsoft.com/office/drawing/2014/main" val="3231766624"/>
                    </a:ext>
                  </a:extLst>
                </a:gridCol>
                <a:gridCol w="3514000">
                  <a:extLst>
                    <a:ext uri="{9D8B030D-6E8A-4147-A177-3AD203B41FA5}">
                      <a16:colId xmlns:a16="http://schemas.microsoft.com/office/drawing/2014/main" val="1653290802"/>
                    </a:ext>
                  </a:extLst>
                </a:gridCol>
              </a:tblGrid>
              <a:tr h="683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METRIQUE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VALIDATION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TEST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extLst>
                  <a:ext uri="{0D108BD9-81ED-4DB2-BD59-A6C34878D82A}">
                    <a16:rowId xmlns:a16="http://schemas.microsoft.com/office/drawing/2014/main" val="1538271618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Exactitude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58%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57%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extLst>
                  <a:ext uri="{0D108BD9-81ED-4DB2-BD59-A6C34878D82A}">
                    <a16:rowId xmlns:a16="http://schemas.microsoft.com/office/drawing/2014/main" val="2995382656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Précision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0.57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0.56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extLst>
                  <a:ext uri="{0D108BD9-81ED-4DB2-BD59-A6C34878D82A}">
                    <a16:rowId xmlns:a16="http://schemas.microsoft.com/office/drawing/2014/main" val="759045248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Rappel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0.58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0.57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extLst>
                  <a:ext uri="{0D108BD9-81ED-4DB2-BD59-A6C34878D82A}">
                    <a16:rowId xmlns:a16="http://schemas.microsoft.com/office/drawing/2014/main" val="2716877264"/>
                  </a:ext>
                </a:extLst>
              </a:tr>
              <a:tr h="683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>
                          <a:effectLst/>
                        </a:rPr>
                        <a:t>F1-Score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0.57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000" dirty="0">
                          <a:effectLst/>
                        </a:rPr>
                        <a:t>0.57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771" marR="57771" marT="0" marB="0"/>
                </a:tc>
                <a:extLst>
                  <a:ext uri="{0D108BD9-81ED-4DB2-BD59-A6C34878D82A}">
                    <a16:rowId xmlns:a16="http://schemas.microsoft.com/office/drawing/2014/main" val="342991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17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BCF5CA-15BC-41C5-9684-22CCBF498B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969" y="128337"/>
            <a:ext cx="11405936" cy="65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7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6B96-3743-47CE-80C1-870AD122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27650-6523-4A4A-B887-4AEFF70CA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217362"/>
            <a:ext cx="9593257" cy="418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Analyse des points forts du modèle.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Erreurs courantes</a:t>
            </a:r>
            <a:r>
              <a:rPr kumimoji="0" lang="fr-F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Types d'erreurs observées (e.g., confusion entre sentiments neutres et négatifs).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en-US" sz="2000" b="1" dirty="0">
                <a:solidFill>
                  <a:schemeClr val="tx1"/>
                </a:solidFill>
              </a:rPr>
              <a:t>Simplication: </a:t>
            </a:r>
            <a:r>
              <a:rPr lang="fr-FR" altLang="en-US" sz="2000" dirty="0">
                <a:solidFill>
                  <a:schemeClr val="tx1"/>
                </a:solidFill>
              </a:rPr>
              <a:t>Modèle de régression logistique vs. Modèles plus complexes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Données: </a:t>
            </a:r>
            <a:r>
              <a:rPr lang="fr-FR" altLang="en-US" sz="2000" dirty="0">
                <a:solidFill>
                  <a:schemeClr val="tx1"/>
                </a:solidFill>
              </a:rPr>
              <a:t>Limites du dataset utilisé </a:t>
            </a:r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fr-FR" altLang="en-US" sz="2000" dirty="0">
                <a:solidFill>
                  <a:schemeClr val="tx1"/>
                </a:solidFill>
              </a:rPr>
              <a:t>taille, diversité, etc.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en-US" sz="2000" b="1" dirty="0">
                <a:solidFill>
                  <a:schemeClr val="tx1"/>
                </a:solidFill>
              </a:rPr>
              <a:t>Améliorations potentielles: </a:t>
            </a:r>
            <a:r>
              <a:rPr lang="fr-FR" altLang="en-US" sz="2000" dirty="0">
                <a:solidFill>
                  <a:schemeClr val="tx1"/>
                </a:solidFill>
              </a:rPr>
              <a:t>Utilisation de modèles plus avancés comme les RNN ou Transformers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en-US" sz="2000" b="1" dirty="0">
                <a:solidFill>
                  <a:schemeClr val="tx1"/>
                </a:solidFill>
              </a:rPr>
              <a:t>Applications futures: </a:t>
            </a:r>
            <a:r>
              <a:rPr lang="fr-FR" altLang="en-US" sz="2000" dirty="0">
                <a:solidFill>
                  <a:schemeClr val="tx1"/>
                </a:solidFill>
              </a:rPr>
              <a:t>Intégration dans des systèmes de recommandation ou d’assistance client</a:t>
            </a:r>
            <a:endParaRPr kumimoji="0" lang="fr-F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5640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363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Analyse des Sentiments avec le Dataset Stanford Sentiment Treebank</vt:lpstr>
      <vt:lpstr>RESUME</vt:lpstr>
      <vt:lpstr>INTRODUCTION</vt:lpstr>
      <vt:lpstr>METHODOLOGIE - DATASET</vt:lpstr>
      <vt:lpstr>METHODOLOGIE - MODELE</vt:lpstr>
      <vt:lpstr>METHODOLIE – PARAMETRES D’ENTRAINEMENT</vt:lpstr>
      <vt:lpstr>RESULTATS – TABLEAU ET GRAPHIQUES</vt:lpstr>
      <vt:lpstr>PowerPoint Presentation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des Sentiments avec le Dataset Stanford Sentiment Treebank</dc:title>
  <dc:creator>Diyou Gabriel</dc:creator>
  <cp:lastModifiedBy>Diyou Gabriel</cp:lastModifiedBy>
  <cp:revision>4</cp:revision>
  <dcterms:created xsi:type="dcterms:W3CDTF">2024-08-08T15:45:06Z</dcterms:created>
  <dcterms:modified xsi:type="dcterms:W3CDTF">2024-08-08T16:20:28Z</dcterms:modified>
</cp:coreProperties>
</file>