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5/MOfjaFHrVDb9hNOLW1JlS6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D3442B-7469-4E21-8DC9-6E2B6AB3AF38}">
  <a:tblStyle styleId="{7AD3442B-7469-4E21-8DC9-6E2B6AB3AF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10" name="Google Shape;10;p11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CUSTOM_1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5">
  <p:cSld name="CUSTOM_12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4">
  <p:cSld name="CUSTOM_12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6" name="Google Shape;76;p2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2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3">
  <p:cSld name="CUSTOM_12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23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2">
  <p:cSld name="CUSTOM_1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3E606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1">
  <p:cSld name="CUSTOM_1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3E606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6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606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righ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2" name="Google Shape;102;p28"/>
          <p:cNvSpPr txBox="1"/>
          <p:nvPr>
            <p:ph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ext">
  <p:cSld name="CUSTOM_1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slide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30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30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30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30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400">
                <a:solidFill>
                  <a:srgbClr val="A5B7C6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rgbClr val="A5B7C6"/>
                </a:solidFill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A5B7C6"/>
                </a:solidFill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A5B7C6"/>
                </a:solidFill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>
                <a:solidFill>
                  <a:srgbClr val="A5B7C6"/>
                </a:solidFill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s &amp; two column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19" name="Google Shape;119;p31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22" name="Google Shape;122;p31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">
  <p:cSld name="CUSTOM_1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32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2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 1">
  <p:cSld name="CUSTOM_1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1" name="Google Shape;131;p3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right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4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5" name="Google Shape;135;p34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36" name="Google Shape;136;p34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5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0" name="Google Shape;140;p35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41" name="Google Shape;141;p35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 1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3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A5B7C6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left">
  <p:cSld name="CUSTOM_9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1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slide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35" name="Google Shape;35;p1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7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7" name="Google Shape;37;p17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CUSTOM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1" name="Google Shape;41;p18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2" name="Google Shape;42;p18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3" name="Google Shape;43;p18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4" name="Google Shape;44;p18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45" name="Google Shape;45;p1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8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19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9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9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55" name="Google Shape;55;p1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9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19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19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9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/>
          <p:nvPr/>
        </p:nvSpPr>
        <p:spPr>
          <a:xfrm>
            <a:off x="0" y="2760075"/>
            <a:ext cx="7654500" cy="14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>
            <p:ph type="title"/>
          </p:nvPr>
        </p:nvSpPr>
        <p:spPr>
          <a:xfrm>
            <a:off x="485500" y="1509400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ELT Pipeline</a:t>
            </a:r>
            <a:endParaRPr/>
          </a:p>
        </p:txBody>
      </p:sp>
      <p:sp>
        <p:nvSpPr>
          <p:cNvPr id="153" name="Google Shape;153;p1"/>
          <p:cNvSpPr txBox="1"/>
          <p:nvPr>
            <p:ph idx="4294967295" type="subTitle"/>
          </p:nvPr>
        </p:nvSpPr>
        <p:spPr>
          <a:xfrm>
            <a:off x="485500" y="3422500"/>
            <a:ext cx="7493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</a:pPr>
            <a:r>
              <a:rPr b="0" i="0" lang="es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Coded Using Python &amp; SQL on a MySQL Database</a:t>
            </a:r>
            <a:endParaRPr b="0" i="0" sz="1600" u="none" cap="none" strike="noStrike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</a:pPr>
            <a:r>
              <a:rPr b="0" i="0" lang="es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Connie Sau Chow, John Chen, Chris Garcia</a:t>
            </a:r>
            <a:endParaRPr b="0" i="0" sz="1600" u="none" cap="none" strike="noStrike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Overview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"/>
          <p:cNvSpPr txBox="1"/>
          <p:nvPr/>
        </p:nvSpPr>
        <p:spPr>
          <a:xfrm>
            <a:off x="492500" y="1129050"/>
            <a:ext cx="699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Level Overview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 and Database Architecture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Limitations &amp; Scalability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High Level Design &amp; Architecture 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13250"/>
            <a:ext cx="86106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Application Design &amp; Architecture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13250"/>
            <a:ext cx="8839201" cy="32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400"/>
              <a:t>Data Sources</a:t>
            </a:r>
            <a:endParaRPr sz="2400"/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843650" y="14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{7AD3442B-7469-4E21-8DC9-6E2B6AB3AF38}</a:tableStyleId>
              </a:tblPr>
              <a:tblGrid>
                <a:gridCol w="1864175"/>
                <a:gridCol w="1864175"/>
                <a:gridCol w="1864175"/>
                <a:gridCol w="1864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6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 Count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Columns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Expenditures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337.6 MB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2,047,961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 Members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137,355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56,812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GDP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304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CPI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22.7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1,303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6"/>
          <p:cNvSpPr txBox="1"/>
          <p:nvPr/>
        </p:nvSpPr>
        <p:spPr>
          <a:xfrm>
            <a:off x="492500" y="112905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Extraction of Tables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1523975" y="159075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Hardcoded Table Names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94" y="2286325"/>
            <a:ext cx="7319207" cy="2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1" name="Google Shape;191;p7"/>
          <p:cNvSpPr txBox="1"/>
          <p:nvPr/>
        </p:nvSpPr>
        <p:spPr>
          <a:xfrm>
            <a:off x="464625" y="1038925"/>
            <a:ext cx="75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Lacks Scalability For Larger Datasets and Data Processing Capacity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Local MySQL Database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Explore other libraries or solutions other than S</a:t>
            </a: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QLAlchemy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900" y="2367325"/>
            <a:ext cx="2445264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1750" y="2681650"/>
            <a:ext cx="1781900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8"/>
          <p:cNvSpPr txBox="1"/>
          <p:nvPr/>
        </p:nvSpPr>
        <p:spPr>
          <a:xfrm>
            <a:off x="436750" y="106030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Maintainability of Code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Needs centralized configuration file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Needs centralized logging options for different users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275" y="1060300"/>
            <a:ext cx="1007100" cy="1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1600" y="1139550"/>
            <a:ext cx="1007100" cy="1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48025"/>
            <a:ext cx="8839199" cy="200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Future Implementation Items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210" name="Google Shape;210;p9"/>
          <p:cNvSpPr txBox="1"/>
          <p:nvPr/>
        </p:nvSpPr>
        <p:spPr>
          <a:xfrm>
            <a:off x="469725" y="1472425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robust ELT pipeline that can scale &amp; integrate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517550" y="1984450"/>
            <a:ext cx="611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extraction of external data sources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Automatic detection of data source types in extraction stage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Configurable Log Files Based on User Requirements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Centralized Configuration File for Storing file locations, etc.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