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edium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36445D-1F70-4E38-B915-A6A176F4318C}">
  <a:tblStyle styleId="{7836445D-1F70-4E38-B915-A6A176F431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edium-italic.fntdata"/><Relationship Id="rId16" Type="http://schemas.openxmlformats.org/officeDocument/2006/relationships/font" Target="fonts/RobotoMedium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0b04c71e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0b04c71e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61e0ddc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61e0ddc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0b04c71e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10b04c71e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1084443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11084443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10844437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110844437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108444374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1108444374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108444374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1108444374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6568"/>
          <a:stretch/>
        </p:blipFill>
        <p:spPr>
          <a:xfrm>
            <a:off x="345025" y="350313"/>
            <a:ext cx="8453949" cy="44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7650" y="3024500"/>
            <a:ext cx="7654500" cy="1474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476300" y="1944525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b="1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4050" y="3770575"/>
            <a:ext cx="7493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5">
  <p:cSld name="CUSTOM_12_5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-45500" y="3921450"/>
            <a:ext cx="9198600" cy="12219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0" y="499375"/>
            <a:ext cx="2826300" cy="443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0" y="976450"/>
            <a:ext cx="3633900" cy="443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25" y="578973"/>
            <a:ext cx="42138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title"/>
          </p:nvPr>
        </p:nvSpPr>
        <p:spPr>
          <a:xfrm>
            <a:off x="955299" y="4366675"/>
            <a:ext cx="7197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1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4">
  <p:cSld name="CUSTOM_12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2"/>
          <p:cNvGrpSpPr/>
          <p:nvPr/>
        </p:nvGrpSpPr>
        <p:grpSpPr>
          <a:xfrm>
            <a:off x="3783969" y="-23750"/>
            <a:ext cx="5375861" cy="5177700"/>
            <a:chOff x="3768189" y="-23750"/>
            <a:chExt cx="5375861" cy="5177700"/>
          </a:xfrm>
        </p:grpSpPr>
        <p:sp>
          <p:nvSpPr>
            <p:cNvPr id="74" name="Google Shape;74;p12"/>
            <p:cNvSpPr/>
            <p:nvPr/>
          </p:nvSpPr>
          <p:spPr>
            <a:xfrm>
              <a:off x="4148450" y="-23750"/>
              <a:ext cx="4995600" cy="5177700"/>
            </a:xfrm>
            <a:prstGeom prst="rect">
              <a:avLst/>
            </a:pr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-5400000">
              <a:off x="3510939" y="349631"/>
              <a:ext cx="902400" cy="387900"/>
            </a:xfrm>
            <a:prstGeom prst="triangle">
              <a:avLst>
                <a:gd fmla="val 50000" name="adj"/>
              </a:avLst>
            </a:pr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2"/>
          <p:cNvSpPr txBox="1"/>
          <p:nvPr>
            <p:ph type="title"/>
          </p:nvPr>
        </p:nvSpPr>
        <p:spPr>
          <a:xfrm>
            <a:off x="5083800" y="206100"/>
            <a:ext cx="36384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5083800" y="1488100"/>
            <a:ext cx="36384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3">
  <p:cSld name="CUSTOM_12_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253325" y="2161325"/>
            <a:ext cx="3095400" cy="2857800"/>
          </a:xfrm>
          <a:prstGeom prst="rect">
            <a:avLst/>
          </a:prstGeom>
          <a:solidFill>
            <a:srgbClr val="FFFFFF">
              <a:alpha val="8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621875" y="2682875"/>
            <a:ext cx="23583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None/>
              <a:defRPr b="1" sz="1400"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1" name="Google Shape;81;p13"/>
          <p:cNvSpPr txBox="1"/>
          <p:nvPr>
            <p:ph idx="2" type="title"/>
          </p:nvPr>
        </p:nvSpPr>
        <p:spPr>
          <a:xfrm>
            <a:off x="539550" y="3769825"/>
            <a:ext cx="25230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2">
  <p:cSld name="CUSTOM_12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245650" y="1568125"/>
            <a:ext cx="44826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400"/>
              <a:buNone/>
              <a:defRPr sz="2400">
                <a:solidFill>
                  <a:srgbClr val="19344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4879550" y="3694525"/>
            <a:ext cx="32148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E60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1">
  <p:cSld name="CUSTOM_1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477850" y="0"/>
            <a:ext cx="4144500" cy="26523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661025" y="158925"/>
            <a:ext cx="38100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661025" y="1140275"/>
            <a:ext cx="36675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rgbClr val="3E606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/>
          <p:nvPr>
            <p:ph idx="2" type="title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 1">
  <p:cSld name="BIG_NUMBER_1">
    <p:bg>
      <p:bgPr>
        <a:solidFill>
          <a:srgbClr val="3E606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867300" y="2978525"/>
            <a:ext cx="74094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2" type="title"/>
          </p:nvPr>
        </p:nvSpPr>
        <p:spPr>
          <a:xfrm>
            <a:off x="930100" y="981525"/>
            <a:ext cx="72837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b="1" sz="7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 u="sng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8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itle and text right">
  <p:cSld name="CUSTOM_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3830850" y="67522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3399300" y="140017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hasCustomPrompt="1" idx="2" type="title"/>
          </p:nvPr>
        </p:nvSpPr>
        <p:spPr>
          <a:xfrm>
            <a:off x="3830850" y="193957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3399300" y="266452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hasCustomPrompt="1" idx="4" type="title"/>
          </p:nvPr>
        </p:nvSpPr>
        <p:spPr>
          <a:xfrm>
            <a:off x="3830850" y="3203925"/>
            <a:ext cx="53010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4800">
                <a:solidFill>
                  <a:srgbClr val="01010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2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/>
          <p:nvPr>
            <p:ph idx="5" type="subTitle"/>
          </p:nvPr>
        </p:nvSpPr>
        <p:spPr>
          <a:xfrm>
            <a:off x="3399300" y="3928875"/>
            <a:ext cx="6164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A5B7C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ext">
  <p:cSld name="CUSTOM_15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27550" y="297175"/>
            <a:ext cx="868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5340273" y="1175975"/>
            <a:ext cx="30951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2" type="subTitle"/>
          </p:nvPr>
        </p:nvSpPr>
        <p:spPr>
          <a:xfrm>
            <a:off x="5340273" y="3191751"/>
            <a:ext cx="3095100" cy="14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 type="tx">
  <p:cSld name="TITLE_AND_BODY">
    <p:bg>
      <p:bgPr>
        <a:solidFill>
          <a:srgbClr val="19344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95300" y="1710575"/>
            <a:ext cx="75534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4062450" y="691475"/>
            <a:ext cx="1019100" cy="10191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25150" y="4084163"/>
            <a:ext cx="7493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B7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slide">
  <p:cSld name="CUSTOM_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489475" y="157165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0" name="Google Shape;110;p21"/>
          <p:cNvSpPr txBox="1"/>
          <p:nvPr>
            <p:ph idx="2" type="subTitle"/>
          </p:nvPr>
        </p:nvSpPr>
        <p:spPr>
          <a:xfrm>
            <a:off x="489475" y="363490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1" name="Google Shape;111;p21"/>
          <p:cNvSpPr txBox="1"/>
          <p:nvPr>
            <p:ph idx="3" type="subTitle"/>
          </p:nvPr>
        </p:nvSpPr>
        <p:spPr>
          <a:xfrm>
            <a:off x="2879225" y="157165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2" name="Google Shape;112;p21"/>
          <p:cNvSpPr txBox="1"/>
          <p:nvPr>
            <p:ph idx="4" type="subTitle"/>
          </p:nvPr>
        </p:nvSpPr>
        <p:spPr>
          <a:xfrm>
            <a:off x="2879225" y="3634900"/>
            <a:ext cx="20823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13" name="Google Shape;113;p21"/>
          <p:cNvSpPr txBox="1"/>
          <p:nvPr>
            <p:ph idx="5" type="subTitle"/>
          </p:nvPr>
        </p:nvSpPr>
        <p:spPr>
          <a:xfrm>
            <a:off x="182025" y="1273000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6" type="subTitle"/>
          </p:nvPr>
        </p:nvSpPr>
        <p:spPr>
          <a:xfrm>
            <a:off x="182025" y="3336025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7" type="subTitle"/>
          </p:nvPr>
        </p:nvSpPr>
        <p:spPr>
          <a:xfrm>
            <a:off x="2571725" y="1273000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8" type="subTitle"/>
          </p:nvPr>
        </p:nvSpPr>
        <p:spPr>
          <a:xfrm>
            <a:off x="2571725" y="3336025"/>
            <a:ext cx="2697300" cy="4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A5B7C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s &amp; two column">
  <p:cSld name="CUSTOM_1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77250" y="2734400"/>
            <a:ext cx="38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2" type="title"/>
          </p:nvPr>
        </p:nvSpPr>
        <p:spPr>
          <a:xfrm>
            <a:off x="4949250" y="2734400"/>
            <a:ext cx="38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20" name="Google Shape;120;p22"/>
          <p:cNvSpPr txBox="1"/>
          <p:nvPr>
            <p:ph idx="3" type="title"/>
          </p:nvPr>
        </p:nvSpPr>
        <p:spPr>
          <a:xfrm>
            <a:off x="674850" y="3463275"/>
            <a:ext cx="3222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4" type="title"/>
          </p:nvPr>
        </p:nvSpPr>
        <p:spPr>
          <a:xfrm>
            <a:off x="5246850" y="3463275"/>
            <a:ext cx="32223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22" name="Google Shape;122;p22"/>
          <p:cNvCxnSpPr/>
          <p:nvPr/>
        </p:nvCxnSpPr>
        <p:spPr>
          <a:xfrm>
            <a:off x="4583875" y="2747150"/>
            <a:ext cx="0" cy="18792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 and title">
  <p:cSld name="CUSTOM_1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5083800" y="24787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3"/>
          <p:cNvSpPr/>
          <p:nvPr/>
        </p:nvSpPr>
        <p:spPr>
          <a:xfrm>
            <a:off x="0" y="0"/>
            <a:ext cx="4457400" cy="51435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5161825" y="1160825"/>
            <a:ext cx="1140000" cy="0"/>
          </a:xfrm>
          <a:prstGeom prst="straightConnector1">
            <a:avLst/>
          </a:prstGeom>
          <a:noFill/>
          <a:ln cap="flat" cmpd="sng" w="19050">
            <a:solidFill>
              <a:srgbClr val="1934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image and title 1">
  <p:cSld name="CUSTOM_14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5083800" y="13322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5083800" y="24787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131" name="Google Shape;131;p24"/>
          <p:cNvCxnSpPr/>
          <p:nvPr/>
        </p:nvCxnSpPr>
        <p:spPr>
          <a:xfrm>
            <a:off x="5161825" y="1160825"/>
            <a:ext cx="1140000" cy="0"/>
          </a:xfrm>
          <a:prstGeom prst="straightConnector1">
            <a:avLst/>
          </a:prstGeom>
          <a:noFill/>
          <a:ln cap="flat" cmpd="sng" w="19050">
            <a:solidFill>
              <a:srgbClr val="19344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text right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472215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510990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35" name="Google Shape;135;p25"/>
          <p:cNvSpPr txBox="1"/>
          <p:nvPr>
            <p:ph idx="2" type="title"/>
          </p:nvPr>
        </p:nvSpPr>
        <p:spPr>
          <a:xfrm>
            <a:off x="510990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36" name="Google Shape;136;p25"/>
          <p:cNvCxnSpPr/>
          <p:nvPr/>
        </p:nvCxnSpPr>
        <p:spPr>
          <a:xfrm>
            <a:off x="7703150" y="4021750"/>
            <a:ext cx="5067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nd text left">
  <p:cSld name="CUSTOM_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/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0" name="Google Shape;140;p26"/>
          <p:cNvSpPr txBox="1"/>
          <p:nvPr>
            <p:ph idx="2" type="title"/>
          </p:nvPr>
        </p:nvSpPr>
        <p:spPr>
          <a:xfrm flipH="1">
            <a:off x="1218450" y="2569100"/>
            <a:ext cx="2842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141" name="Google Shape;141;p26"/>
          <p:cNvCxnSpPr/>
          <p:nvPr/>
        </p:nvCxnSpPr>
        <p:spPr>
          <a:xfrm flipH="1">
            <a:off x="961300" y="4021750"/>
            <a:ext cx="5067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nd text left 1">
  <p:cSld name="CUSTOM_2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 flipH="1">
            <a:off x="0" y="1619525"/>
            <a:ext cx="4449000" cy="7107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>
            <p:ph type="title"/>
          </p:nvPr>
        </p:nvSpPr>
        <p:spPr>
          <a:xfrm flipH="1">
            <a:off x="462150" y="1688525"/>
            <a:ext cx="35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2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idx="2" type="title"/>
          </p:nvPr>
        </p:nvSpPr>
        <p:spPr>
          <a:xfrm flipH="1">
            <a:off x="1218550" y="2569100"/>
            <a:ext cx="69558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4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Right">
  <p:cSld name="CUSTOM_8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55975" y="2412225"/>
            <a:ext cx="424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5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title"/>
          </p:nvPr>
        </p:nvSpPr>
        <p:spPr>
          <a:xfrm>
            <a:off x="463975" y="2826650"/>
            <a:ext cx="40320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1600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slide">
  <p:cSld name="CUSTOM_7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7675" y="413175"/>
            <a:ext cx="870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367675" y="90967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000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with title and text left">
  <p:cSld name="CUSTOM_9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83800" y="341650"/>
            <a:ext cx="363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sz="24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5083800" y="14881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083800" y="3817300"/>
            <a:ext cx="36384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6"/>
          <p:cNvSpPr/>
          <p:nvPr/>
        </p:nvSpPr>
        <p:spPr>
          <a:xfrm>
            <a:off x="5074251" y="3817300"/>
            <a:ext cx="3760500" cy="10608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/>
          <p:nvPr>
            <p:ph idx="3" type="subTitle"/>
          </p:nvPr>
        </p:nvSpPr>
        <p:spPr>
          <a:xfrm>
            <a:off x="5191125" y="3836250"/>
            <a:ext cx="3526800" cy="10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 slide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title"/>
          </p:nvPr>
        </p:nvSpPr>
        <p:spPr>
          <a:xfrm>
            <a:off x="167745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3" type="title"/>
          </p:nvPr>
        </p:nvSpPr>
        <p:spPr>
          <a:xfrm>
            <a:off x="126600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33" name="Google Shape;33;p7"/>
          <p:cNvCxnSpPr/>
          <p:nvPr/>
        </p:nvCxnSpPr>
        <p:spPr>
          <a:xfrm>
            <a:off x="4567200" y="2261250"/>
            <a:ext cx="9600" cy="20013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idx="4" type="title"/>
          </p:nvPr>
        </p:nvSpPr>
        <p:spPr>
          <a:xfrm>
            <a:off x="5067200" y="2135900"/>
            <a:ext cx="23994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5" type="title"/>
          </p:nvPr>
        </p:nvSpPr>
        <p:spPr>
          <a:xfrm>
            <a:off x="4655750" y="2632400"/>
            <a:ext cx="3222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 slide">
  <p:cSld name="CUSTOM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7954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38" name="Google Shape;38;p8"/>
          <p:cNvSpPr txBox="1"/>
          <p:nvPr>
            <p:ph idx="2" type="title"/>
          </p:nvPr>
        </p:nvSpPr>
        <p:spPr>
          <a:xfrm>
            <a:off x="795300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3" type="title"/>
          </p:nvPr>
        </p:nvSpPr>
        <p:spPr>
          <a:xfrm>
            <a:off x="3543711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40" name="Google Shape;40;p8"/>
          <p:cNvSpPr txBox="1"/>
          <p:nvPr>
            <p:ph idx="4" type="title"/>
          </p:nvPr>
        </p:nvSpPr>
        <p:spPr>
          <a:xfrm>
            <a:off x="3543638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5" type="title"/>
          </p:nvPr>
        </p:nvSpPr>
        <p:spPr>
          <a:xfrm>
            <a:off x="6292048" y="21359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b="1" sz="18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9pPr>
          </a:lstStyle>
          <a:p/>
        </p:txBody>
      </p:sp>
      <p:sp>
        <p:nvSpPr>
          <p:cNvPr id="42" name="Google Shape;42;p8"/>
          <p:cNvSpPr txBox="1"/>
          <p:nvPr>
            <p:ph idx="6" type="title"/>
          </p:nvPr>
        </p:nvSpPr>
        <p:spPr>
          <a:xfrm>
            <a:off x="6291975" y="2632400"/>
            <a:ext cx="23583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3363029" y="2443344"/>
            <a:ext cx="0" cy="13911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6082548" y="2443344"/>
            <a:ext cx="0" cy="13911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8"/>
          <p:cNvSpPr txBox="1"/>
          <p:nvPr>
            <p:ph idx="7"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CUSTOM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795448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8" name="Google Shape;48;p9"/>
          <p:cNvSpPr txBox="1"/>
          <p:nvPr>
            <p:ph idx="2" type="title"/>
          </p:nvPr>
        </p:nvSpPr>
        <p:spPr>
          <a:xfrm>
            <a:off x="795300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3" type="title"/>
          </p:nvPr>
        </p:nvSpPr>
        <p:spPr>
          <a:xfrm>
            <a:off x="3543711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0" name="Google Shape;50;p9"/>
          <p:cNvSpPr txBox="1"/>
          <p:nvPr>
            <p:ph idx="4" type="title"/>
          </p:nvPr>
        </p:nvSpPr>
        <p:spPr>
          <a:xfrm>
            <a:off x="3543638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5" type="title"/>
          </p:nvPr>
        </p:nvSpPr>
        <p:spPr>
          <a:xfrm>
            <a:off x="6292048" y="1843100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9"/>
          <p:cNvSpPr txBox="1"/>
          <p:nvPr>
            <p:ph idx="6" type="title"/>
          </p:nvPr>
        </p:nvSpPr>
        <p:spPr>
          <a:xfrm>
            <a:off x="6291975" y="2187200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cxnSp>
        <p:nvCxnSpPr>
          <p:cNvPr id="53" name="Google Shape;53;p9"/>
          <p:cNvCxnSpPr/>
          <p:nvPr/>
        </p:nvCxnSpPr>
        <p:spPr>
          <a:xfrm>
            <a:off x="3363025" y="1735807"/>
            <a:ext cx="0" cy="29736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9"/>
          <p:cNvCxnSpPr/>
          <p:nvPr/>
        </p:nvCxnSpPr>
        <p:spPr>
          <a:xfrm>
            <a:off x="6082550" y="1735807"/>
            <a:ext cx="0" cy="2973600"/>
          </a:xfrm>
          <a:prstGeom prst="straightConnector1">
            <a:avLst/>
          </a:prstGeom>
          <a:noFill/>
          <a:ln cap="flat" cmpd="sng" w="19050">
            <a:solidFill>
              <a:srgbClr val="A5B7C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9"/>
          <p:cNvSpPr txBox="1"/>
          <p:nvPr>
            <p:ph idx="7" type="title"/>
          </p:nvPr>
        </p:nvSpPr>
        <p:spPr>
          <a:xfrm>
            <a:off x="795448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" name="Google Shape;56;p9"/>
          <p:cNvSpPr txBox="1"/>
          <p:nvPr>
            <p:ph idx="8" type="title"/>
          </p:nvPr>
        </p:nvSpPr>
        <p:spPr>
          <a:xfrm>
            <a:off x="795300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9" type="title"/>
          </p:nvPr>
        </p:nvSpPr>
        <p:spPr>
          <a:xfrm>
            <a:off x="3543711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" name="Google Shape;58;p9"/>
          <p:cNvSpPr txBox="1"/>
          <p:nvPr>
            <p:ph idx="13" type="title"/>
          </p:nvPr>
        </p:nvSpPr>
        <p:spPr>
          <a:xfrm>
            <a:off x="3543638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4" type="title"/>
          </p:nvPr>
        </p:nvSpPr>
        <p:spPr>
          <a:xfrm>
            <a:off x="6292048" y="3425725"/>
            <a:ext cx="23583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b="1" sz="1400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0" name="Google Shape;60;p9"/>
          <p:cNvSpPr txBox="1"/>
          <p:nvPr>
            <p:ph idx="15" type="title"/>
          </p:nvPr>
        </p:nvSpPr>
        <p:spPr>
          <a:xfrm>
            <a:off x="6291975" y="3769825"/>
            <a:ext cx="23583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3E606F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6" type="title"/>
          </p:nvPr>
        </p:nvSpPr>
        <p:spPr>
          <a:xfrm>
            <a:off x="1202925" y="466625"/>
            <a:ext cx="67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b="1" sz="3000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">
  <p:cSld name="CUSTOM_1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3617125"/>
            <a:ext cx="2826300" cy="443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0" y="4094200"/>
            <a:ext cx="3633900" cy="443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415625" y="3696723"/>
            <a:ext cx="42138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95300" y="695225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b="0" i="0" sz="26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b="0" i="0" sz="28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85225" y="1668825"/>
            <a:ext cx="6402900" cy="26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b="0" i="0" sz="13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/>
          <p:nvPr/>
        </p:nvSpPr>
        <p:spPr>
          <a:xfrm>
            <a:off x="0" y="2760075"/>
            <a:ext cx="7654500" cy="14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485500" y="1509400"/>
            <a:ext cx="83226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/>
              <a:t>ELT Pipeline</a:t>
            </a:r>
            <a:endParaRPr/>
          </a:p>
        </p:txBody>
      </p:sp>
      <p:sp>
        <p:nvSpPr>
          <p:cNvPr id="153" name="Google Shape;153;p28"/>
          <p:cNvSpPr txBox="1"/>
          <p:nvPr>
            <p:ph idx="4294967295" type="subTitle"/>
          </p:nvPr>
        </p:nvSpPr>
        <p:spPr>
          <a:xfrm>
            <a:off x="485500" y="3422500"/>
            <a:ext cx="74937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Coded Using Python &amp; SQL on a MySQL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Connie Sau Chow, John Chen, Chris Garcia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Overview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159" name="Google Shape;159;p29"/>
          <p:cNvSpPr txBox="1"/>
          <p:nvPr/>
        </p:nvSpPr>
        <p:spPr>
          <a:xfrm>
            <a:off x="492500" y="1129050"/>
            <a:ext cx="6997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High Level Overview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Application and Database Architecture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Limitations &amp; Scalability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High Level Design &amp; Architecture 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13250"/>
            <a:ext cx="86106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Application Design &amp; Architecture</a:t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3250"/>
            <a:ext cx="8839201" cy="328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" sz="2400"/>
              <a:t>Data Sources</a:t>
            </a:r>
            <a:endParaRPr sz="2400"/>
          </a:p>
        </p:txBody>
      </p:sp>
      <p:graphicFrame>
        <p:nvGraphicFramePr>
          <p:cNvPr id="177" name="Google Shape;177;p32"/>
          <p:cNvGraphicFramePr/>
          <p:nvPr/>
        </p:nvGraphicFramePr>
        <p:xfrm>
          <a:off x="843650" y="146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{7836445D-1F70-4E38-B915-A6A176F4318C}</a:tableStyleId>
              </a:tblPr>
              <a:tblGrid>
                <a:gridCol w="1864175"/>
                <a:gridCol w="1864175"/>
                <a:gridCol w="1864175"/>
                <a:gridCol w="1864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E606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7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Row Count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7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Columns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7C6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Consumer Expenditures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337.6 MB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2,047,961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Household Members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137,355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Households</a:t>
                      </a:r>
                      <a:endParaRPr b="1" sz="1400" u="none" cap="none" strike="noStrik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56,812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GDP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26.5 KB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904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CPI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344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22.7 KB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1,303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B7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Limitations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183" name="Google Shape;183;p33"/>
          <p:cNvSpPr txBox="1"/>
          <p:nvPr/>
        </p:nvSpPr>
        <p:spPr>
          <a:xfrm>
            <a:off x="492500" y="1129050"/>
            <a:ext cx="61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Dynamic Extraction of Tables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1523975" y="1590750"/>
            <a:ext cx="57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Hardcoded Table Names and Column Types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Limitations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190" name="Google Shape;190;p34"/>
          <p:cNvSpPr txBox="1"/>
          <p:nvPr/>
        </p:nvSpPr>
        <p:spPr>
          <a:xfrm>
            <a:off x="464625" y="1038925"/>
            <a:ext cx="75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Lacks Scalability For Larger Datasets and Data Processing Capacity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1484575" y="1572325"/>
            <a:ext cx="6119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Uses Local MySQL Database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Uses SQLAlchemy libraries which may not be most efficient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00" y="2367325"/>
            <a:ext cx="2445264" cy="25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1750" y="2681650"/>
            <a:ext cx="1781900" cy="1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Limitations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199" name="Google Shape;199;p35"/>
          <p:cNvSpPr txBox="1"/>
          <p:nvPr/>
        </p:nvSpPr>
        <p:spPr>
          <a:xfrm>
            <a:off x="436750" y="1060300"/>
            <a:ext cx="61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Maintainability of Code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1484575" y="1572325"/>
            <a:ext cx="6119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Needs centralized configuration file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Needs centralized logging options for different users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075" y="2546925"/>
            <a:ext cx="20574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325" y="2675325"/>
            <a:ext cx="1962525" cy="1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795300" y="388150"/>
            <a:ext cx="755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Future Implementation Items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400"/>
          </a:p>
        </p:txBody>
      </p:sp>
      <p:sp>
        <p:nvSpPr>
          <p:cNvPr id="208" name="Google Shape;208;p36"/>
          <p:cNvSpPr txBox="1"/>
          <p:nvPr/>
        </p:nvSpPr>
        <p:spPr>
          <a:xfrm>
            <a:off x="469725" y="1472425"/>
            <a:ext cx="61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Roboto"/>
                <a:ea typeface="Roboto"/>
                <a:cs typeface="Roboto"/>
                <a:sym typeface="Roboto"/>
              </a:rPr>
              <a:t>More robust ELT pipeline that can scale &amp; integrate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6"/>
          <p:cNvSpPr txBox="1"/>
          <p:nvPr/>
        </p:nvSpPr>
        <p:spPr>
          <a:xfrm>
            <a:off x="1517550" y="1984450"/>
            <a:ext cx="61191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Automatic scheduled pulls configurable per data source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Dynamic extraction of external data sources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New Pipeline Segment to batch extract and combine data sources before writing to database (Data Lake/Staging Area)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Configurable Log Files Based on User Requirements</a:t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i="1" lang="es">
                <a:latin typeface="Roboto"/>
                <a:ea typeface="Roboto"/>
                <a:cs typeface="Roboto"/>
                <a:sym typeface="Roboto"/>
              </a:rPr>
              <a:t>Centralized Configuration File for Storing file locations, etc.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