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eamtourism.directory/" TargetMode="External"/><Relationship Id="rId3" Type="http://schemas.openxmlformats.org/officeDocument/2006/relationships/hyperlink" Target="https://transitionnetwork.org/wp-content/uploads/2016/09/How-to-run-an-Open-Space-event.pdf" TargetMode="External"/><Relationship Id="rId4" Type="http://schemas.openxmlformats.org/officeDocument/2006/relationships/hyperlink" Target="http://www.huibschoots.nl/wordpress/?page_id=441" TargetMode="External"/><Relationship Id="rId5" Type="http://schemas.openxmlformats.org/officeDocument/2006/relationships/hyperlink" Target="https://docs.google.com/document/d/1-fV3l-XPfjaeuHN0-d67dUi1yKYoyHJI4iMz2FfrwFQ/edit" TargetMode="External"/><Relationship Id="rId6" Type="http://schemas.openxmlformats.org/officeDocument/2006/relationships/hyperlink" Target="https://leanpub.com/standou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Gradual decline into disorder!</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Since the very beginning of my career, I realized that for me, testing was a craft. It was something I wanted to be really really good at and something I loved. And today, 17 years later, I am a consultant and for almost all of my time, I get to work with an incredible team, still learning every day and I’m able to continue to refine what it means and to practice my skills. But there is another part of my time… and during those times, I am sad. I also do some consulting at places where testers and testing is not something that is valued.. or even understood. There are testers out there who honestly don’t know what testing is… but have the title, there are managers counting tests and thinking that they can measure progress that way and developers who think that they don’t need testers, and people who think devops means we test in production and everything can be automated. I know that this isn’t you… you are here.. at a meet up wanting to learn.. so what I want to know is - how do we help each other and how can we move the craft forward together? I’d like to get to know you guys and also share some of the things I have experienced on my journey and maybe provide some tips and things to think about.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are we here? </a:t>
            </a:r>
            <a:endParaRPr/>
          </a:p>
          <a:p>
            <a:pPr indent="0" lvl="0" marL="0">
              <a:spcBef>
                <a:spcPts val="0"/>
              </a:spcBef>
              <a:spcAft>
                <a:spcPts val="0"/>
              </a:spcAft>
              <a:buNone/>
            </a:pPr>
            <a:r>
              <a:rPr lang="en"/>
              <a:t>What do we love?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your purpose when it comes to testing? Where do you want this to take you? What is it about testing for you?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When I became a tester, there were just things about testing that I loved .. and there have been parts of testing that I didn’t realise were a part of testing .. that I have grown to love - so I wanted to find out from you - why do you test and what do you love about it? </a:t>
            </a:r>
            <a:endParaRPr/>
          </a:p>
          <a:p>
            <a:pPr indent="0" lvl="0" marL="0">
              <a:spcBef>
                <a:spcPts val="0"/>
              </a:spcBef>
              <a:spcAft>
                <a:spcPts val="0"/>
              </a:spcAft>
              <a:buNone/>
            </a:pPr>
            <a:r>
              <a:rPr lang="en"/>
              <a:t>What excites you? </a:t>
            </a:r>
            <a:endParaRPr/>
          </a:p>
          <a:p>
            <a:pPr indent="0" lvl="0" marL="0">
              <a:spcBef>
                <a:spcPts val="0"/>
              </a:spcBef>
              <a:spcAft>
                <a:spcPts val="0"/>
              </a:spcAft>
              <a:buNone/>
            </a:pPr>
            <a:r>
              <a:t/>
            </a:r>
            <a:endParaRPr/>
          </a:p>
          <a:p>
            <a:pPr indent="0" lvl="0" marL="0">
              <a:spcBef>
                <a:spcPts val="0"/>
              </a:spcBef>
              <a:spcAft>
                <a:spcPts val="0"/>
              </a:spcAft>
              <a:buNone/>
            </a:pPr>
            <a:r>
              <a:rPr lang="en"/>
              <a:t>Behind the purpose are a whole bunch of things that I love doing - </a:t>
            </a:r>
            <a:endParaRPr/>
          </a:p>
          <a:p>
            <a:pPr indent="0" lvl="0" marL="0">
              <a:spcBef>
                <a:spcPts val="0"/>
              </a:spcBef>
              <a:spcAft>
                <a:spcPts val="0"/>
              </a:spcAft>
              <a:buNone/>
            </a:pPr>
            <a:r>
              <a:rPr lang="en"/>
              <a:t>I love asking questions that make people stop and think</a:t>
            </a:r>
            <a:endParaRPr/>
          </a:p>
          <a:p>
            <a:pPr indent="0" lvl="0" marL="0">
              <a:spcBef>
                <a:spcPts val="0"/>
              </a:spcBef>
              <a:spcAft>
                <a:spcPts val="0"/>
              </a:spcAft>
              <a:buNone/>
            </a:pPr>
            <a:r>
              <a:rPr lang="en"/>
              <a:t>I love when my team tell me that they had me in their brain when they tested their own code</a:t>
            </a:r>
            <a:endParaRPr/>
          </a:p>
          <a:p>
            <a:pPr indent="0" lvl="0" marL="0">
              <a:spcBef>
                <a:spcPts val="0"/>
              </a:spcBef>
              <a:spcAft>
                <a:spcPts val="0"/>
              </a:spcAft>
              <a:buNone/>
            </a:pPr>
            <a:r>
              <a:rPr lang="en"/>
              <a:t>I love being able to give feedback in a way that provides the team with new insights about how a user might be interacting with the software </a:t>
            </a:r>
            <a:endParaRPr/>
          </a:p>
          <a:p>
            <a:pPr indent="0" lvl="0" marL="0">
              <a:spcBef>
                <a:spcPts val="0"/>
              </a:spcBef>
              <a:spcAft>
                <a:spcPts val="0"/>
              </a:spcAft>
              <a:buNone/>
            </a:pPr>
            <a:r>
              <a:rPr lang="en"/>
              <a:t>I love finding weird strange - accidentally on purpose bugs</a:t>
            </a:r>
            <a:endParaRPr/>
          </a:p>
          <a:p>
            <a:pPr indent="0" lvl="0" marL="0">
              <a:spcBef>
                <a:spcPts val="0"/>
              </a:spcBef>
              <a:spcAft>
                <a:spcPts val="0"/>
              </a:spcAft>
              <a:buNone/>
            </a:pPr>
            <a:r>
              <a:rPr lang="en"/>
              <a:t>I love working with and brainstorming with other testers who think of things in ways that i never did and help me to stretch my testing strategy and enhance my thinking </a:t>
            </a:r>
            <a:endParaRPr/>
          </a:p>
          <a:p>
            <a:pPr indent="0" lvl="0" marL="0">
              <a:spcBef>
                <a:spcPts val="0"/>
              </a:spcBef>
              <a:spcAft>
                <a:spcPts val="0"/>
              </a:spcAft>
              <a:buNone/>
            </a:pPr>
            <a:r>
              <a:t/>
            </a:r>
            <a:endParaRPr/>
          </a:p>
          <a:p>
            <a:pPr indent="0" lvl="0" marL="0">
              <a:spcBef>
                <a:spcPts val="0"/>
              </a:spcBef>
              <a:spcAft>
                <a:spcPts val="0"/>
              </a:spcAft>
              <a:buNone/>
            </a:pPr>
            <a:r>
              <a:rPr lang="en"/>
              <a:t> </a:t>
            </a:r>
            <a:endParaRPr/>
          </a:p>
          <a:p>
            <a:pPr indent="0" lvl="0" marL="0" rtl="0">
              <a:lnSpc>
                <a:spcPct val="115000"/>
              </a:lnSpc>
              <a:spcBef>
                <a:spcPts val="0"/>
              </a:spcBef>
              <a:spcAft>
                <a:spcPts val="0"/>
              </a:spcAft>
              <a:buNone/>
            </a:pPr>
            <a:r>
              <a:rPr lang="en" sz="1000">
                <a:solidFill>
                  <a:schemeClr val="dk1"/>
                </a:solidFill>
                <a:latin typeface="Open Sans"/>
                <a:ea typeface="Open Sans"/>
                <a:cs typeface="Open Sans"/>
                <a:sym typeface="Open Sans"/>
              </a:rPr>
              <a:t>Some things that excite me - </a:t>
            </a:r>
            <a:endParaRPr sz="1000">
              <a:solidFill>
                <a:schemeClr val="dk1"/>
              </a:solidFill>
              <a:latin typeface="Open Sans"/>
              <a:ea typeface="Open Sans"/>
              <a:cs typeface="Open Sans"/>
              <a:sym typeface="Open Sans"/>
            </a:endParaRPr>
          </a:p>
          <a:p>
            <a:pPr indent="0" lvl="0" marL="0" rtl="0">
              <a:lnSpc>
                <a:spcPct val="100000"/>
              </a:lnSpc>
              <a:spcBef>
                <a:spcPts val="1600"/>
              </a:spcBef>
              <a:spcAft>
                <a:spcPts val="0"/>
              </a:spcAft>
              <a:buNone/>
            </a:pPr>
            <a:r>
              <a:rPr lang="en" sz="1000">
                <a:solidFill>
                  <a:schemeClr val="dk1"/>
                </a:solidFill>
                <a:latin typeface="Open Sans"/>
                <a:ea typeface="Open Sans"/>
                <a:cs typeface="Open Sans"/>
                <a:sym typeface="Open Sans"/>
              </a:rPr>
              <a:t>Variety (Consulting on sooo many different projects) </a:t>
            </a:r>
            <a:endParaRPr sz="1000">
              <a:solidFill>
                <a:schemeClr val="dk1"/>
              </a:solidFill>
              <a:latin typeface="Open Sans"/>
              <a:ea typeface="Open Sans"/>
              <a:cs typeface="Open Sans"/>
              <a:sym typeface="Open Sans"/>
            </a:endParaRPr>
          </a:p>
          <a:p>
            <a:pPr indent="0" lvl="0" marL="0" rtl="0">
              <a:lnSpc>
                <a:spcPct val="100000"/>
              </a:lnSpc>
              <a:spcBef>
                <a:spcPts val="1600"/>
              </a:spcBef>
              <a:spcAft>
                <a:spcPts val="0"/>
              </a:spcAft>
              <a:buNone/>
            </a:pPr>
            <a:r>
              <a:rPr lang="en" sz="1000">
                <a:solidFill>
                  <a:schemeClr val="dk1"/>
                </a:solidFill>
                <a:latin typeface="Open Sans"/>
                <a:ea typeface="Open Sans"/>
                <a:cs typeface="Open Sans"/>
                <a:sym typeface="Open Sans"/>
              </a:rPr>
              <a:t>Constantly learning</a:t>
            </a:r>
            <a:endParaRPr sz="1000">
              <a:solidFill>
                <a:schemeClr val="dk1"/>
              </a:solidFill>
              <a:latin typeface="Open Sans"/>
              <a:ea typeface="Open Sans"/>
              <a:cs typeface="Open Sans"/>
              <a:sym typeface="Open Sans"/>
            </a:endParaRPr>
          </a:p>
          <a:p>
            <a:pPr indent="0" lvl="0" marL="0" rtl="0">
              <a:lnSpc>
                <a:spcPct val="100000"/>
              </a:lnSpc>
              <a:spcBef>
                <a:spcPts val="1600"/>
              </a:spcBef>
              <a:spcAft>
                <a:spcPts val="0"/>
              </a:spcAft>
              <a:buNone/>
            </a:pPr>
            <a:r>
              <a:rPr lang="en" sz="1000">
                <a:solidFill>
                  <a:schemeClr val="dk1"/>
                </a:solidFill>
                <a:latin typeface="Open Sans"/>
                <a:ea typeface="Open Sans"/>
                <a:cs typeface="Open Sans"/>
                <a:sym typeface="Open Sans"/>
              </a:rPr>
              <a:t>Figuring out how to communicate better (NVC, Time to Think, Satir Interaction Model, SCARF)</a:t>
            </a:r>
            <a:endParaRPr sz="1000">
              <a:solidFill>
                <a:schemeClr val="dk1"/>
              </a:solidFill>
              <a:latin typeface="Open Sans"/>
              <a:ea typeface="Open Sans"/>
              <a:cs typeface="Open Sans"/>
              <a:sym typeface="Open Sans"/>
            </a:endParaRPr>
          </a:p>
          <a:p>
            <a:pPr indent="0" lvl="0" marL="0" rtl="0">
              <a:lnSpc>
                <a:spcPct val="100000"/>
              </a:lnSpc>
              <a:spcBef>
                <a:spcPts val="1600"/>
              </a:spcBef>
              <a:spcAft>
                <a:spcPts val="0"/>
              </a:spcAft>
              <a:buNone/>
            </a:pPr>
            <a:r>
              <a:rPr lang="en" sz="1000">
                <a:solidFill>
                  <a:schemeClr val="dk1"/>
                </a:solidFill>
                <a:latin typeface="Open Sans"/>
                <a:ea typeface="Open Sans"/>
                <a:cs typeface="Open Sans"/>
                <a:sym typeface="Open Sans"/>
              </a:rPr>
              <a:t>Building relationships </a:t>
            </a:r>
            <a:endParaRPr sz="1000">
              <a:solidFill>
                <a:schemeClr val="dk1"/>
              </a:solidFill>
              <a:latin typeface="Open Sans"/>
              <a:ea typeface="Open Sans"/>
              <a:cs typeface="Open Sans"/>
              <a:sym typeface="Open Sans"/>
            </a:endParaRPr>
          </a:p>
          <a:p>
            <a:pPr indent="0" lvl="0" marL="0" rtl="0">
              <a:lnSpc>
                <a:spcPct val="100000"/>
              </a:lnSpc>
              <a:spcBef>
                <a:spcPts val="16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Being an Advocate </a:t>
            </a:r>
            <a:endParaRPr sz="1000"/>
          </a:p>
          <a:p>
            <a:pPr indent="0" lvl="0" marL="0">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learning?</a:t>
            </a:r>
            <a:endParaRPr/>
          </a:p>
          <a:p>
            <a:pPr indent="0" lvl="0" marL="0">
              <a:spcBef>
                <a:spcPts val="0"/>
              </a:spcBef>
              <a:spcAft>
                <a:spcPts val="0"/>
              </a:spcAft>
              <a:buNone/>
            </a:pPr>
            <a:r>
              <a:rPr lang="en"/>
              <a:t>How do you learn? </a:t>
            </a:r>
            <a:endParaRPr/>
          </a:p>
          <a:p>
            <a:pPr indent="0" lvl="0" marL="0">
              <a:spcBef>
                <a:spcPts val="0"/>
              </a:spcBef>
              <a:spcAft>
                <a:spcPts val="0"/>
              </a:spcAft>
              <a:buClr>
                <a:schemeClr val="dk1"/>
              </a:buClr>
              <a:buSzPts val="1100"/>
              <a:buFont typeface="Arial"/>
              <a:buNone/>
            </a:pPr>
            <a:r>
              <a:rPr lang="en"/>
              <a:t>What did I learn? I have asked you about a bunch of things that have inspired you - … and we have a wall - I wanted to share some of my favorite things - ways I learned - </a:t>
            </a:r>
            <a:endParaRPr/>
          </a:p>
          <a:p>
            <a:pPr indent="0" lvl="0" marL="0">
              <a:spcBef>
                <a:spcPts val="0"/>
              </a:spcBef>
              <a:spcAft>
                <a:spcPts val="0"/>
              </a:spcAft>
              <a:buClr>
                <a:schemeClr val="dk1"/>
              </a:buClr>
              <a:buSzPts val="1100"/>
              <a:buFont typeface="Arial"/>
              <a:buNone/>
            </a:pPr>
            <a:r>
              <a:rPr lang="en"/>
              <a:t>By attending conferences - convinced my boss, then I decided to speak in order to fund my trips so I could get to hang out with other testers. </a:t>
            </a:r>
            <a:endParaRPr/>
          </a:p>
          <a:p>
            <a:pPr indent="0" lvl="0" marL="0">
              <a:spcBef>
                <a:spcPts val="0"/>
              </a:spcBef>
              <a:spcAft>
                <a:spcPts val="0"/>
              </a:spcAft>
              <a:buClr>
                <a:schemeClr val="dk1"/>
              </a:buClr>
              <a:buSzPts val="1100"/>
              <a:buFont typeface="Arial"/>
              <a:buNone/>
            </a:pPr>
            <a:r>
              <a:rPr lang="en"/>
              <a:t>By mentoring and teaching - teaching Helps me to communicate what and how I’m doing things - others - training, </a:t>
            </a:r>
            <a:endParaRPr/>
          </a:p>
          <a:p>
            <a:pPr indent="0" lvl="0" marL="0">
              <a:spcBef>
                <a:spcPts val="0"/>
              </a:spcBef>
              <a:spcAft>
                <a:spcPts val="0"/>
              </a:spcAft>
              <a:buClr>
                <a:schemeClr val="dk1"/>
              </a:buClr>
              <a:buSzPts val="1100"/>
              <a:buFont typeface="Arial"/>
              <a:buNone/>
            </a:pPr>
            <a:r>
              <a:rPr lang="en"/>
              <a:t>By building my brand - blogging, mentoring</a:t>
            </a:r>
            <a:endParaRPr/>
          </a:p>
          <a:p>
            <a:pPr indent="0" lvl="0" marL="0">
              <a:spcBef>
                <a:spcPts val="0"/>
              </a:spcBef>
              <a:spcAft>
                <a:spcPts val="0"/>
              </a:spcAft>
              <a:buClr>
                <a:schemeClr val="dk1"/>
              </a:buClr>
              <a:buSzPts val="1100"/>
              <a:buFont typeface="Arial"/>
              <a:buNone/>
            </a:pPr>
            <a:r>
              <a:rPr lang="en"/>
              <a:t>By learning from other communities - PSL, SUGSA, DEVUG, Devconf</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200">
              <a:solidFill>
                <a:schemeClr val="dk1"/>
              </a:solidFill>
              <a:latin typeface="Open Sans"/>
              <a:ea typeface="Open Sans"/>
              <a:cs typeface="Open Sans"/>
              <a:sym typeface="Open Sans"/>
            </a:endParaRPr>
          </a:p>
          <a:p>
            <a:pPr indent="0" lvl="0" marL="0" rtl="0">
              <a:lnSpc>
                <a:spcPct val="115000"/>
              </a:lnSpc>
              <a:spcBef>
                <a:spcPts val="1600"/>
              </a:spcBef>
              <a:spcAft>
                <a:spcPts val="0"/>
              </a:spcAft>
              <a:buNone/>
            </a:pPr>
            <a:r>
              <a:t/>
            </a:r>
            <a:endParaRPr sz="1200">
              <a:solidFill>
                <a:schemeClr val="dk1"/>
              </a:solidFill>
              <a:latin typeface="Open Sans"/>
              <a:ea typeface="Open Sans"/>
              <a:cs typeface="Open Sans"/>
              <a:sym typeface="Open Sans"/>
            </a:endParaRPr>
          </a:p>
          <a:p>
            <a:pPr indent="0" lvl="0" marL="0" rtl="0">
              <a:lnSpc>
                <a:spcPct val="115000"/>
              </a:lnSpc>
              <a:spcBef>
                <a:spcPts val="1600"/>
              </a:spcBef>
              <a:spcAft>
                <a:spcPts val="0"/>
              </a:spcAft>
              <a:buNone/>
            </a:pPr>
            <a:r>
              <a:rPr lang="en" sz="1200">
                <a:solidFill>
                  <a:schemeClr val="dk1"/>
                </a:solidFill>
                <a:latin typeface="Open Sans"/>
                <a:ea typeface="Open Sans"/>
                <a:cs typeface="Open Sans"/>
                <a:sym typeface="Open Sans"/>
              </a:rPr>
              <a:t>Build your brand (blogging, speaking, being an amazing ambassador for the craft)</a:t>
            </a:r>
            <a:endParaRPr sz="1200">
              <a:solidFill>
                <a:schemeClr val="dk1"/>
              </a:solidFill>
              <a:latin typeface="Open Sans"/>
              <a:ea typeface="Open Sans"/>
              <a:cs typeface="Open Sans"/>
              <a:sym typeface="Open Sans"/>
            </a:endParaRPr>
          </a:p>
          <a:p>
            <a:pPr indent="0" lvl="0" marL="0" rtl="0">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Be out in the world (other meetups, conferences) - SUGSA, Agile Africa, Devconf, Let’s Test, Agile Testing Days, DevUG, CAST</a:t>
            </a:r>
            <a:endParaRPr sz="1200">
              <a:solidFill>
                <a:schemeClr val="dk1"/>
              </a:solidFill>
              <a:latin typeface="Open Sans"/>
              <a:ea typeface="Open Sans"/>
              <a:cs typeface="Open Sans"/>
              <a:sym typeface="Open Sans"/>
            </a:endParaRPr>
          </a:p>
          <a:p>
            <a:pPr indent="0" lvl="0" marL="0" rtl="0">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Connecting (Team tourism) - </a:t>
            </a:r>
            <a:r>
              <a:rPr lang="en" sz="1200" u="sng">
                <a:solidFill>
                  <a:schemeClr val="accent5"/>
                </a:solidFill>
                <a:latin typeface="Open Sans"/>
                <a:ea typeface="Open Sans"/>
                <a:cs typeface="Open Sans"/>
                <a:sym typeface="Open Sans"/>
                <a:hlinkClick r:id="rId2"/>
              </a:rPr>
              <a:t>http://teamtourism.directory/</a:t>
            </a:r>
            <a:r>
              <a:rPr lang="en" sz="1200">
                <a:solidFill>
                  <a:schemeClr val="dk1"/>
                </a:solidFill>
                <a:latin typeface="Open Sans"/>
                <a:ea typeface="Open Sans"/>
                <a:cs typeface="Open Sans"/>
                <a:sym typeface="Open Sans"/>
              </a:rPr>
              <a:t>, Unconference, Run an open space - </a:t>
            </a:r>
            <a:r>
              <a:rPr lang="en" sz="1200" u="sng">
                <a:solidFill>
                  <a:schemeClr val="accent5"/>
                </a:solidFill>
                <a:latin typeface="Open Sans"/>
                <a:ea typeface="Open Sans"/>
                <a:cs typeface="Open Sans"/>
                <a:sym typeface="Open Sans"/>
                <a:hlinkClick r:id="rId3"/>
              </a:rPr>
              <a:t>https://transitionnetwork.org/wp-content/uploads/2016/09/How-to-run-an-Open-Space-event.pdf</a:t>
            </a:r>
            <a:endParaRPr sz="1200">
              <a:solidFill>
                <a:schemeClr val="dk1"/>
              </a:solidFill>
              <a:latin typeface="Open Sans"/>
              <a:ea typeface="Open Sans"/>
              <a:cs typeface="Open Sans"/>
              <a:sym typeface="Open Sans"/>
            </a:endParaRPr>
          </a:p>
          <a:p>
            <a:pPr indent="0" lvl="0" marL="0" rtl="0">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Huib’s awesome resources link - </a:t>
            </a:r>
            <a:r>
              <a:rPr lang="en" sz="1200" u="sng">
                <a:solidFill>
                  <a:schemeClr val="accent5"/>
                </a:solidFill>
                <a:latin typeface="Open Sans"/>
                <a:ea typeface="Open Sans"/>
                <a:cs typeface="Open Sans"/>
                <a:sym typeface="Open Sans"/>
                <a:hlinkClick r:id="rId4"/>
              </a:rPr>
              <a:t>http://www.huibschoots.nl/wordpress/?page_id=441</a:t>
            </a:r>
            <a:endParaRPr sz="1200">
              <a:solidFill>
                <a:schemeClr val="dk1"/>
              </a:solidFill>
              <a:latin typeface="Open Sans"/>
              <a:ea typeface="Open Sans"/>
              <a:cs typeface="Open Sans"/>
              <a:sym typeface="Open Sans"/>
            </a:endParaRPr>
          </a:p>
          <a:p>
            <a:pPr indent="0" lvl="0" marL="0" rtl="0">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Helena’s link - </a:t>
            </a:r>
            <a:r>
              <a:rPr lang="en" sz="1200" u="sng">
                <a:solidFill>
                  <a:schemeClr val="accent5"/>
                </a:solidFill>
                <a:latin typeface="Open Sans"/>
                <a:ea typeface="Open Sans"/>
                <a:cs typeface="Open Sans"/>
                <a:sym typeface="Open Sans"/>
                <a:hlinkClick r:id="rId5"/>
              </a:rPr>
              <a:t>https://docs.google.com/document/d/1-fV3l-XPfjaeuHN0-d67dUi1yKYoyHJI4iMz2FfrwFQ/edit</a:t>
            </a:r>
            <a:r>
              <a:rPr lang="en" sz="1200">
                <a:solidFill>
                  <a:schemeClr val="dk1"/>
                </a:solidFill>
                <a:latin typeface="Open Sans"/>
                <a:ea typeface="Open Sans"/>
                <a:cs typeface="Open Sans"/>
                <a:sym typeface="Open Sans"/>
              </a:rPr>
              <a:t> </a:t>
            </a:r>
            <a:endParaRPr sz="1200">
              <a:solidFill>
                <a:schemeClr val="dk1"/>
              </a:solidFill>
              <a:latin typeface="Open Sans"/>
              <a:ea typeface="Open Sans"/>
              <a:cs typeface="Open Sans"/>
              <a:sym typeface="Open Sans"/>
            </a:endParaRPr>
          </a:p>
          <a:p>
            <a:pPr indent="0" lvl="0" marL="0" rtl="0">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Ben Kelly - </a:t>
            </a:r>
            <a:r>
              <a:rPr lang="en" sz="1200" u="sng">
                <a:solidFill>
                  <a:schemeClr val="accent5"/>
                </a:solidFill>
                <a:latin typeface="Open Sans"/>
                <a:ea typeface="Open Sans"/>
                <a:cs typeface="Open Sans"/>
                <a:sym typeface="Open Sans"/>
                <a:hlinkClick r:id="rId6"/>
              </a:rPr>
              <a:t>https://leanpub.com/standout</a:t>
            </a:r>
            <a:endParaRPr sz="1200">
              <a:solidFill>
                <a:schemeClr val="dk1"/>
              </a:solidFill>
              <a:latin typeface="Open Sans"/>
              <a:ea typeface="Open Sans"/>
              <a:cs typeface="Open Sans"/>
              <a:sym typeface="Open Sans"/>
            </a:endParaRPr>
          </a:p>
          <a:p>
            <a:pPr indent="0" lvl="0" marL="0">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Be awesome in your team every day - hold yourself to the highest possible standard - how am I continuing to provide the very best information I can about the quality of the product and anything that threatens its value? What does it mean to be an awesome tester? </a:t>
            </a:r>
            <a:endParaRPr/>
          </a:p>
          <a:p>
            <a:pPr indent="0" lvl="0" marL="0">
              <a:spcBef>
                <a:spcPts val="0"/>
              </a:spcBef>
              <a:spcAft>
                <a:spcPts val="0"/>
              </a:spcAft>
              <a:buClr>
                <a:schemeClr val="dk1"/>
              </a:buClr>
              <a:buSzPts val="1100"/>
              <a:buFont typeface="Arial"/>
              <a:buNone/>
            </a:pPr>
            <a:r>
              <a:rPr lang="en"/>
              <a:t>What is your purpose when it comes to testing? Where do you want this to take you? What is it about testing for you?</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
              <a:t>I know that Valentines was yesterday but I’d like to do some matchmaking of a different kiNd - My hope is that we can match make some</a:t>
            </a:r>
            <a:endParaRPr/>
          </a:p>
          <a:p>
            <a:pPr indent="0" lvl="0" mar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rPr lang="en"/>
              <a:t>Any questions / comments about what makes an awesome tester? What to learn and how?</a:t>
            </a:r>
            <a:endParaRPr sz="7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1"/>
                </a:solidFill>
                <a:latin typeface="Economica"/>
                <a:ea typeface="Economica"/>
                <a:cs typeface="Economica"/>
                <a:sym typeface="Economica"/>
              </a:defRPr>
            </a:lvl1pPr>
            <a:lvl2pPr lvl="1" algn="r">
              <a:spcBef>
                <a:spcPts val="0"/>
              </a:spcBef>
              <a:buNone/>
              <a:defRPr sz="1000">
                <a:solidFill>
                  <a:schemeClr val="dk1"/>
                </a:solidFill>
                <a:latin typeface="Economica"/>
                <a:ea typeface="Economica"/>
                <a:cs typeface="Economica"/>
                <a:sym typeface="Economica"/>
              </a:defRPr>
            </a:lvl2pPr>
            <a:lvl3pPr lvl="2" algn="r">
              <a:spcBef>
                <a:spcPts val="0"/>
              </a:spcBef>
              <a:buNone/>
              <a:defRPr sz="1000">
                <a:solidFill>
                  <a:schemeClr val="dk1"/>
                </a:solidFill>
                <a:latin typeface="Economica"/>
                <a:ea typeface="Economica"/>
                <a:cs typeface="Economica"/>
                <a:sym typeface="Economica"/>
              </a:defRPr>
            </a:lvl3pPr>
            <a:lvl4pPr lvl="3" algn="r">
              <a:spcBef>
                <a:spcPts val="0"/>
              </a:spcBef>
              <a:buNone/>
              <a:defRPr sz="1000">
                <a:solidFill>
                  <a:schemeClr val="dk1"/>
                </a:solidFill>
                <a:latin typeface="Economica"/>
                <a:ea typeface="Economica"/>
                <a:cs typeface="Economica"/>
                <a:sym typeface="Economica"/>
              </a:defRPr>
            </a:lvl4pPr>
            <a:lvl5pPr lvl="4" algn="r">
              <a:spcBef>
                <a:spcPts val="0"/>
              </a:spcBef>
              <a:buNone/>
              <a:defRPr sz="1000">
                <a:solidFill>
                  <a:schemeClr val="dk1"/>
                </a:solidFill>
                <a:latin typeface="Economica"/>
                <a:ea typeface="Economica"/>
                <a:cs typeface="Economica"/>
                <a:sym typeface="Economica"/>
              </a:defRPr>
            </a:lvl5pPr>
            <a:lvl6pPr lvl="5" algn="r">
              <a:spcBef>
                <a:spcPts val="0"/>
              </a:spcBef>
              <a:buNone/>
              <a:defRPr sz="1000">
                <a:solidFill>
                  <a:schemeClr val="dk1"/>
                </a:solidFill>
                <a:latin typeface="Economica"/>
                <a:ea typeface="Economica"/>
                <a:cs typeface="Economica"/>
                <a:sym typeface="Economica"/>
              </a:defRPr>
            </a:lvl6pPr>
            <a:lvl7pPr lvl="6" algn="r">
              <a:spcBef>
                <a:spcPts val="0"/>
              </a:spcBef>
              <a:buNone/>
              <a:defRPr sz="1000">
                <a:solidFill>
                  <a:schemeClr val="dk1"/>
                </a:solidFill>
                <a:latin typeface="Economica"/>
                <a:ea typeface="Economica"/>
                <a:cs typeface="Economica"/>
                <a:sym typeface="Economica"/>
              </a:defRPr>
            </a:lvl7pPr>
            <a:lvl8pPr lvl="7" algn="r">
              <a:spcBef>
                <a:spcPts val="0"/>
              </a:spcBef>
              <a:buNone/>
              <a:defRPr sz="1000">
                <a:solidFill>
                  <a:schemeClr val="dk1"/>
                </a:solidFill>
                <a:latin typeface="Economica"/>
                <a:ea typeface="Economica"/>
                <a:cs typeface="Economica"/>
                <a:sym typeface="Economica"/>
              </a:defRPr>
            </a:lvl8pPr>
            <a:lvl9pPr lvl="8" algn="r">
              <a:spcBef>
                <a:spcPts val="0"/>
              </a:spcBef>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6.png"/><Relationship Id="rId11" Type="http://schemas.openxmlformats.org/officeDocument/2006/relationships/image" Target="../media/image11.png"/><Relationship Id="rId10" Type="http://schemas.openxmlformats.org/officeDocument/2006/relationships/image" Target="../media/image15.png"/><Relationship Id="rId9"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152400" y="152400"/>
            <a:ext cx="8839199" cy="36160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Fight the Entropy!</a:t>
            </a:r>
            <a:endParaRPr/>
          </a:p>
        </p:txBody>
      </p:sp>
      <p:sp>
        <p:nvSpPr>
          <p:cNvPr id="68" name="Shape 68"/>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Craftsman’s Journey</a:t>
            </a:r>
            <a:endParaRPr/>
          </a:p>
        </p:txBody>
      </p:sp>
      <p:sp>
        <p:nvSpPr>
          <p:cNvPr id="69" name="Shape 69"/>
          <p:cNvSpPr txBox="1"/>
          <p:nvPr/>
        </p:nvSpPr>
        <p:spPr>
          <a:xfrm>
            <a:off x="7447875" y="4378400"/>
            <a:ext cx="1440300" cy="41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Economica"/>
                <a:ea typeface="Economica"/>
                <a:cs typeface="Economica"/>
                <a:sym typeface="Economica"/>
              </a:rPr>
              <a:t>@lperold</a:t>
            </a:r>
            <a:endParaRPr sz="1800">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Shape 74"/>
          <p:cNvPicPr preferRelativeResize="0"/>
          <p:nvPr/>
        </p:nvPicPr>
        <p:blipFill>
          <a:blip r:embed="rId3">
            <a:alphaModFix/>
          </a:blip>
          <a:stretch>
            <a:fillRect/>
          </a:stretch>
        </p:blipFill>
        <p:spPr>
          <a:xfrm>
            <a:off x="189375" y="98175"/>
            <a:ext cx="4641750" cy="4747225"/>
          </a:xfrm>
          <a:prstGeom prst="rect">
            <a:avLst/>
          </a:prstGeom>
          <a:noFill/>
          <a:ln>
            <a:noFill/>
          </a:ln>
        </p:spPr>
      </p:pic>
      <p:pic>
        <p:nvPicPr>
          <p:cNvPr id="75" name="Shape 75"/>
          <p:cNvPicPr preferRelativeResize="0"/>
          <p:nvPr/>
        </p:nvPicPr>
        <p:blipFill>
          <a:blip r:embed="rId4">
            <a:alphaModFix/>
          </a:blip>
          <a:stretch>
            <a:fillRect/>
          </a:stretch>
        </p:blipFill>
        <p:spPr>
          <a:xfrm>
            <a:off x="4909000" y="491650"/>
            <a:ext cx="3772525" cy="377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Why are you a Tester?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What is my purpose? </a:t>
            </a:r>
            <a:endParaRPr/>
          </a:p>
        </p:txBody>
      </p:sp>
      <p:sp>
        <p:nvSpPr>
          <p:cNvPr id="86" name="Shape 86"/>
          <p:cNvSpPr txBox="1"/>
          <p:nvPr>
            <p:ph idx="1" type="body"/>
          </p:nvPr>
        </p:nvSpPr>
        <p:spPr>
          <a:xfrm>
            <a:off x="311700" y="1152475"/>
            <a:ext cx="8520600" cy="371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Finding problems and making sure we are solving the right ones - </a:t>
            </a:r>
            <a:endParaRPr/>
          </a:p>
          <a:p>
            <a:pPr indent="0" lvl="0" marL="0" rtl="0">
              <a:spcBef>
                <a:spcPts val="1600"/>
              </a:spcBef>
              <a:spcAft>
                <a:spcPts val="0"/>
              </a:spcAft>
              <a:buNone/>
            </a:pPr>
            <a:r>
              <a:rPr b="1" lang="en" sz="1200"/>
              <a:t>“</a:t>
            </a:r>
            <a:r>
              <a:rPr b="1" lang="en" sz="1200">
                <a:solidFill>
                  <a:srgbClr val="444444"/>
                </a:solidFill>
              </a:rPr>
              <a:t>The product is a solution. If the problem isn’t solved, the product doesn’t work. “ 	http://context-driven-testing.com/</a:t>
            </a:r>
            <a:endParaRPr b="1" sz="1200">
              <a:solidFill>
                <a:srgbClr val="444444"/>
              </a:solidFill>
            </a:endParaRPr>
          </a:p>
          <a:p>
            <a:pPr indent="0" lvl="0" marL="0">
              <a:spcBef>
                <a:spcPts val="1600"/>
              </a:spcBef>
              <a:spcAft>
                <a:spcPts val="0"/>
              </a:spcAft>
              <a:buNone/>
            </a:pPr>
            <a:r>
              <a:rPr lang="en"/>
              <a:t>Amazing testing is about holding a space in the team that knows that things can be different</a:t>
            </a:r>
            <a:endParaRPr/>
          </a:p>
          <a:p>
            <a:pPr indent="0" lvl="0" marL="0">
              <a:spcBef>
                <a:spcPts val="1600"/>
              </a:spcBef>
              <a:spcAft>
                <a:spcPts val="0"/>
              </a:spcAft>
              <a:buNone/>
            </a:pPr>
            <a:r>
              <a:rPr b="1" lang="en" sz="1200"/>
              <a:t>“Testers know that things can be different” - Michael Bolton</a:t>
            </a:r>
            <a:endParaRPr b="1" sz="1200"/>
          </a:p>
          <a:p>
            <a:pPr indent="0" lvl="0" marL="0">
              <a:spcBef>
                <a:spcPts val="1600"/>
              </a:spcBef>
              <a:spcAft>
                <a:spcPts val="0"/>
              </a:spcAft>
              <a:buNone/>
            </a:pPr>
            <a:r>
              <a:rPr lang="en"/>
              <a:t>Build a community that supports the craft and us getting better, and improving the lives of testers everywhere….hang out with passionate people who want to be better</a:t>
            </a:r>
            <a:endParaRPr/>
          </a:p>
          <a:p>
            <a:pPr indent="0" lvl="0" marL="0">
              <a:spcBef>
                <a:spcPts val="1600"/>
              </a:spcBef>
              <a:spcAft>
                <a:spcPts val="0"/>
              </a:spcAft>
              <a:buNone/>
            </a:pPr>
            <a:r>
              <a:t/>
            </a:r>
            <a:endParaRPr/>
          </a:p>
          <a:p>
            <a:pPr indent="457200" lvl="0" marL="457200">
              <a:spcBef>
                <a:spcPts val="1600"/>
              </a:spcBef>
              <a:spcAft>
                <a:spcPts val="0"/>
              </a:spcAft>
              <a:buNone/>
            </a:pPr>
            <a:r>
              <a:rPr lang="en"/>
              <a:t> </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What do I love? </a:t>
            </a:r>
            <a:endParaRPr/>
          </a:p>
        </p:txBody>
      </p:sp>
      <p:sp>
        <p:nvSpPr>
          <p:cNvPr id="92" name="Shape 9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93" name="Shape 93"/>
          <p:cNvPicPr preferRelativeResize="0"/>
          <p:nvPr/>
        </p:nvPicPr>
        <p:blipFill>
          <a:blip r:embed="rId3">
            <a:alphaModFix/>
          </a:blip>
          <a:stretch>
            <a:fillRect/>
          </a:stretch>
        </p:blipFill>
        <p:spPr>
          <a:xfrm>
            <a:off x="2878713" y="1225225"/>
            <a:ext cx="3386575" cy="3187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Some things that helped me… </a:t>
            </a:r>
            <a:endParaRPr/>
          </a:p>
        </p:txBody>
      </p:sp>
      <p:pic>
        <p:nvPicPr>
          <p:cNvPr id="99" name="Shape 99"/>
          <p:cNvPicPr preferRelativeResize="0"/>
          <p:nvPr/>
        </p:nvPicPr>
        <p:blipFill>
          <a:blip r:embed="rId3">
            <a:alphaModFix/>
          </a:blip>
          <a:stretch>
            <a:fillRect/>
          </a:stretch>
        </p:blipFill>
        <p:spPr>
          <a:xfrm>
            <a:off x="5707013" y="1147225"/>
            <a:ext cx="1228725" cy="1524000"/>
          </a:xfrm>
          <a:prstGeom prst="rect">
            <a:avLst/>
          </a:prstGeom>
          <a:noFill/>
          <a:ln>
            <a:noFill/>
          </a:ln>
        </p:spPr>
      </p:pic>
      <p:pic>
        <p:nvPicPr>
          <p:cNvPr id="100" name="Shape 100"/>
          <p:cNvPicPr preferRelativeResize="0"/>
          <p:nvPr/>
        </p:nvPicPr>
        <p:blipFill>
          <a:blip r:embed="rId4">
            <a:alphaModFix/>
          </a:blip>
          <a:stretch>
            <a:fillRect/>
          </a:stretch>
        </p:blipFill>
        <p:spPr>
          <a:xfrm>
            <a:off x="7167100" y="394150"/>
            <a:ext cx="1354775" cy="2030119"/>
          </a:xfrm>
          <a:prstGeom prst="rect">
            <a:avLst/>
          </a:prstGeom>
          <a:noFill/>
          <a:ln>
            <a:noFill/>
          </a:ln>
        </p:spPr>
      </p:pic>
      <p:pic>
        <p:nvPicPr>
          <p:cNvPr id="101" name="Shape 101"/>
          <p:cNvPicPr preferRelativeResize="0"/>
          <p:nvPr/>
        </p:nvPicPr>
        <p:blipFill>
          <a:blip r:embed="rId5">
            <a:alphaModFix/>
          </a:blip>
          <a:stretch>
            <a:fillRect/>
          </a:stretch>
        </p:blipFill>
        <p:spPr>
          <a:xfrm>
            <a:off x="4971600" y="3936625"/>
            <a:ext cx="3663462" cy="952500"/>
          </a:xfrm>
          <a:prstGeom prst="rect">
            <a:avLst/>
          </a:prstGeom>
          <a:noFill/>
          <a:ln>
            <a:noFill/>
          </a:ln>
        </p:spPr>
      </p:pic>
      <p:pic>
        <p:nvPicPr>
          <p:cNvPr id="102" name="Shape 102"/>
          <p:cNvPicPr preferRelativeResize="0"/>
          <p:nvPr/>
        </p:nvPicPr>
        <p:blipFill>
          <a:blip r:embed="rId6">
            <a:alphaModFix/>
          </a:blip>
          <a:stretch>
            <a:fillRect/>
          </a:stretch>
        </p:blipFill>
        <p:spPr>
          <a:xfrm>
            <a:off x="2607149" y="2514300"/>
            <a:ext cx="1682025" cy="1291337"/>
          </a:xfrm>
          <a:prstGeom prst="rect">
            <a:avLst/>
          </a:prstGeom>
          <a:noFill/>
          <a:ln>
            <a:noFill/>
          </a:ln>
        </p:spPr>
      </p:pic>
      <p:pic>
        <p:nvPicPr>
          <p:cNvPr id="103" name="Shape 103"/>
          <p:cNvPicPr preferRelativeResize="0"/>
          <p:nvPr/>
        </p:nvPicPr>
        <p:blipFill>
          <a:blip r:embed="rId7">
            <a:alphaModFix/>
          </a:blip>
          <a:stretch>
            <a:fillRect/>
          </a:stretch>
        </p:blipFill>
        <p:spPr>
          <a:xfrm>
            <a:off x="4802746" y="2976921"/>
            <a:ext cx="3719125" cy="743825"/>
          </a:xfrm>
          <a:prstGeom prst="rect">
            <a:avLst/>
          </a:prstGeom>
          <a:noFill/>
          <a:ln>
            <a:noFill/>
          </a:ln>
        </p:spPr>
      </p:pic>
      <p:pic>
        <p:nvPicPr>
          <p:cNvPr id="104" name="Shape 104"/>
          <p:cNvPicPr preferRelativeResize="0"/>
          <p:nvPr/>
        </p:nvPicPr>
        <p:blipFill>
          <a:blip r:embed="rId8">
            <a:alphaModFix/>
          </a:blip>
          <a:stretch>
            <a:fillRect/>
          </a:stretch>
        </p:blipFill>
        <p:spPr>
          <a:xfrm>
            <a:off x="566851" y="2337487"/>
            <a:ext cx="1354775" cy="818300"/>
          </a:xfrm>
          <a:prstGeom prst="rect">
            <a:avLst/>
          </a:prstGeom>
          <a:noFill/>
          <a:ln>
            <a:noFill/>
          </a:ln>
        </p:spPr>
      </p:pic>
      <p:pic>
        <p:nvPicPr>
          <p:cNvPr id="105" name="Shape 105"/>
          <p:cNvPicPr preferRelativeResize="0"/>
          <p:nvPr/>
        </p:nvPicPr>
        <p:blipFill>
          <a:blip r:embed="rId9">
            <a:alphaModFix/>
          </a:blip>
          <a:stretch>
            <a:fillRect/>
          </a:stretch>
        </p:blipFill>
        <p:spPr>
          <a:xfrm>
            <a:off x="2907875" y="1375095"/>
            <a:ext cx="2257379" cy="818300"/>
          </a:xfrm>
          <a:prstGeom prst="rect">
            <a:avLst/>
          </a:prstGeom>
          <a:noFill/>
          <a:ln>
            <a:noFill/>
          </a:ln>
        </p:spPr>
      </p:pic>
      <p:pic>
        <p:nvPicPr>
          <p:cNvPr id="106" name="Shape 106"/>
          <p:cNvPicPr preferRelativeResize="0"/>
          <p:nvPr/>
        </p:nvPicPr>
        <p:blipFill>
          <a:blip r:embed="rId10">
            <a:alphaModFix/>
          </a:blip>
          <a:stretch>
            <a:fillRect/>
          </a:stretch>
        </p:blipFill>
        <p:spPr>
          <a:xfrm>
            <a:off x="311700" y="4126525"/>
            <a:ext cx="3054434" cy="572700"/>
          </a:xfrm>
          <a:prstGeom prst="rect">
            <a:avLst/>
          </a:prstGeom>
          <a:noFill/>
          <a:ln>
            <a:noFill/>
          </a:ln>
        </p:spPr>
      </p:pic>
      <p:pic>
        <p:nvPicPr>
          <p:cNvPr id="107" name="Shape 107"/>
          <p:cNvPicPr preferRelativeResize="0"/>
          <p:nvPr/>
        </p:nvPicPr>
        <p:blipFill>
          <a:blip r:embed="rId11">
            <a:alphaModFix/>
          </a:blip>
          <a:stretch>
            <a:fillRect/>
          </a:stretch>
        </p:blipFill>
        <p:spPr>
          <a:xfrm>
            <a:off x="389900" y="1474150"/>
            <a:ext cx="2217238" cy="34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Spread the love.. </a:t>
            </a:r>
            <a:endParaRPr/>
          </a:p>
        </p:txBody>
      </p:sp>
      <p:sp>
        <p:nvSpPr>
          <p:cNvPr id="113" name="Shape 11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114" name="Shape 114"/>
          <p:cNvPicPr preferRelativeResize="0"/>
          <p:nvPr/>
        </p:nvPicPr>
        <p:blipFill rotWithShape="1">
          <a:blip r:embed="rId3">
            <a:alphaModFix/>
          </a:blip>
          <a:srcRect b="0" l="0" r="-6803" t="0"/>
          <a:stretch/>
        </p:blipFill>
        <p:spPr>
          <a:xfrm>
            <a:off x="2578575" y="1199550"/>
            <a:ext cx="3697076" cy="34053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How can we help you? </a:t>
            </a:r>
            <a:endParaRPr/>
          </a:p>
        </p:txBody>
      </p:sp>
      <p:pic>
        <p:nvPicPr>
          <p:cNvPr id="120" name="Shape 120"/>
          <p:cNvPicPr preferRelativeResize="0"/>
          <p:nvPr/>
        </p:nvPicPr>
        <p:blipFill>
          <a:blip r:embed="rId3">
            <a:alphaModFix/>
          </a:blip>
          <a:stretch>
            <a:fillRect/>
          </a:stretch>
        </p:blipFill>
        <p:spPr>
          <a:xfrm>
            <a:off x="152400" y="1299625"/>
            <a:ext cx="3268499" cy="3268499"/>
          </a:xfrm>
          <a:prstGeom prst="rect">
            <a:avLst/>
          </a:prstGeom>
          <a:noFill/>
          <a:ln>
            <a:noFill/>
          </a:ln>
        </p:spPr>
      </p:pic>
      <p:pic>
        <p:nvPicPr>
          <p:cNvPr id="121" name="Shape 121"/>
          <p:cNvPicPr preferRelativeResize="0"/>
          <p:nvPr/>
        </p:nvPicPr>
        <p:blipFill>
          <a:blip r:embed="rId4">
            <a:alphaModFix/>
          </a:blip>
          <a:stretch>
            <a:fillRect/>
          </a:stretch>
        </p:blipFill>
        <p:spPr>
          <a:xfrm>
            <a:off x="3762474" y="1693375"/>
            <a:ext cx="4995325" cy="26244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