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CC"/>
    <a:srgbClr val="FFCD59"/>
    <a:srgbClr val="FF3E44"/>
    <a:srgbClr val="005F6B"/>
    <a:srgbClr val="367D8A"/>
    <a:srgbClr val="18BCA4"/>
    <a:srgbClr val="18BC90"/>
    <a:srgbClr val="18A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2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51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36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7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6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4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7AE5-0F1A-4F57-96F0-C116D22E46FE}" type="datetimeFigureOut">
              <a:rPr lang="en-GB" smtClean="0"/>
              <a:t>01/02/2017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EB94-7F86-486C-B172-B18FE1109F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5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915816" y="411510"/>
            <a:ext cx="6228184" cy="1200329"/>
            <a:chOff x="0" y="1863573"/>
            <a:chExt cx="6228184" cy="1200329"/>
          </a:xfrm>
        </p:grpSpPr>
        <p:sp>
          <p:nvSpPr>
            <p:cNvPr id="2" name="Rectangle 1"/>
            <p:cNvSpPr/>
            <p:nvPr/>
          </p:nvSpPr>
          <p:spPr>
            <a:xfrm>
              <a:off x="0" y="1863574"/>
              <a:ext cx="6228184" cy="1200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402" y="1863573"/>
              <a:ext cx="61173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7200" dirty="0">
                  <a:solidFill>
                    <a:srgbClr val="005F6B"/>
                  </a:solidFill>
                  <a:latin typeface="Montserrat" panose="02000505000000020004" pitchFamily="2" charset="0"/>
                </a:rPr>
                <a:t>Keep </a:t>
              </a:r>
              <a:r>
                <a:rPr lang="en-ZA" sz="7200" dirty="0" smtClean="0">
                  <a:solidFill>
                    <a:srgbClr val="005F6B"/>
                  </a:solidFill>
                  <a:latin typeface="Montserrat" panose="02000505000000020004" pitchFamily="2" charset="0"/>
                </a:rPr>
                <a:t>Critical</a:t>
              </a:r>
              <a:endParaRPr lang="en-GB" sz="7200" dirty="0">
                <a:solidFill>
                  <a:srgbClr val="005F6B"/>
                </a:solidFill>
                <a:latin typeface="Montserrat" panose="02000505000000020004" pitchFamily="2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210264" y="1635646"/>
            <a:ext cx="4908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3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The impact of </a:t>
            </a:r>
            <a:r>
              <a:rPr lang="en-ZA" sz="3600" b="1" dirty="0">
                <a:solidFill>
                  <a:schemeClr val="bg1"/>
                </a:solidFill>
                <a:latin typeface="Georgia Pro Light" panose="02040302050405020303" pitchFamily="18" charset="0"/>
              </a:rPr>
              <a:t>c</a:t>
            </a:r>
            <a:r>
              <a:rPr lang="en-ZA" sz="3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oding on</a:t>
            </a:r>
          </a:p>
          <a:p>
            <a:pPr algn="r"/>
            <a:r>
              <a:rPr lang="en-ZA" sz="3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the testing </a:t>
            </a:r>
            <a:r>
              <a:rPr lang="en-ZA" sz="3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mind-set</a:t>
            </a:r>
            <a:endParaRPr lang="en-GB" sz="3600" b="1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407" y="4445699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3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Robert </a:t>
            </a:r>
            <a:r>
              <a:rPr lang="en-ZA" sz="3600" b="1" dirty="0" err="1" smtClean="0">
                <a:solidFill>
                  <a:srgbClr val="00B4CC"/>
                </a:solidFill>
                <a:latin typeface="Georgia Pro Light" panose="02040302050405020303" pitchFamily="18" charset="0"/>
              </a:rPr>
              <a:t>Herbst</a:t>
            </a:r>
            <a:endParaRPr lang="en-ZA" sz="3600" b="1" dirty="0" smtClean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62638" y="915566"/>
            <a:ext cx="1627301" cy="900100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36368" y="566317"/>
            <a:ext cx="4671265" cy="2570706"/>
            <a:chOff x="260775" y="95524"/>
            <a:chExt cx="8622450" cy="4745135"/>
          </a:xfrm>
        </p:grpSpPr>
        <p:sp>
          <p:nvSpPr>
            <p:cNvPr id="2" name="Rectangle 1"/>
            <p:cNvSpPr/>
            <p:nvPr/>
          </p:nvSpPr>
          <p:spPr>
            <a:xfrm>
              <a:off x="1436073" y="95524"/>
              <a:ext cx="6264696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64966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77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50" y="178361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8292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610744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657181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2" idx="2"/>
              <a:endCxn id="12" idx="0"/>
            </p:cNvCxnSpPr>
            <p:nvPr/>
          </p:nvCxnSpPr>
          <p:spPr>
            <a:xfrm flipH="1">
              <a:off x="1610925" y="1014528"/>
              <a:ext cx="2957496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2"/>
              <a:endCxn id="6" idx="0"/>
            </p:cNvCxnSpPr>
            <p:nvPr/>
          </p:nvCxnSpPr>
          <p:spPr>
            <a:xfrm>
              <a:off x="4568421" y="1014528"/>
              <a:ext cx="3579" cy="7690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" idx="2"/>
              <a:endCxn id="8" idx="0"/>
            </p:cNvCxnSpPr>
            <p:nvPr/>
          </p:nvCxnSpPr>
          <p:spPr>
            <a:xfrm>
              <a:off x="4568421" y="1014528"/>
              <a:ext cx="2964654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>
              <a:off x="1610925" y="2698666"/>
              <a:ext cx="0" cy="3051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9" idx="1"/>
            </p:cNvCxnSpPr>
            <p:nvPr/>
          </p:nvCxnSpPr>
          <p:spPr>
            <a:xfrm>
              <a:off x="4572000" y="2702616"/>
              <a:ext cx="0" cy="2291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10" idx="1"/>
            </p:cNvCxnSpPr>
            <p:nvPr/>
          </p:nvCxnSpPr>
          <p:spPr>
            <a:xfrm>
              <a:off x="7533075" y="2698666"/>
              <a:ext cx="0" cy="2331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08126" y="3429456"/>
            <a:ext cx="648446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dirty="0" smtClean="0">
                <a:solidFill>
                  <a:srgbClr val="00B4CC"/>
                </a:solidFill>
                <a:latin typeface="Montserrat" panose="02000505000000020004" pitchFamily="2" charset="0"/>
              </a:rPr>
              <a:t>integration</a:t>
            </a:r>
            <a:endParaRPr lang="en-GB" sz="8800" dirty="0">
              <a:solidFill>
                <a:srgbClr val="00B4CC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6462" y="699542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093" y="566317"/>
            <a:ext cx="3393937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244705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6368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548" y="148084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4729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405123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5655415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2967820" y="1064193"/>
            <a:ext cx="1602242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>
            <a:off x="4570062" y="1064193"/>
            <a:ext cx="1939" cy="4166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8" idx="0"/>
          </p:cNvCxnSpPr>
          <p:nvPr/>
        </p:nvCxnSpPr>
        <p:spPr>
          <a:xfrm>
            <a:off x="4570062" y="1064193"/>
            <a:ext cx="1606119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967820" y="1976585"/>
            <a:ext cx="0" cy="16530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1"/>
          </p:cNvCxnSpPr>
          <p:nvPr/>
        </p:nvCxnSpPr>
        <p:spPr>
          <a:xfrm>
            <a:off x="4572001" y="1978725"/>
            <a:ext cx="0" cy="1241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>
            <a:off x="6176181" y="1976585"/>
            <a:ext cx="0" cy="12629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9973" y="3429456"/>
            <a:ext cx="24240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smtClean="0">
                <a:solidFill>
                  <a:srgbClr val="00B4CC"/>
                </a:solidFill>
                <a:latin typeface="Montserrat" panose="02000505000000020004" pitchFamily="2" charset="0"/>
              </a:rPr>
              <a:t>unit</a:t>
            </a:r>
            <a:endParaRPr lang="en-GB" sz="8800" dirty="0">
              <a:solidFill>
                <a:srgbClr val="00B4CC"/>
              </a:solidFill>
              <a:latin typeface="Montserrat" panose="02000505000000020004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6692" y="699726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46922" y="699542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7152" y="699726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7382" y="699542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17612" y="699726"/>
            <a:ext cx="237386" cy="24893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7644" y="716960"/>
            <a:ext cx="7988713" cy="3078926"/>
            <a:chOff x="761818" y="716960"/>
            <a:chExt cx="7988713" cy="3078926"/>
          </a:xfrm>
        </p:grpSpPr>
        <p:sp>
          <p:nvSpPr>
            <p:cNvPr id="4" name="TextBox 3"/>
            <p:cNvSpPr txBox="1"/>
            <p:nvPr/>
          </p:nvSpPr>
          <p:spPr>
            <a:xfrm>
              <a:off x="761818" y="716960"/>
              <a:ext cx="543450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600" dirty="0" smtClean="0">
                  <a:solidFill>
                    <a:schemeClr val="bg1"/>
                  </a:solidFill>
                  <a:latin typeface="Montserrat" panose="02000505000000020004" pitchFamily="2" charset="0"/>
                </a:rPr>
                <a:t>tests</a:t>
              </a:r>
              <a:endParaRPr lang="en-GB" sz="16600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687890"/>
              <a:ext cx="734688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multiply like rabbits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62638" y="1301546"/>
            <a:ext cx="1627301" cy="2016224"/>
          </a:xfrm>
          <a:prstGeom prst="rect">
            <a:avLst/>
          </a:prstGeom>
          <a:solidFill>
            <a:srgbClr val="FF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36368" y="566317"/>
            <a:ext cx="4671265" cy="2570706"/>
            <a:chOff x="260775" y="95524"/>
            <a:chExt cx="8622450" cy="4745135"/>
          </a:xfrm>
        </p:grpSpPr>
        <p:sp>
          <p:nvSpPr>
            <p:cNvPr id="2" name="Rectangle 1"/>
            <p:cNvSpPr/>
            <p:nvPr/>
          </p:nvSpPr>
          <p:spPr>
            <a:xfrm>
              <a:off x="1436073" y="95524"/>
              <a:ext cx="6264696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64966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77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50" y="178361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8292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610744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657181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2" idx="2"/>
              <a:endCxn id="12" idx="0"/>
            </p:cNvCxnSpPr>
            <p:nvPr/>
          </p:nvCxnSpPr>
          <p:spPr>
            <a:xfrm flipH="1">
              <a:off x="1610925" y="1014528"/>
              <a:ext cx="2957496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2"/>
              <a:endCxn id="6" idx="0"/>
            </p:cNvCxnSpPr>
            <p:nvPr/>
          </p:nvCxnSpPr>
          <p:spPr>
            <a:xfrm>
              <a:off x="4568421" y="1014528"/>
              <a:ext cx="3579" cy="7690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" idx="2"/>
              <a:endCxn id="8" idx="0"/>
            </p:cNvCxnSpPr>
            <p:nvPr/>
          </p:nvCxnSpPr>
          <p:spPr>
            <a:xfrm>
              <a:off x="4568421" y="1014528"/>
              <a:ext cx="2964654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>
              <a:off x="1610925" y="2698666"/>
              <a:ext cx="0" cy="3051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9" idx="1"/>
            </p:cNvCxnSpPr>
            <p:nvPr/>
          </p:nvCxnSpPr>
          <p:spPr>
            <a:xfrm>
              <a:off x="4572000" y="2702616"/>
              <a:ext cx="0" cy="2291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10" idx="1"/>
            </p:cNvCxnSpPr>
            <p:nvPr/>
          </p:nvCxnSpPr>
          <p:spPr>
            <a:xfrm>
              <a:off x="7533075" y="2698666"/>
              <a:ext cx="0" cy="2331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69177" y="3429456"/>
            <a:ext cx="54056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back end</a:t>
            </a:r>
            <a:endParaRPr lang="en-GB" sz="88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663788" y="411510"/>
            <a:ext cx="3816424" cy="792088"/>
          </a:xfrm>
          <a:prstGeom prst="rect">
            <a:avLst/>
          </a:prstGeom>
          <a:solidFill>
            <a:srgbClr val="FF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3093" y="566317"/>
            <a:ext cx="3393937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244705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6368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548" y="148084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4729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405123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5655415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2967820" y="1064193"/>
            <a:ext cx="1602242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>
            <a:off x="4570062" y="1064193"/>
            <a:ext cx="1939" cy="4166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8" idx="0"/>
          </p:cNvCxnSpPr>
          <p:nvPr/>
        </p:nvCxnSpPr>
        <p:spPr>
          <a:xfrm>
            <a:off x="4570062" y="1064193"/>
            <a:ext cx="1606119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967820" y="1976585"/>
            <a:ext cx="0" cy="16530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1"/>
          </p:cNvCxnSpPr>
          <p:nvPr/>
        </p:nvCxnSpPr>
        <p:spPr>
          <a:xfrm>
            <a:off x="4572001" y="1978725"/>
            <a:ext cx="0" cy="1241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>
            <a:off x="6176181" y="1976585"/>
            <a:ext cx="0" cy="12629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2692" y="3429456"/>
            <a:ext cx="54986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front end</a:t>
            </a:r>
            <a:endParaRPr lang="en-GB" sz="88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29838" y="356681"/>
            <a:ext cx="3294434" cy="2003898"/>
          </a:xfrm>
          <a:custGeom>
            <a:avLst/>
            <a:gdLst>
              <a:gd name="connsiteX0" fmla="*/ 732817 w 3294434"/>
              <a:gd name="connsiteY0" fmla="*/ 6485 h 2003898"/>
              <a:gd name="connsiteX1" fmla="*/ 1102468 w 3294434"/>
              <a:gd name="connsiteY1" fmla="*/ 804153 h 2003898"/>
              <a:gd name="connsiteX2" fmla="*/ 1044102 w 3294434"/>
              <a:gd name="connsiteY2" fmla="*/ 881974 h 2003898"/>
              <a:gd name="connsiteX3" fmla="*/ 1024647 w 3294434"/>
              <a:gd name="connsiteY3" fmla="*/ 914400 h 2003898"/>
              <a:gd name="connsiteX4" fmla="*/ 1011677 w 3294434"/>
              <a:gd name="connsiteY4" fmla="*/ 940340 h 2003898"/>
              <a:gd name="connsiteX5" fmla="*/ 972766 w 3294434"/>
              <a:gd name="connsiteY5" fmla="*/ 992221 h 2003898"/>
              <a:gd name="connsiteX6" fmla="*/ 953311 w 3294434"/>
              <a:gd name="connsiteY6" fmla="*/ 1018162 h 2003898"/>
              <a:gd name="connsiteX7" fmla="*/ 894945 w 3294434"/>
              <a:gd name="connsiteY7" fmla="*/ 1076528 h 2003898"/>
              <a:gd name="connsiteX8" fmla="*/ 875490 w 3294434"/>
              <a:gd name="connsiteY8" fmla="*/ 1095983 h 2003898"/>
              <a:gd name="connsiteX9" fmla="*/ 836579 w 3294434"/>
              <a:gd name="connsiteY9" fmla="*/ 1121923 h 2003898"/>
              <a:gd name="connsiteX10" fmla="*/ 797668 w 3294434"/>
              <a:gd name="connsiteY10" fmla="*/ 1160834 h 2003898"/>
              <a:gd name="connsiteX11" fmla="*/ 778213 w 3294434"/>
              <a:gd name="connsiteY11" fmla="*/ 1180289 h 2003898"/>
              <a:gd name="connsiteX12" fmla="*/ 758758 w 3294434"/>
              <a:gd name="connsiteY12" fmla="*/ 1186774 h 2003898"/>
              <a:gd name="connsiteX13" fmla="*/ 732817 w 3294434"/>
              <a:gd name="connsiteY13" fmla="*/ 1212715 h 2003898"/>
              <a:gd name="connsiteX14" fmla="*/ 700392 w 3294434"/>
              <a:gd name="connsiteY14" fmla="*/ 1225685 h 2003898"/>
              <a:gd name="connsiteX15" fmla="*/ 155643 w 3294434"/>
              <a:gd name="connsiteY15" fmla="*/ 1387813 h 2003898"/>
              <a:gd name="connsiteX16" fmla="*/ 0 w 3294434"/>
              <a:gd name="connsiteY16" fmla="*/ 1802859 h 2003898"/>
              <a:gd name="connsiteX17" fmla="*/ 706877 w 3294434"/>
              <a:gd name="connsiteY17" fmla="*/ 1621276 h 2003898"/>
              <a:gd name="connsiteX18" fmla="*/ 856034 w 3294434"/>
              <a:gd name="connsiteY18" fmla="*/ 2003898 h 2003898"/>
              <a:gd name="connsiteX19" fmla="*/ 1381328 w 3294434"/>
              <a:gd name="connsiteY19" fmla="*/ 1952017 h 2003898"/>
              <a:gd name="connsiteX20" fmla="*/ 1316477 w 3294434"/>
              <a:gd name="connsiteY20" fmla="*/ 1491574 h 2003898"/>
              <a:gd name="connsiteX21" fmla="*/ 1504545 w 3294434"/>
              <a:gd name="connsiteY21" fmla="*/ 875489 h 2003898"/>
              <a:gd name="connsiteX22" fmla="*/ 1867711 w 3294434"/>
              <a:gd name="connsiteY22" fmla="*/ 804153 h 2003898"/>
              <a:gd name="connsiteX23" fmla="*/ 2088205 w 3294434"/>
              <a:gd name="connsiteY23" fmla="*/ 1329447 h 2003898"/>
              <a:gd name="connsiteX24" fmla="*/ 2509736 w 3294434"/>
              <a:gd name="connsiteY24" fmla="*/ 1407268 h 2003898"/>
              <a:gd name="connsiteX25" fmla="*/ 2950724 w 3294434"/>
              <a:gd name="connsiteY25" fmla="*/ 1018162 h 2003898"/>
              <a:gd name="connsiteX26" fmla="*/ 3294434 w 3294434"/>
              <a:gd name="connsiteY26" fmla="*/ 0 h 2003898"/>
              <a:gd name="connsiteX27" fmla="*/ 732817 w 3294434"/>
              <a:gd name="connsiteY27" fmla="*/ 6485 h 200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94434" h="2003898">
                <a:moveTo>
                  <a:pt x="732817" y="6485"/>
                </a:moveTo>
                <a:lnTo>
                  <a:pt x="1102468" y="804153"/>
                </a:lnTo>
                <a:cubicBezTo>
                  <a:pt x="1083013" y="830093"/>
                  <a:pt x="1060784" y="854169"/>
                  <a:pt x="1044102" y="881974"/>
                </a:cubicBezTo>
                <a:cubicBezTo>
                  <a:pt x="1037617" y="892783"/>
                  <a:pt x="1030768" y="903381"/>
                  <a:pt x="1024647" y="914400"/>
                </a:cubicBezTo>
                <a:cubicBezTo>
                  <a:pt x="1019952" y="922851"/>
                  <a:pt x="1017039" y="932296"/>
                  <a:pt x="1011677" y="940340"/>
                </a:cubicBezTo>
                <a:cubicBezTo>
                  <a:pt x="999686" y="958327"/>
                  <a:pt x="985736" y="974927"/>
                  <a:pt x="972766" y="992221"/>
                </a:cubicBezTo>
                <a:cubicBezTo>
                  <a:pt x="966281" y="1000868"/>
                  <a:pt x="960954" y="1010519"/>
                  <a:pt x="953311" y="1018162"/>
                </a:cubicBezTo>
                <a:lnTo>
                  <a:pt x="894945" y="1076528"/>
                </a:lnTo>
                <a:cubicBezTo>
                  <a:pt x="888460" y="1083013"/>
                  <a:pt x="883121" y="1090896"/>
                  <a:pt x="875490" y="1095983"/>
                </a:cubicBezTo>
                <a:cubicBezTo>
                  <a:pt x="862520" y="1104630"/>
                  <a:pt x="847602" y="1110900"/>
                  <a:pt x="836579" y="1121923"/>
                </a:cubicBezTo>
                <a:lnTo>
                  <a:pt x="797668" y="1160834"/>
                </a:lnTo>
                <a:cubicBezTo>
                  <a:pt x="791183" y="1167319"/>
                  <a:pt x="786914" y="1177389"/>
                  <a:pt x="778213" y="1180289"/>
                </a:cubicBezTo>
                <a:lnTo>
                  <a:pt x="758758" y="1186774"/>
                </a:lnTo>
                <a:cubicBezTo>
                  <a:pt x="750111" y="1195421"/>
                  <a:pt x="744418" y="1208848"/>
                  <a:pt x="732817" y="1212715"/>
                </a:cubicBezTo>
                <a:cubicBezTo>
                  <a:pt x="708776" y="1220729"/>
                  <a:pt x="719476" y="1216143"/>
                  <a:pt x="700392" y="1225685"/>
                </a:cubicBezTo>
                <a:lnTo>
                  <a:pt x="155643" y="1387813"/>
                </a:lnTo>
                <a:lnTo>
                  <a:pt x="0" y="1802859"/>
                </a:lnTo>
                <a:lnTo>
                  <a:pt x="706877" y="1621276"/>
                </a:lnTo>
                <a:lnTo>
                  <a:pt x="856034" y="2003898"/>
                </a:lnTo>
                <a:lnTo>
                  <a:pt x="1381328" y="1952017"/>
                </a:lnTo>
                <a:lnTo>
                  <a:pt x="1316477" y="1491574"/>
                </a:lnTo>
                <a:lnTo>
                  <a:pt x="1504545" y="875489"/>
                </a:lnTo>
                <a:lnTo>
                  <a:pt x="1867711" y="804153"/>
                </a:lnTo>
                <a:lnTo>
                  <a:pt x="2088205" y="1329447"/>
                </a:lnTo>
                <a:lnTo>
                  <a:pt x="2509736" y="1407268"/>
                </a:lnTo>
                <a:lnTo>
                  <a:pt x="2950724" y="1018162"/>
                </a:lnTo>
                <a:lnTo>
                  <a:pt x="3294434" y="0"/>
                </a:lnTo>
                <a:lnTo>
                  <a:pt x="732817" y="6485"/>
                </a:lnTo>
                <a:close/>
              </a:path>
            </a:pathLst>
          </a:custGeom>
          <a:solidFill>
            <a:srgbClr val="FF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873093" y="566317"/>
            <a:ext cx="3393937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244705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6368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548" y="148084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4729" y="1478709"/>
            <a:ext cx="1462904" cy="497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4051234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5655415" y="2102882"/>
            <a:ext cx="1041533" cy="10341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latin typeface="Montserrat" panose="02000505000000020004" pitchFamily="2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2967820" y="1064193"/>
            <a:ext cx="1602242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>
            <a:off x="4570062" y="1064193"/>
            <a:ext cx="1939" cy="4166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8" idx="0"/>
          </p:cNvCxnSpPr>
          <p:nvPr/>
        </p:nvCxnSpPr>
        <p:spPr>
          <a:xfrm>
            <a:off x="4570062" y="1064193"/>
            <a:ext cx="1606119" cy="41451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967820" y="1976585"/>
            <a:ext cx="0" cy="165307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1"/>
          </p:cNvCxnSpPr>
          <p:nvPr/>
        </p:nvCxnSpPr>
        <p:spPr>
          <a:xfrm>
            <a:off x="4572001" y="1978725"/>
            <a:ext cx="0" cy="12415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>
            <a:off x="6176181" y="1976585"/>
            <a:ext cx="0" cy="126296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7691" y="3429456"/>
            <a:ext cx="52886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full stack</a:t>
            </a:r>
            <a:endParaRPr lang="en-GB" sz="88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023" y="977116"/>
            <a:ext cx="792556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system</a:t>
            </a:r>
            <a:endParaRPr lang="en-GB" sz="16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955" y="815682"/>
            <a:ext cx="20938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is the</a:t>
            </a:r>
            <a:endParaRPr lang="en-GB" sz="6600" b="1" dirty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447" y="2903914"/>
            <a:ext cx="3528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working?</a:t>
            </a:r>
            <a:endParaRPr lang="en-GB" sz="6600" b="1" dirty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69537" y="3429456"/>
            <a:ext cx="16049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err="1" smtClean="0">
                <a:solidFill>
                  <a:srgbClr val="FF3E44"/>
                </a:solidFill>
                <a:latin typeface="Montserrat" panose="02000505000000020004" pitchFamily="2" charset="0"/>
              </a:rPr>
              <a:t>qa</a:t>
            </a:r>
            <a:endParaRPr lang="en-GB" sz="8800" dirty="0">
              <a:solidFill>
                <a:srgbClr val="FF3E44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99542"/>
            <a:ext cx="4176464" cy="2520280"/>
          </a:xfrm>
          <a:prstGeom prst="rect">
            <a:avLst/>
          </a:prstGeom>
          <a:solidFill>
            <a:srgbClr val="FF3E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the system</a:t>
            </a:r>
            <a:endParaRPr lang="en-GB" sz="5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1864" y="3645480"/>
            <a:ext cx="63802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dirty="0">
                <a:solidFill>
                  <a:srgbClr val="00B4CC"/>
                </a:solidFill>
                <a:latin typeface="Montserrat" panose="02000505000000020004" pitchFamily="2" charset="0"/>
              </a:rPr>
              <a:t>e</a:t>
            </a:r>
            <a:r>
              <a:rPr lang="en-ZA" sz="8800" dirty="0" smtClean="0">
                <a:solidFill>
                  <a:srgbClr val="00B4CC"/>
                </a:solidFill>
                <a:latin typeface="Montserrat" panose="02000505000000020004" pitchFamily="2" charset="0"/>
              </a:rPr>
              <a:t>nd to end</a:t>
            </a:r>
            <a:endParaRPr lang="en-GB" sz="8800" dirty="0">
              <a:solidFill>
                <a:srgbClr val="00B4CC"/>
              </a:solidFill>
              <a:latin typeface="Montserrat" panose="02000505000000020004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58349" y="195486"/>
            <a:ext cx="1627302" cy="3528392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699542"/>
            <a:ext cx="4176464" cy="2520280"/>
          </a:xfrm>
          <a:prstGeom prst="rect">
            <a:avLst/>
          </a:prstGeom>
          <a:solidFill>
            <a:srgbClr val="FF3E4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the system</a:t>
            </a:r>
            <a:endParaRPr lang="en-GB" sz="5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280122"/>
            <a:ext cx="8275309" cy="4379860"/>
            <a:chOff x="251520" y="-48414"/>
            <a:chExt cx="8275309" cy="4379860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-48414"/>
              <a:ext cx="339868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9900" dirty="0" err="1" smtClean="0">
                  <a:solidFill>
                    <a:srgbClr val="FF3E44"/>
                  </a:solidFill>
                  <a:latin typeface="Montserrat" panose="02000505000000020004" pitchFamily="2" charset="0"/>
                </a:rPr>
                <a:t>qa</a:t>
              </a:r>
              <a:endParaRPr lang="en-GB" sz="19900" dirty="0">
                <a:solidFill>
                  <a:srgbClr val="FF3E44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1520" y="104026"/>
              <a:ext cx="280717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lets ask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3491" y="2111826"/>
              <a:ext cx="312457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to write 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9286" y="1491630"/>
              <a:ext cx="2678938" cy="2839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7000"/>
                </a:lnSpc>
              </a:pPr>
              <a:r>
                <a:rPr lang="en-ZA" sz="8800" dirty="0">
                  <a:solidFill>
                    <a:srgbClr val="00B4CC"/>
                  </a:solidFill>
                  <a:latin typeface="Montserrat" panose="02000505000000020004" pitchFamily="2" charset="0"/>
                </a:rPr>
                <a:t>e</a:t>
              </a:r>
              <a:r>
                <a:rPr lang="en-ZA" sz="88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nd </a:t>
              </a:r>
            </a:p>
            <a:p>
              <a:pPr algn="r">
                <a:lnSpc>
                  <a:spcPts val="7000"/>
                </a:lnSpc>
              </a:pPr>
              <a:r>
                <a:rPr lang="en-ZA" sz="88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to </a:t>
              </a:r>
            </a:p>
            <a:p>
              <a:pPr algn="r">
                <a:lnSpc>
                  <a:spcPts val="7000"/>
                </a:lnSpc>
              </a:pPr>
              <a:r>
                <a:rPr lang="en-ZA" sz="88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end</a:t>
              </a:r>
              <a:endParaRPr lang="en-GB" sz="8800" dirty="0">
                <a:solidFill>
                  <a:srgbClr val="00B4CC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44208" y="3119448"/>
              <a:ext cx="208262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tests!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6512" y="0"/>
            <a:ext cx="4536504" cy="5164038"/>
          </a:xfrm>
          <a:prstGeom prst="rect">
            <a:avLst/>
          </a:prstGeom>
          <a:solidFill>
            <a:srgbClr val="367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499992" y="0"/>
            <a:ext cx="4644008" cy="5143500"/>
          </a:xfrm>
          <a:prstGeom prst="rect">
            <a:avLst/>
          </a:prstGeom>
          <a:solidFill>
            <a:srgbClr val="18B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65" y="843502"/>
            <a:ext cx="9144000" cy="34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09" y="977116"/>
            <a:ext cx="639149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9900" dirty="0" smtClean="0">
                <a:solidFill>
                  <a:schemeClr val="bg1"/>
                </a:solidFill>
                <a:latin typeface="Chiller" panose="04020404031007020602" pitchFamily="82" charset="0"/>
              </a:rPr>
              <a:t>selenium</a:t>
            </a:r>
            <a:endParaRPr lang="en-GB" sz="19900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media/B82wuqNCEAEzE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0" y="-2053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gnam Style Official Co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73454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verly Attached Girlfriend Meme | VIOLETS ARE BLUE, YOUR BLOOD IS RED YOUR WINDOW WAS OPEN,&#10; I'M UNDER YOUR BED | image tagged in memes,overly attached girlfriend | made w/ Imgflip meme ma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73454"/>
            <a:ext cx="4176464" cy="309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i.imgflip.com/1irka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60" y="0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45369"/>
            <a:ext cx="3264031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03598"/>
            <a:ext cx="2381250" cy="2381250"/>
          </a:xfrm>
          <a:prstGeom prst="rect">
            <a:avLst/>
          </a:prstGeom>
        </p:spPr>
      </p:pic>
      <p:pic>
        <p:nvPicPr>
          <p:cNvPr id="2052" name="Picture 4" descr="http://vincent.billey.me/talks/react-putting-js-in-your-face/assets/reac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46050"/>
            <a:ext cx="2529363" cy="24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097" y="699542"/>
            <a:ext cx="7625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err="1" smtClean="0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</a:rPr>
              <a:t>javascript</a:t>
            </a:r>
            <a:r>
              <a:rPr lang="en-ZA" sz="8800" dirty="0" smtClean="0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</a:rPr>
              <a:t>!</a:t>
            </a:r>
            <a:endParaRPr lang="en-GB" sz="8800" dirty="0">
              <a:solidFill>
                <a:schemeClr val="bg1"/>
              </a:solidFill>
              <a:latin typeface="Fira Code Light" pitchFamily="49" charset="0"/>
              <a:ea typeface="Fira Code Light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15766"/>
            <a:ext cx="1447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9552" y="743674"/>
            <a:ext cx="8140697" cy="3412252"/>
            <a:chOff x="-36512" y="555526"/>
            <a:chExt cx="8140697" cy="3412252"/>
          </a:xfrm>
        </p:grpSpPr>
        <p:sp>
          <p:nvSpPr>
            <p:cNvPr id="4" name="TextBox 3"/>
            <p:cNvSpPr txBox="1"/>
            <p:nvPr/>
          </p:nvSpPr>
          <p:spPr>
            <a:xfrm>
              <a:off x="395023" y="977116"/>
              <a:ext cx="7709162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600" dirty="0" smtClean="0">
                  <a:solidFill>
                    <a:schemeClr val="bg1"/>
                  </a:solidFill>
                  <a:latin typeface="Montserrat" panose="02000505000000020004" pitchFamily="2" charset="0"/>
                </a:rPr>
                <a:t>testing</a:t>
              </a:r>
              <a:endParaRPr lang="en-GB" sz="16600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36512" y="555526"/>
              <a:ext cx="451598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who fulfils a</a:t>
              </a:r>
              <a:endParaRPr lang="en-GB" sz="66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13125" y="2859782"/>
              <a:ext cx="191911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role?</a:t>
              </a:r>
              <a:endParaRPr lang="en-GB" sz="66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1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560" y="1024156"/>
            <a:ext cx="7848872" cy="2987754"/>
            <a:chOff x="827584" y="952148"/>
            <a:chExt cx="7848872" cy="2987754"/>
          </a:xfrm>
        </p:grpSpPr>
        <p:sp>
          <p:nvSpPr>
            <p:cNvPr id="4" name="TextBox 3"/>
            <p:cNvSpPr txBox="1"/>
            <p:nvPr/>
          </p:nvSpPr>
          <p:spPr>
            <a:xfrm>
              <a:off x="1259119" y="1021248"/>
              <a:ext cx="554510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600" dirty="0" smtClean="0">
                  <a:solidFill>
                    <a:schemeClr val="bg1"/>
                  </a:solidFill>
                  <a:latin typeface="Montserrat" panose="02000505000000020004" pitchFamily="2" charset="0"/>
                </a:rPr>
                <a:t>code</a:t>
              </a:r>
              <a:endParaRPr lang="en-GB" sz="16600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7584" y="952148"/>
              <a:ext cx="412965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who writes</a:t>
              </a:r>
            </a:p>
            <a:p>
              <a:endParaRPr lang="en-GB" sz="66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06040" y="2831906"/>
              <a:ext cx="66704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to automate tests?</a:t>
              </a:r>
              <a:endParaRPr lang="en-GB" sz="66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6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997" y="411510"/>
            <a:ext cx="55980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6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stop!</a:t>
            </a:r>
            <a:endParaRPr lang="en-GB" sz="166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7706" y="2859782"/>
            <a:ext cx="5926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I’m not saying…</a:t>
            </a:r>
            <a:endParaRPr lang="en-GB" sz="6600" b="1" dirty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0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81900" y="915566"/>
            <a:ext cx="7678532" cy="3096344"/>
            <a:chOff x="1043095" y="1059582"/>
            <a:chExt cx="7678532" cy="3096344"/>
          </a:xfrm>
        </p:grpSpPr>
        <p:sp>
          <p:nvSpPr>
            <p:cNvPr id="4" name="TextBox 3"/>
            <p:cNvSpPr txBox="1"/>
            <p:nvPr/>
          </p:nvSpPr>
          <p:spPr>
            <a:xfrm>
              <a:off x="1043095" y="1093256"/>
              <a:ext cx="5198859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600" dirty="0" smtClean="0">
                  <a:solidFill>
                    <a:srgbClr val="FF3E44"/>
                  </a:solidFill>
                  <a:latin typeface="Montserrat" panose="02000505000000020004" pitchFamily="2" charset="0"/>
                </a:rPr>
                <a:t>four </a:t>
              </a:r>
              <a:endParaRPr lang="en-GB" sz="16600" dirty="0">
                <a:solidFill>
                  <a:srgbClr val="FF3E44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6727" y="1059582"/>
              <a:ext cx="627768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we </a:t>
              </a:r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can only keep</a:t>
              </a:r>
              <a:endParaRPr lang="en-ZA" sz="6600" b="1" dirty="0" smtClean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9752" y="2652950"/>
              <a:ext cx="6381875" cy="1502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5500"/>
                </a:lnSpc>
              </a:pPr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things in </a:t>
              </a:r>
            </a:p>
            <a:p>
              <a:pPr algn="r">
                <a:lnSpc>
                  <a:spcPts val="5500"/>
                </a:lnSpc>
              </a:pPr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working memory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5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27984" y="195486"/>
            <a:ext cx="0" cy="47525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633" y="1108938"/>
            <a:ext cx="33073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build</a:t>
            </a:r>
          </a:p>
          <a:p>
            <a:pPr algn="ctr"/>
            <a:r>
              <a:rPr lang="en-ZA" sz="96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it</a:t>
            </a:r>
            <a:endParaRPr lang="en-GB" sz="96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8794" y="1131590"/>
            <a:ext cx="25987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FF3E44"/>
                </a:solidFill>
                <a:latin typeface="Montserrat" panose="02000505000000020004" pitchFamily="2" charset="0"/>
              </a:rPr>
              <a:t>test</a:t>
            </a:r>
          </a:p>
          <a:p>
            <a:pPr algn="ctr"/>
            <a:r>
              <a:rPr lang="en-ZA" sz="9600" dirty="0" smtClean="0">
                <a:solidFill>
                  <a:srgbClr val="FF3E44"/>
                </a:solidFill>
                <a:latin typeface="Montserrat" panose="02000505000000020004" pitchFamily="2" charset="0"/>
              </a:rPr>
              <a:t>it</a:t>
            </a:r>
            <a:endParaRPr lang="en-GB" sz="9600" dirty="0">
              <a:solidFill>
                <a:srgbClr val="FF3E44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27984" y="195486"/>
            <a:ext cx="0" cy="475252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4612" y="1108938"/>
            <a:ext cx="39693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make </a:t>
            </a:r>
          </a:p>
          <a:p>
            <a:pPr algn="ctr"/>
            <a:r>
              <a:rPr lang="en-ZA" sz="96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it</a:t>
            </a:r>
            <a:endParaRPr lang="en-GB" sz="96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8162" y="1131590"/>
            <a:ext cx="37000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FF3E44"/>
                </a:solidFill>
                <a:latin typeface="Montserrat" panose="02000505000000020004" pitchFamily="2" charset="0"/>
              </a:rPr>
              <a:t>break</a:t>
            </a:r>
          </a:p>
          <a:p>
            <a:pPr algn="ctr"/>
            <a:r>
              <a:rPr lang="en-ZA" sz="9600" dirty="0" smtClean="0">
                <a:solidFill>
                  <a:srgbClr val="FF3E44"/>
                </a:solidFill>
                <a:latin typeface="Montserrat" panose="02000505000000020004" pitchFamily="2" charset="0"/>
              </a:rPr>
              <a:t>it</a:t>
            </a:r>
            <a:endParaRPr lang="en-GB" sz="9600" dirty="0">
              <a:solidFill>
                <a:srgbClr val="FF3E44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818" y="1190309"/>
            <a:ext cx="50626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38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a tale</a:t>
            </a:r>
            <a:endParaRPr lang="en-GB" sz="138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1570" y="2933531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3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filled with good intentions</a:t>
            </a:r>
            <a:endParaRPr lang="en-GB" sz="3600" b="1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99489" y="1794178"/>
            <a:ext cx="6781023" cy="2505764"/>
            <a:chOff x="323528" y="411510"/>
            <a:chExt cx="6781023" cy="250576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1510"/>
              <a:ext cx="67810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600" dirty="0" smtClean="0">
                  <a:solidFill>
                    <a:srgbClr val="FFCD59"/>
                  </a:solidFill>
                  <a:latin typeface="Montserrat" panose="02000505000000020004" pitchFamily="2" charset="0"/>
                </a:rPr>
                <a:t>separation</a:t>
              </a:r>
              <a:endParaRPr lang="en-GB" sz="9600" dirty="0">
                <a:solidFill>
                  <a:srgbClr val="FFCD59"/>
                </a:solidFill>
                <a:latin typeface="Montserrat" panose="02000505000000020004" pitchFamily="2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95736" y="1347614"/>
              <a:ext cx="4824536" cy="1569660"/>
              <a:chOff x="2195736" y="1347614"/>
              <a:chExt cx="4824536" cy="15696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195736" y="1692748"/>
                <a:ext cx="8659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ZA" sz="6600" b="1" dirty="0" smtClean="0">
                    <a:solidFill>
                      <a:srgbClr val="00B4CC"/>
                    </a:solidFill>
                    <a:latin typeface="Georgia Pro Light" panose="02040302050405020303" pitchFamily="18" charset="0"/>
                  </a:rPr>
                  <a:t>of</a:t>
                </a:r>
                <a:endParaRPr lang="en-GB" sz="6600" b="1" dirty="0">
                  <a:solidFill>
                    <a:srgbClr val="00B4CC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77178" y="1347614"/>
                <a:ext cx="40430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9600" dirty="0" smtClean="0">
                    <a:solidFill>
                      <a:srgbClr val="FF3E44"/>
                    </a:solidFill>
                    <a:latin typeface="Montserrat" panose="02000505000000020004" pitchFamily="2" charset="0"/>
                  </a:rPr>
                  <a:t>duties</a:t>
                </a:r>
                <a:endParaRPr lang="en-GB" sz="9600" dirty="0">
                  <a:solidFill>
                    <a:srgbClr val="FF3E44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677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3528" y="1547956"/>
            <a:ext cx="57518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9600" dirty="0" smtClean="0">
                <a:solidFill>
                  <a:srgbClr val="FF3E44"/>
                </a:solidFill>
                <a:latin typeface="Montserrat" panose="02000505000000020004" pitchFamily="2" charset="0"/>
              </a:rPr>
              <a:t>attached</a:t>
            </a:r>
            <a:endParaRPr lang="en-GB" sz="19900" dirty="0">
              <a:solidFill>
                <a:srgbClr val="FF3E44"/>
              </a:solidFill>
              <a:latin typeface="Montserrat" panose="02000505000000020004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6450" y="915566"/>
            <a:ext cx="25138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we are</a:t>
            </a:r>
            <a:endParaRPr lang="en-GB" sz="6600" b="1" dirty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1496" y="2622706"/>
            <a:ext cx="4100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to </a:t>
            </a:r>
            <a:r>
              <a:rPr lang="en-ZA" sz="6600" b="1" dirty="0" smtClean="0">
                <a:solidFill>
                  <a:srgbClr val="00B4CC"/>
                </a:solidFill>
                <a:latin typeface="Georgia Pro Light" panose="02040302050405020303" pitchFamily="18" charset="0"/>
              </a:rPr>
              <a:t>what we</a:t>
            </a:r>
            <a:endParaRPr lang="en-GB" sz="6600" b="1" dirty="0">
              <a:solidFill>
                <a:srgbClr val="00B4CC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2791397"/>
            <a:ext cx="3810659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ZA" sz="8800" dirty="0" smtClean="0">
                <a:solidFill>
                  <a:srgbClr val="FFCD59"/>
                </a:solidFill>
                <a:latin typeface="Montserrat" panose="02000505000000020004" pitchFamily="2" charset="0"/>
              </a:rPr>
              <a:t>create</a:t>
            </a:r>
            <a:endParaRPr lang="en-GB" sz="8800" dirty="0">
              <a:solidFill>
                <a:srgbClr val="FFCD59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29563" y="1124039"/>
            <a:ext cx="7730869" cy="2455823"/>
            <a:chOff x="683568" y="483518"/>
            <a:chExt cx="7730869" cy="2455823"/>
          </a:xfrm>
        </p:grpSpPr>
        <p:sp>
          <p:nvSpPr>
            <p:cNvPr id="4" name="TextBox 3"/>
            <p:cNvSpPr txBox="1"/>
            <p:nvPr/>
          </p:nvSpPr>
          <p:spPr>
            <a:xfrm>
              <a:off x="683568" y="483518"/>
              <a:ext cx="711605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6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edge cases</a:t>
              </a:r>
              <a:endParaRPr lang="en-GB" sz="9600" dirty="0">
                <a:solidFill>
                  <a:srgbClr val="00B4CC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4" y="1347614"/>
              <a:ext cx="190308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are</a:t>
              </a:r>
              <a:r>
                <a:rPr lang="en-ZA" sz="6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 </a:t>
              </a:r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a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15816" y="1923678"/>
              <a:ext cx="549862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000" dirty="0" smtClean="0">
                  <a:solidFill>
                    <a:srgbClr val="FF3E44"/>
                  </a:solidFill>
                  <a:latin typeface="Montserrat" panose="02000505000000020004" pitchFamily="2" charset="0"/>
                </a:rPr>
                <a:t>specialization</a:t>
              </a:r>
              <a:endParaRPr lang="en-GB" sz="6000" dirty="0">
                <a:solidFill>
                  <a:srgbClr val="FF3E44"/>
                </a:solidFill>
                <a:latin typeface="Montserrat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3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8963" y="2499742"/>
            <a:ext cx="7963437" cy="2646878"/>
            <a:chOff x="-36512" y="2931790"/>
            <a:chExt cx="7963437" cy="2646878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2931790"/>
              <a:ext cx="1266693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6600" dirty="0">
                  <a:solidFill>
                    <a:srgbClr val="FFCD59"/>
                  </a:solidFill>
                  <a:latin typeface="Montserrat" panose="02000505000000020004" pitchFamily="2" charset="0"/>
                </a:rPr>
                <a:t>?</a:t>
              </a:r>
              <a:endParaRPr lang="en-GB" sz="16600" dirty="0">
                <a:solidFill>
                  <a:srgbClr val="FFCD59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36512" y="3723878"/>
              <a:ext cx="679545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ZA" sz="96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so what now</a:t>
              </a:r>
              <a:endParaRPr lang="en-GB" sz="96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2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82564" y="266970"/>
            <a:ext cx="6329796" cy="4321004"/>
            <a:chOff x="1619672" y="122954"/>
            <a:chExt cx="6329796" cy="4321004"/>
          </a:xfrm>
        </p:grpSpPr>
        <p:sp>
          <p:nvSpPr>
            <p:cNvPr id="16" name="TextBox 15"/>
            <p:cNvSpPr txBox="1"/>
            <p:nvPr/>
          </p:nvSpPr>
          <p:spPr>
            <a:xfrm>
              <a:off x="1619672" y="122954"/>
              <a:ext cx="3398687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9900" dirty="0" err="1" smtClean="0">
                  <a:solidFill>
                    <a:srgbClr val="FF3E44"/>
                  </a:solidFill>
                  <a:latin typeface="Montserrat" panose="02000505000000020004" pitchFamily="2" charset="0"/>
                </a:rPr>
                <a:t>qa</a:t>
              </a:r>
              <a:endParaRPr lang="en-GB" sz="19900" dirty="0">
                <a:solidFill>
                  <a:srgbClr val="FF3E44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5856" y="2386706"/>
              <a:ext cx="28568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is still a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5" y="3399505"/>
              <a:ext cx="3161443" cy="104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7000"/>
                </a:lnSpc>
              </a:pPr>
              <a:r>
                <a:rPr lang="en-ZA" sz="88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thing</a:t>
              </a:r>
              <a:endParaRPr lang="en-GB" sz="8800" dirty="0">
                <a:solidFill>
                  <a:srgbClr val="00B4CC"/>
                </a:solidFill>
                <a:latin typeface="Montserrat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70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8942" y="699018"/>
            <a:ext cx="7205466" cy="3600924"/>
            <a:chOff x="527977" y="266970"/>
            <a:chExt cx="7205466" cy="3600924"/>
          </a:xfrm>
        </p:grpSpPr>
        <p:sp>
          <p:nvSpPr>
            <p:cNvPr id="16" name="TextBox 15"/>
            <p:cNvSpPr txBox="1"/>
            <p:nvPr/>
          </p:nvSpPr>
          <p:spPr>
            <a:xfrm>
              <a:off x="527977" y="266970"/>
              <a:ext cx="530786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1500" dirty="0" smtClean="0">
                  <a:solidFill>
                    <a:srgbClr val="FFCD59"/>
                  </a:solidFill>
                  <a:latin typeface="Montserrat" panose="02000505000000020004" pitchFamily="2" charset="0"/>
                </a:rPr>
                <a:t>coding</a:t>
              </a:r>
              <a:endParaRPr lang="en-GB" sz="11500" dirty="0">
                <a:solidFill>
                  <a:srgbClr val="FFCD59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7824" y="1707654"/>
              <a:ext cx="298671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6600" b="1" dirty="0" smtClean="0">
                  <a:solidFill>
                    <a:schemeClr val="bg1"/>
                  </a:solidFill>
                  <a:latin typeface="Georgia Pro Light" panose="02040302050405020303" pitchFamily="18" charset="0"/>
                </a:rPr>
                <a:t>is also a</a:t>
              </a:r>
              <a:endParaRPr lang="en-GB" sz="6600" b="1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2823441"/>
              <a:ext cx="3161443" cy="104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ts val="7000"/>
                </a:lnSpc>
              </a:pPr>
              <a:r>
                <a:rPr lang="en-ZA" sz="8800" dirty="0" smtClean="0">
                  <a:solidFill>
                    <a:srgbClr val="00B4CC"/>
                  </a:solidFill>
                  <a:latin typeface="Montserrat" panose="02000505000000020004" pitchFamily="2" charset="0"/>
                </a:rPr>
                <a:t>thing</a:t>
              </a:r>
              <a:endParaRPr lang="en-GB" sz="8800" dirty="0">
                <a:solidFill>
                  <a:srgbClr val="00B4CC"/>
                </a:solidFill>
                <a:latin typeface="Montserrat" panose="02000505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04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4153" y="549136"/>
            <a:ext cx="8100295" cy="3894822"/>
            <a:chOff x="-357272" y="477128"/>
            <a:chExt cx="8100295" cy="3894822"/>
          </a:xfrm>
        </p:grpSpPr>
        <p:sp>
          <p:nvSpPr>
            <p:cNvPr id="16" name="TextBox 15"/>
            <p:cNvSpPr txBox="1"/>
            <p:nvPr/>
          </p:nvSpPr>
          <p:spPr>
            <a:xfrm>
              <a:off x="-357272" y="699018"/>
              <a:ext cx="81002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sz="19900" dirty="0" smtClean="0">
                  <a:solidFill>
                    <a:schemeClr val="bg1"/>
                  </a:solidFill>
                  <a:latin typeface="Montserrat" panose="02000505000000020004" pitchFamily="2" charset="0"/>
                </a:rPr>
                <a:t>aware</a:t>
              </a:r>
              <a:endParaRPr lang="en-GB" sz="19900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2925400"/>
              <a:ext cx="551946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88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of the costs</a:t>
              </a:r>
              <a:endParaRPr lang="en-GB" sz="88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180528" y="477128"/>
              <a:ext cx="129875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8800" b="1" dirty="0" smtClean="0">
                  <a:solidFill>
                    <a:srgbClr val="00B4CC"/>
                  </a:solidFill>
                  <a:latin typeface="Georgia Pro Light" panose="02040302050405020303" pitchFamily="18" charset="0"/>
                </a:rPr>
                <a:t>be</a:t>
              </a:r>
              <a:endParaRPr lang="en-GB" sz="8800" b="1" dirty="0">
                <a:solidFill>
                  <a:srgbClr val="00B4CC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7744" y="-92546"/>
            <a:ext cx="6781023" cy="2505764"/>
            <a:chOff x="323528" y="411510"/>
            <a:chExt cx="6781023" cy="250576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1510"/>
              <a:ext cx="67810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600" dirty="0" smtClean="0">
                  <a:solidFill>
                    <a:srgbClr val="FFCD59"/>
                  </a:solidFill>
                  <a:latin typeface="Montserrat" panose="02000505000000020004" pitchFamily="2" charset="0"/>
                </a:rPr>
                <a:t>separation</a:t>
              </a:r>
              <a:endParaRPr lang="en-GB" sz="9600" dirty="0">
                <a:solidFill>
                  <a:srgbClr val="FFCD59"/>
                </a:solidFill>
                <a:latin typeface="Montserrat" panose="02000505000000020004" pitchFamily="2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95736" y="1347614"/>
              <a:ext cx="4824536" cy="1569660"/>
              <a:chOff x="2195736" y="1347614"/>
              <a:chExt cx="4824536" cy="15696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195736" y="1692748"/>
                <a:ext cx="8659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ZA" sz="6600" b="1" dirty="0" smtClean="0">
                    <a:solidFill>
                      <a:srgbClr val="00B4CC"/>
                    </a:solidFill>
                    <a:latin typeface="Georgia Pro Light" panose="02040302050405020303" pitchFamily="18" charset="0"/>
                  </a:rPr>
                  <a:t>of</a:t>
                </a:r>
                <a:endParaRPr lang="en-GB" sz="6600" b="1" dirty="0">
                  <a:solidFill>
                    <a:srgbClr val="00B4CC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77178" y="1347614"/>
                <a:ext cx="40430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9600" dirty="0" smtClean="0">
                    <a:solidFill>
                      <a:srgbClr val="FF3E44"/>
                    </a:solidFill>
                    <a:latin typeface="Montserrat" panose="02000505000000020004" pitchFamily="2" charset="0"/>
                  </a:rPr>
                  <a:t>duties</a:t>
                </a:r>
                <a:endParaRPr lang="en-GB" sz="9600" dirty="0">
                  <a:solidFill>
                    <a:srgbClr val="FF3E44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2864" y="4056042"/>
            <a:ext cx="7483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6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create test cases first</a:t>
            </a:r>
            <a:endParaRPr lang="en-GB" sz="6600" b="1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67744" y="-92546"/>
            <a:ext cx="6781023" cy="2505764"/>
            <a:chOff x="323528" y="411510"/>
            <a:chExt cx="6781023" cy="2505764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1510"/>
              <a:ext cx="67810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9600" dirty="0" smtClean="0">
                  <a:solidFill>
                    <a:srgbClr val="FFCD59"/>
                  </a:solidFill>
                  <a:latin typeface="Montserrat" panose="02000505000000020004" pitchFamily="2" charset="0"/>
                </a:rPr>
                <a:t>separation</a:t>
              </a:r>
              <a:endParaRPr lang="en-GB" sz="9600" dirty="0">
                <a:solidFill>
                  <a:srgbClr val="FFCD59"/>
                </a:solidFill>
                <a:latin typeface="Montserrat" panose="02000505000000020004" pitchFamily="2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195736" y="1347614"/>
              <a:ext cx="4824536" cy="1569660"/>
              <a:chOff x="2195736" y="1347614"/>
              <a:chExt cx="4824536" cy="15696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195736" y="1692748"/>
                <a:ext cx="865943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ZA" sz="6600" b="1" dirty="0" smtClean="0">
                    <a:solidFill>
                      <a:srgbClr val="00B4CC"/>
                    </a:solidFill>
                    <a:latin typeface="Georgia Pro Light" panose="02040302050405020303" pitchFamily="18" charset="0"/>
                  </a:rPr>
                  <a:t>of</a:t>
                </a:r>
                <a:endParaRPr lang="en-GB" sz="6600" b="1" dirty="0">
                  <a:solidFill>
                    <a:srgbClr val="00B4CC"/>
                  </a:solidFill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977178" y="1347614"/>
                <a:ext cx="404309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9600" dirty="0" smtClean="0">
                    <a:solidFill>
                      <a:srgbClr val="FF3E44"/>
                    </a:solidFill>
                    <a:latin typeface="Montserrat" panose="02000505000000020004" pitchFamily="2" charset="0"/>
                  </a:rPr>
                  <a:t>duties</a:t>
                </a:r>
                <a:endParaRPr lang="en-GB" sz="9600" dirty="0">
                  <a:solidFill>
                    <a:srgbClr val="FF3E44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32864" y="3579862"/>
            <a:ext cx="5434501" cy="152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ZA" sz="6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don‘t test </a:t>
            </a:r>
          </a:p>
          <a:p>
            <a:pPr>
              <a:lnSpc>
                <a:spcPts val="5500"/>
              </a:lnSpc>
            </a:pPr>
            <a:r>
              <a:rPr lang="en-ZA" sz="6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your own code</a:t>
            </a:r>
            <a:endParaRPr lang="en-GB" sz="6600" b="1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254" y="1743659"/>
            <a:ext cx="8593493" cy="165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27463" y="1786920"/>
            <a:ext cx="8089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600" dirty="0">
                <a:solidFill>
                  <a:srgbClr val="005F6B"/>
                </a:solidFill>
                <a:latin typeface="Montserrat" panose="02000505000000020004" pitchFamily="2" charset="0"/>
              </a:rPr>
              <a:t>Keep </a:t>
            </a:r>
            <a:r>
              <a:rPr lang="en-ZA" sz="9600" dirty="0" smtClean="0">
                <a:solidFill>
                  <a:srgbClr val="005F6B"/>
                </a:solidFill>
                <a:latin typeface="Montserrat" panose="02000505000000020004" pitchFamily="2" charset="0"/>
              </a:rPr>
              <a:t>Critical</a:t>
            </a:r>
            <a:endParaRPr lang="en-GB" sz="9600" dirty="0">
              <a:solidFill>
                <a:srgbClr val="005F6B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652" y="339502"/>
            <a:ext cx="6264696" cy="1512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monolith.co.za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3610744" y="2283718"/>
            <a:ext cx="1922512" cy="2556941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prod</a:t>
            </a:r>
            <a:endParaRPr lang="en-GB" sz="5400" dirty="0">
              <a:latin typeface="Montserrat" panose="02000505000000020004" pitchFamily="2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3" idx="1"/>
          </p:cNvCxnSpPr>
          <p:nvPr/>
        </p:nvCxnSpPr>
        <p:spPr>
          <a:xfrm>
            <a:off x="4572000" y="1851670"/>
            <a:ext cx="0" cy="4320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073" y="95524"/>
            <a:ext cx="6264696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>
                <a:latin typeface="Montserrat" panose="02000505000000020004" pitchFamily="2" charset="0"/>
              </a:rPr>
              <a:t>layered.co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3610744" y="3139108"/>
            <a:ext cx="1922512" cy="1908869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prod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9652" y="1110052"/>
            <a:ext cx="6264696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domain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9652" y="2124580"/>
            <a:ext cx="6264696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data</a:t>
            </a:r>
            <a:endParaRPr lang="en-GB" sz="5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073" y="95524"/>
            <a:ext cx="6264696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web-scale.io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3" name="Can 2"/>
          <p:cNvSpPr/>
          <p:nvPr/>
        </p:nvSpPr>
        <p:spPr>
          <a:xfrm>
            <a:off x="649669" y="2931790"/>
            <a:ext cx="1922512" cy="1908869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err="1" smtClean="0">
                <a:latin typeface="Montserrat" panose="02000505000000020004" pitchFamily="2" charset="0"/>
              </a:rPr>
              <a:t>mssql</a:t>
            </a:r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0775" y="1779662"/>
            <a:ext cx="2700300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micro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1850" y="1783612"/>
            <a:ext cx="2700300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service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82925" y="1779662"/>
            <a:ext cx="2700300" cy="9190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400" dirty="0" smtClean="0">
                <a:latin typeface="Montserrat" panose="02000505000000020004" pitchFamily="2" charset="0"/>
              </a:rPr>
              <a:t>love</a:t>
            </a:r>
            <a:endParaRPr lang="en-GB" sz="5400" dirty="0">
              <a:latin typeface="Montserrat" panose="02000505000000020004" pitchFamily="2" charset="0"/>
            </a:endParaRPr>
          </a:p>
        </p:txBody>
      </p:sp>
      <p:sp>
        <p:nvSpPr>
          <p:cNvPr id="9" name="Can 8"/>
          <p:cNvSpPr/>
          <p:nvPr/>
        </p:nvSpPr>
        <p:spPr>
          <a:xfrm>
            <a:off x="3610744" y="2931790"/>
            <a:ext cx="1922512" cy="1908869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Montserrat" panose="02000505000000020004" pitchFamily="2" charset="0"/>
              </a:rPr>
              <a:t>oracle</a:t>
            </a:r>
            <a:endParaRPr lang="en-GB" sz="3200" dirty="0">
              <a:latin typeface="Montserrat" panose="02000505000000020004" pitchFamily="2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6571819" y="2931790"/>
            <a:ext cx="1922512" cy="1908869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 smtClean="0">
                <a:latin typeface="Montserrat" panose="02000505000000020004" pitchFamily="2" charset="0"/>
              </a:rPr>
              <a:t>obscure</a:t>
            </a:r>
            <a:endParaRPr lang="en-GB" sz="3200" dirty="0">
              <a:latin typeface="Montserrat" panose="02000505000000020004" pitchFamily="2" charset="0"/>
            </a:endParaRP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1610925" y="1014528"/>
            <a:ext cx="2957496" cy="76513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  <a:endCxn id="6" idx="0"/>
          </p:cNvCxnSpPr>
          <p:nvPr/>
        </p:nvCxnSpPr>
        <p:spPr>
          <a:xfrm>
            <a:off x="4568421" y="1014528"/>
            <a:ext cx="3579" cy="76908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8" idx="0"/>
          </p:cNvCxnSpPr>
          <p:nvPr/>
        </p:nvCxnSpPr>
        <p:spPr>
          <a:xfrm>
            <a:off x="4568421" y="1014528"/>
            <a:ext cx="2964654" cy="76513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1610925" y="2698666"/>
            <a:ext cx="0" cy="3051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9" idx="1"/>
          </p:cNvCxnSpPr>
          <p:nvPr/>
        </p:nvCxnSpPr>
        <p:spPr>
          <a:xfrm>
            <a:off x="4572000" y="2702616"/>
            <a:ext cx="0" cy="22917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>
            <a:off x="7533075" y="2698666"/>
            <a:ext cx="0" cy="23312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818" y="716960"/>
            <a:ext cx="697819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600" dirty="0" smtClean="0">
                <a:solidFill>
                  <a:schemeClr val="bg1"/>
                </a:solidFill>
                <a:latin typeface="Montserrat" panose="02000505000000020004" pitchFamily="2" charset="0"/>
              </a:rPr>
              <a:t>where</a:t>
            </a:r>
            <a:endParaRPr lang="en-GB" sz="16600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6435" y="2933531"/>
            <a:ext cx="46057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ZA" sz="6600" b="1" dirty="0" smtClean="0">
                <a:solidFill>
                  <a:schemeClr val="bg1"/>
                </a:solidFill>
                <a:latin typeface="Georgia Pro Light" panose="02040302050405020303" pitchFamily="18" charset="0"/>
              </a:rPr>
              <a:t>did it break?</a:t>
            </a:r>
            <a:endParaRPr lang="en-GB" sz="6600" b="1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162638" y="411510"/>
            <a:ext cx="1627301" cy="2952328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36368" y="566317"/>
            <a:ext cx="4671265" cy="2570706"/>
            <a:chOff x="260775" y="95524"/>
            <a:chExt cx="8622450" cy="4745135"/>
          </a:xfrm>
        </p:grpSpPr>
        <p:sp>
          <p:nvSpPr>
            <p:cNvPr id="2" name="Rectangle 1"/>
            <p:cNvSpPr/>
            <p:nvPr/>
          </p:nvSpPr>
          <p:spPr>
            <a:xfrm>
              <a:off x="1436073" y="95524"/>
              <a:ext cx="6264696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64966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77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50" y="178361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8292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610744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657181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2" idx="2"/>
              <a:endCxn id="12" idx="0"/>
            </p:cNvCxnSpPr>
            <p:nvPr/>
          </p:nvCxnSpPr>
          <p:spPr>
            <a:xfrm flipH="1">
              <a:off x="1610925" y="1014528"/>
              <a:ext cx="2957496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2"/>
              <a:endCxn id="6" idx="0"/>
            </p:cNvCxnSpPr>
            <p:nvPr/>
          </p:nvCxnSpPr>
          <p:spPr>
            <a:xfrm>
              <a:off x="4568421" y="1014528"/>
              <a:ext cx="3579" cy="7690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" idx="2"/>
              <a:endCxn id="8" idx="0"/>
            </p:cNvCxnSpPr>
            <p:nvPr/>
          </p:nvCxnSpPr>
          <p:spPr>
            <a:xfrm>
              <a:off x="4568421" y="1014528"/>
              <a:ext cx="2964654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>
              <a:off x="1610925" y="2698666"/>
              <a:ext cx="0" cy="3051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9" idx="1"/>
            </p:cNvCxnSpPr>
            <p:nvPr/>
          </p:nvCxnSpPr>
          <p:spPr>
            <a:xfrm>
              <a:off x="4572000" y="2702616"/>
              <a:ext cx="0" cy="2291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10" idx="1"/>
            </p:cNvCxnSpPr>
            <p:nvPr/>
          </p:nvCxnSpPr>
          <p:spPr>
            <a:xfrm>
              <a:off x="7533075" y="2698666"/>
              <a:ext cx="0" cy="2331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41789" y="3429456"/>
            <a:ext cx="63802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8800" dirty="0">
                <a:solidFill>
                  <a:srgbClr val="00B4CC"/>
                </a:solidFill>
                <a:latin typeface="Montserrat" panose="02000505000000020004" pitchFamily="2" charset="0"/>
              </a:rPr>
              <a:t>e</a:t>
            </a:r>
            <a:r>
              <a:rPr lang="en-ZA" sz="8800" dirty="0" smtClean="0">
                <a:solidFill>
                  <a:srgbClr val="00B4CC"/>
                </a:solidFill>
                <a:latin typeface="Montserrat" panose="02000505000000020004" pitchFamily="2" charset="0"/>
              </a:rPr>
              <a:t>nd to end</a:t>
            </a:r>
            <a:endParaRPr lang="en-GB" sz="8800" dirty="0">
              <a:solidFill>
                <a:srgbClr val="00B4CC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1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73092" y="566317"/>
            <a:ext cx="3393937" cy="497876"/>
          </a:xfrm>
          <a:prstGeom prst="rect">
            <a:avLst/>
          </a:prstGeom>
          <a:solidFill>
            <a:srgbClr val="00B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latin typeface="Montserrat" panose="02000505000000020004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36368" y="566317"/>
            <a:ext cx="4671265" cy="2570706"/>
            <a:chOff x="260775" y="95524"/>
            <a:chExt cx="8622450" cy="4745135"/>
          </a:xfrm>
        </p:grpSpPr>
        <p:sp>
          <p:nvSpPr>
            <p:cNvPr id="2" name="Rectangle 1"/>
            <p:cNvSpPr/>
            <p:nvPr/>
          </p:nvSpPr>
          <p:spPr>
            <a:xfrm>
              <a:off x="1436073" y="95524"/>
              <a:ext cx="6264696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>
              <a:off x="64966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77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1850" y="178361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82925" y="1779662"/>
              <a:ext cx="2700300" cy="91900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>
                <a:latin typeface="Montserrat" panose="02000505000000020004" pitchFamily="2" charset="0"/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3610744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6571819" y="2931790"/>
              <a:ext cx="1922512" cy="1908869"/>
            </a:xfrm>
            <a:prstGeom prst="ca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>
                <a:latin typeface="Montserrat" panose="02000505000000020004" pitchFamily="2" charset="0"/>
              </a:endParaRPr>
            </a:p>
          </p:txBody>
        </p:sp>
        <p:cxnSp>
          <p:nvCxnSpPr>
            <p:cNvPr id="11" name="Straight Arrow Connector 10"/>
            <p:cNvCxnSpPr>
              <a:stCxn id="2" idx="2"/>
              <a:endCxn id="12" idx="0"/>
            </p:cNvCxnSpPr>
            <p:nvPr/>
          </p:nvCxnSpPr>
          <p:spPr>
            <a:xfrm flipH="1">
              <a:off x="1610925" y="1014528"/>
              <a:ext cx="2957496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" idx="2"/>
              <a:endCxn id="6" idx="0"/>
            </p:cNvCxnSpPr>
            <p:nvPr/>
          </p:nvCxnSpPr>
          <p:spPr>
            <a:xfrm>
              <a:off x="4568421" y="1014528"/>
              <a:ext cx="3579" cy="7690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" idx="2"/>
              <a:endCxn id="8" idx="0"/>
            </p:cNvCxnSpPr>
            <p:nvPr/>
          </p:nvCxnSpPr>
          <p:spPr>
            <a:xfrm>
              <a:off x="4568421" y="1014528"/>
              <a:ext cx="2964654" cy="7651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2"/>
            </p:cNvCxnSpPr>
            <p:nvPr/>
          </p:nvCxnSpPr>
          <p:spPr>
            <a:xfrm>
              <a:off x="1610925" y="2698666"/>
              <a:ext cx="0" cy="3051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2"/>
              <a:endCxn id="9" idx="1"/>
            </p:cNvCxnSpPr>
            <p:nvPr/>
          </p:nvCxnSpPr>
          <p:spPr>
            <a:xfrm>
              <a:off x="4572000" y="2702616"/>
              <a:ext cx="0" cy="2291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2"/>
              <a:endCxn id="10" idx="1"/>
            </p:cNvCxnSpPr>
            <p:nvPr/>
          </p:nvCxnSpPr>
          <p:spPr>
            <a:xfrm>
              <a:off x="7533075" y="2698666"/>
              <a:ext cx="0" cy="2331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153439" y="3429456"/>
            <a:ext cx="683712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8800" dirty="0" smtClean="0">
                <a:solidFill>
                  <a:srgbClr val="00B4CC"/>
                </a:solidFill>
                <a:latin typeface="Montserrat" panose="02000505000000020004" pitchFamily="2" charset="0"/>
              </a:rPr>
              <a:t>component</a:t>
            </a:r>
            <a:endParaRPr lang="en-GB" sz="8800" dirty="0">
              <a:solidFill>
                <a:srgbClr val="00B4CC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165</Words>
  <Application>Microsoft Office PowerPoint</Application>
  <PresentationFormat>On-screen Show (16:9)</PresentationFormat>
  <Paragraphs>97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Allangray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Herbst</dc:creator>
  <cp:lastModifiedBy>Robert Herbst</cp:lastModifiedBy>
  <cp:revision>18</cp:revision>
  <dcterms:created xsi:type="dcterms:W3CDTF">2017-02-01T14:40:44Z</dcterms:created>
  <dcterms:modified xsi:type="dcterms:W3CDTF">2017-02-01T17:02:23Z</dcterms:modified>
</cp:coreProperties>
</file>