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B6ABA-4F6F-4C72-8BBE-5EAB00704085}" v="23" dt="2025-02-28T12:22:53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18C3D-335C-4054-B65D-DFD2E25FA53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EC2D0-E5DE-4360-9F89-AA1B223E6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EC2D0-E5DE-4360-9F89-AA1B223E63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F7751-B868-3808-498F-09A5D6FE8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7F9CC9-D4C5-BA06-7213-ED964FE35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B3036-C6DF-BA78-4926-28CAE8C9F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F3015-88F3-E84E-530E-A4D5EB936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EC2D0-E5DE-4360-9F89-AA1B223E63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8094B-29E6-4F96-9AA5-906E1456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51E5C-4DAF-7948-0C3C-712F20F40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B30E1-E8F5-780B-8C8B-36DD1798B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5847C-6C2A-29B5-6F7A-83B6F6D33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EC2D0-E5DE-4360-9F89-AA1B223E63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825E-C267-78EA-B896-B805DED5F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0754C-9B4A-29AC-A72F-A24D9DFFD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CFB68-49B9-4F4C-CD94-F9735C01A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2556-55BC-FE2B-17F1-6B0512A20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EC2D0-E5DE-4360-9F89-AA1B223E63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1F144-D00C-9D25-9983-44F488DCB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CAE6C8-A90E-FE49-1EDE-63EFA9DB9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A915ED-5A8B-2B9B-D9F5-CA8251002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11783-D56A-50D8-FBD9-100DD3A35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EC2D0-E5DE-4360-9F89-AA1B223E63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5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C92EC-0F1D-D4FE-1CA7-7F1534DCB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A97D9A-9503-81F6-29B7-7F6195B9D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1B977-C457-1F36-530B-DA967B37A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F1AD8-8326-8851-AE25-AF90D1059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EC2D0-E5DE-4360-9F89-AA1B223E63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8C17A-D57F-E04A-1685-FD8865152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790E-F539-39D7-ACD8-D80478084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B46F8-7FED-E5A3-E0D4-C02C2BD21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C39D9-658C-9B69-9A77-D3BA08B09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EC2D0-E5DE-4360-9F89-AA1B223E63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F41F1-14FD-1674-9BEF-9EA6184A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75F59-9348-901A-55D2-5D50EF5E2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CFFAA-5778-5F7A-B306-AAB76C698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CBB10-DCA2-4CA9-A216-262B75659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EC2D0-E5DE-4360-9F89-AA1B223E6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7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278BC-527D-3553-2A0A-233CF309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66342B-736B-246E-F108-3DF7F2290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89556-390F-D17B-5D31-72BF1F8A2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DBA7-1506-F471-5B8A-1B9550DB9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EC2D0-E5DE-4360-9F89-AA1B223E63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9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A57E-1B40-39AE-7F01-011B2962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7BF2C-D517-2B7F-051D-5CE442438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DF81-32AB-BB76-ACDE-6E2CEF7D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2805-B758-228F-7DEE-1B40356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673D-F80D-A83F-32E6-0A50EC8A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4D2F-C29C-A49F-82BA-BA2E0738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CE8BE-06A4-3E03-7FA0-FA62E39FE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8BF7-FE65-0C42-F806-87F689CF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94C1-6EBB-5950-B071-774C85FA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59BD-22B4-DF9E-3BD5-F55F22C6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6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ACA86-A8BB-A0EC-AD1E-FFB81329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1C143-8FD8-23AD-770C-4AEEEF4CF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BE80-1B40-CEF6-C09A-217B3540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8063-F6B5-5A4D-86F3-223F3A64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DA66-9553-3A2C-53EE-E8CAA5FA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5C67-B9A7-DE53-B482-5AB668E1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7E02-FA81-7083-5E12-EB8E9FB6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F1232-596D-0D66-7607-DD9C895C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3F80-2BEE-FDF9-6848-286A811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84DF-BE6B-C7E8-8F2D-91381B38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A4B-2B00-7460-0E0B-68CFEE22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19196-79E8-3E51-36CE-20392AC7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AC75-1DB4-E728-927C-69592126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62A0-85AA-12CA-7119-16FEE096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0BF7-743A-4EB7-6B15-81C1B9A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E7CF-B639-0B32-E215-2785E123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09C1-298A-0A34-5330-9E766534F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77D4F-7080-A75B-A44B-9A392175F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CA89D-3D5F-0B0C-2938-9D0F01CA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110F2-93A9-EC92-E033-08C8DEF6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69EF-9F21-0FE9-1051-28C7072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0347-485E-D8B1-43CC-2928BBBA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2DFC-0B9D-03C2-24D2-24DB554F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A6F96-BA59-4404-9B66-FAFAA7967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82157-DD29-1326-A44C-4D3387FC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27404-C0E2-D071-3534-99575748F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A35FD-FF32-C871-0E40-F84E6BB4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2D6C0-5B8B-1AB4-6B91-72AA145C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6E0B4-7E0D-7557-7B58-A0E62BE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9DFB-62EC-98DB-A1E6-A4358368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08622-C5FA-9F5C-E53D-195C2EC6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3B470-6098-4FA7-CDDA-ABA09A33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79125-83D9-4B26-D77B-037358AC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8A1E6-743E-0C3E-CA1C-303D7725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74D95-7E2E-9C4C-4CA6-F25164F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6887B-B6E7-A688-C16C-78910253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27BF-F28C-0543-9B9E-A53C3DC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76C0-D54C-DDEC-3701-CAC882A3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F3A2-B77F-1384-FE0F-9AF4BE18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A1BAE-1DB8-89E6-EE5F-411C7FE1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2889-D31A-6F07-60D2-C2BF85E3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FF99-8686-8B0C-2450-169C44A0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E82A-24B8-74B6-F5FB-96125316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66B0F-DEB2-E9BD-9C50-486B1188C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EA038-1A12-B4F4-A3EB-18DE131E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B6BB-C263-76D1-79A7-D7FE1368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5360-DFF4-BBEC-18F4-8CD25D6A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930EA-3936-1C86-5BB0-CFD01C7C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739D1-4100-A176-7B41-3B1476AC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53BB-9F9B-E735-F198-DC4B809F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CF83-3104-F767-BEFF-380BF6D6F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14824-D065-48C4-B598-0AE11BC312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832D-56A1-3EFE-98A7-911730F9C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8D10-E6C5-76A1-7175-DE93C72E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A7CE9-6EB1-4394-9C14-25AB08A8F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7BC0F1-37A4-F741-ABE1-244C3ADA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D35B7-6E28-4270-C172-44C17CCAC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F0502020204030204" pitchFamily="34" charset="0"/>
              </a:rPr>
              <a:t>O-zone Telecom case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FFB7-5174-A278-8AD6-69D707C6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469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Christos Gkoritsas</a:t>
            </a:r>
          </a:p>
        </p:txBody>
      </p:sp>
    </p:spTree>
    <p:extLst>
      <p:ext uri="{BB962C8B-B14F-4D97-AF65-F5344CB8AC3E}">
        <p14:creationId xmlns:p14="http://schemas.microsoft.com/office/powerpoint/2010/main" val="365613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7EC33-4CBB-6CBD-1869-454B9DA0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56978F-F803-4F02-CA51-390B6B1B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161"/>
            <a:ext cx="12192000" cy="68911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EAF576-15D4-7275-DEF1-1D8177FA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3" y="120797"/>
            <a:ext cx="5317871" cy="674412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4. Solution proposal</a:t>
            </a:r>
            <a:endParaRPr lang="en-US" sz="4000" u="sng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54D55-6B1A-6B8F-752A-63C03F47BBA4}"/>
              </a:ext>
            </a:extLst>
          </p:cNvPr>
          <p:cNvSpPr txBox="1"/>
          <p:nvPr/>
        </p:nvSpPr>
        <p:spPr>
          <a:xfrm>
            <a:off x="108857" y="1001786"/>
            <a:ext cx="636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Who and why is unhappy and tend to leave the company?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2E52-70D6-A6DE-9CA2-8072F23EED5F}"/>
              </a:ext>
            </a:extLst>
          </p:cNvPr>
          <p:cNvSpPr txBox="1"/>
          <p:nvPr/>
        </p:nvSpPr>
        <p:spPr>
          <a:xfrm>
            <a:off x="2168979" y="1546917"/>
            <a:ext cx="1050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Causes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A1494-0EB2-2C8B-6A21-17AF925AB6D9}"/>
              </a:ext>
            </a:extLst>
          </p:cNvPr>
          <p:cNvSpPr txBox="1"/>
          <p:nvPr/>
        </p:nvSpPr>
        <p:spPr>
          <a:xfrm>
            <a:off x="8456907" y="1546917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9FF39-7AEA-6FAE-CC50-1C9F92BD99D6}"/>
              </a:ext>
            </a:extLst>
          </p:cNvPr>
          <p:cNvSpPr txBox="1"/>
          <p:nvPr/>
        </p:nvSpPr>
        <p:spPr>
          <a:xfrm>
            <a:off x="7403715" y="992919"/>
            <a:ext cx="3624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How can we help them?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A1F26B-6EF9-5EF5-DDBE-5C4C4FFD93C0}"/>
              </a:ext>
            </a:extLst>
          </p:cNvPr>
          <p:cNvSpPr/>
          <p:nvPr/>
        </p:nvSpPr>
        <p:spPr>
          <a:xfrm>
            <a:off x="326573" y="2224025"/>
            <a:ext cx="5056412" cy="408968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Who is unhappy? </a:t>
            </a:r>
          </a:p>
          <a:p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People working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overtime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travel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a lot for business purposes and have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changed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many posts during their career.</a:t>
            </a:r>
          </a:p>
          <a:p>
            <a:endParaRPr lang="en-US" sz="2000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Why are they unhappy?</a:t>
            </a:r>
          </a:p>
          <a:p>
            <a:endParaRPr lang="en-US" sz="2000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Far from home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Unpleasant working environment in the Sales department (employee cluster 2)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Work overtime</a:t>
            </a:r>
          </a:p>
          <a:p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7124A-FE00-9D71-7105-96393A945EFC}"/>
              </a:ext>
            </a:extLst>
          </p:cNvPr>
          <p:cNvSpPr/>
          <p:nvPr/>
        </p:nvSpPr>
        <p:spPr>
          <a:xfrm>
            <a:off x="6687981" y="2224025"/>
            <a:ext cx="5056412" cy="408968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/>
              <a:t>For working </a:t>
            </a:r>
            <a:r>
              <a:rPr lang="en-US" sz="2000" b="1" u="sng" dirty="0"/>
              <a:t>overtime</a:t>
            </a:r>
            <a:r>
              <a:rPr lang="en-US" sz="2000" u="sng" dirty="0"/>
              <a:t> issue: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Higher pay </a:t>
            </a:r>
            <a:r>
              <a:rPr lang="en-US" sz="2000" dirty="0"/>
              <a:t>for overtime</a:t>
            </a:r>
            <a:r>
              <a:rPr lang="en-US" sz="2000" b="1" dirty="0"/>
              <a:t>, earlier depart </a:t>
            </a:r>
            <a:r>
              <a:rPr lang="en-US" sz="2000" dirty="0"/>
              <a:t>on Fridays (3 p.m.), </a:t>
            </a:r>
            <a:r>
              <a:rPr lang="en-US" sz="2000" b="1" dirty="0"/>
              <a:t>flexible schedule </a:t>
            </a:r>
            <a:r>
              <a:rPr lang="en-US" sz="2000" dirty="0"/>
              <a:t>based on task completion</a:t>
            </a:r>
          </a:p>
          <a:p>
            <a:endParaRPr lang="en-US" sz="2000" dirty="0"/>
          </a:p>
          <a:p>
            <a:r>
              <a:rPr lang="en-US" sz="2000" u="sng" dirty="0"/>
              <a:t>For the </a:t>
            </a:r>
            <a:r>
              <a:rPr lang="en-US" sz="2000" b="1" u="sng" dirty="0"/>
              <a:t>distance</a:t>
            </a:r>
            <a:r>
              <a:rPr lang="en-US" sz="2000" u="sng" dirty="0"/>
              <a:t> </a:t>
            </a:r>
            <a:r>
              <a:rPr lang="en-US" sz="2000" u="sng" dirty="0" err="1"/>
              <a:t>obsatcle</a:t>
            </a:r>
            <a:r>
              <a:rPr lang="en-US" sz="2000" u="sng" dirty="0"/>
              <a:t>: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Enhance the </a:t>
            </a:r>
            <a:r>
              <a:rPr lang="en-US" sz="2000" b="1" dirty="0"/>
              <a:t>hybrid</a:t>
            </a:r>
            <a:r>
              <a:rPr lang="en-US" sz="2000" dirty="0"/>
              <a:t> work model</a:t>
            </a: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endParaRPr lang="en-US" sz="2000" b="1" dirty="0"/>
          </a:p>
          <a:p>
            <a:r>
              <a:rPr lang="en-US" sz="2000" u="sng" dirty="0"/>
              <a:t>For the problematic </a:t>
            </a:r>
            <a:r>
              <a:rPr lang="en-US" sz="2000" b="1" u="sng" dirty="0"/>
              <a:t>Sales department</a:t>
            </a:r>
            <a:r>
              <a:rPr lang="en-US" sz="2000" u="sng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Leadership</a:t>
            </a:r>
            <a:r>
              <a:rPr lang="en-US" sz="2000" dirty="0"/>
              <a:t> transition, foster a more </a:t>
            </a:r>
            <a:r>
              <a:rPr lang="en-US" sz="2000" b="1" dirty="0"/>
              <a:t>inclusive</a:t>
            </a:r>
            <a:r>
              <a:rPr lang="en-US" sz="2000" dirty="0"/>
              <a:t> culture and develop a </a:t>
            </a:r>
            <a:r>
              <a:rPr lang="en-US" sz="2000" b="1" dirty="0"/>
              <a:t>friendly</a:t>
            </a:r>
            <a:r>
              <a:rPr lang="en-US" sz="2000" dirty="0"/>
              <a:t> environment (for cluster 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033BB1-4056-6C39-4D7F-CB692FDF1DF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382985" y="4268870"/>
            <a:ext cx="1304996" cy="0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F45D-F1C0-E2D7-AB5C-3C54212EC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671A2-FAEC-E624-9611-74D7DD06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161"/>
            <a:ext cx="12192000" cy="68911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899495-1866-573E-4F9B-7E05E2B0F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3" y="120797"/>
            <a:ext cx="5317871" cy="674412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4. Solution proposal</a:t>
            </a:r>
            <a:endParaRPr lang="en-US" sz="4000" u="sng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842FC-E1D5-AAA6-3682-930E3680E745}"/>
              </a:ext>
            </a:extLst>
          </p:cNvPr>
          <p:cNvSpPr txBox="1"/>
          <p:nvPr/>
        </p:nvSpPr>
        <p:spPr>
          <a:xfrm>
            <a:off x="2913934" y="1019386"/>
            <a:ext cx="636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Overall solution proposal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E2049-8711-4958-F896-E62EEECC5D2F}"/>
              </a:ext>
            </a:extLst>
          </p:cNvPr>
          <p:cNvSpPr txBox="1"/>
          <p:nvPr/>
        </p:nvSpPr>
        <p:spPr>
          <a:xfrm>
            <a:off x="326572" y="2131550"/>
            <a:ext cx="92341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suggest you to: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Offer a more alluring </a:t>
            </a:r>
            <a:r>
              <a:rPr lang="en-US" sz="2000" b="1" dirty="0">
                <a:solidFill>
                  <a:schemeClr val="bg1"/>
                </a:solidFill>
              </a:rPr>
              <a:t>contract bundle</a:t>
            </a:r>
            <a:r>
              <a:rPr lang="en-US" sz="2000" dirty="0">
                <a:solidFill>
                  <a:schemeClr val="bg1"/>
                </a:solidFill>
              </a:rPr>
              <a:t> with many bonusses to fight </a:t>
            </a:r>
            <a:r>
              <a:rPr lang="en-US" sz="2000" u="sng" dirty="0">
                <a:solidFill>
                  <a:schemeClr val="bg1"/>
                </a:solidFill>
              </a:rPr>
              <a:t>job hopping </a:t>
            </a:r>
          </a:p>
          <a:p>
            <a:pPr marL="457200" indent="-457200">
              <a:buFont typeface="+mj-lt"/>
              <a:buAutoNum type="arabicPeriod"/>
            </a:pPr>
            <a:endParaRPr lang="en-US" sz="2000" u="sng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Inherit a more </a:t>
            </a:r>
            <a:r>
              <a:rPr lang="en-US" sz="2000" b="1" dirty="0">
                <a:solidFill>
                  <a:schemeClr val="bg1"/>
                </a:solidFill>
              </a:rPr>
              <a:t>employee-centered approach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u="sng" dirty="0">
                <a:solidFill>
                  <a:schemeClr val="bg1"/>
                </a:solidFill>
              </a:rPr>
              <a:t>higher pay</a:t>
            </a:r>
            <a:r>
              <a:rPr lang="en-US" sz="2000" dirty="0">
                <a:solidFill>
                  <a:schemeClr val="bg1"/>
                </a:solidFill>
              </a:rPr>
              <a:t> for overtime, </a:t>
            </a:r>
            <a:r>
              <a:rPr lang="en-US" sz="2000" u="sng" dirty="0">
                <a:solidFill>
                  <a:schemeClr val="bg1"/>
                </a:solidFill>
              </a:rPr>
              <a:t>flexible schedule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u="sng" dirty="0">
                <a:solidFill>
                  <a:schemeClr val="bg1"/>
                </a:solidFill>
              </a:rPr>
              <a:t>Happy Fridays</a:t>
            </a:r>
          </a:p>
          <a:p>
            <a:pPr marL="457200" indent="-457200">
              <a:buFont typeface="+mj-lt"/>
              <a:buAutoNum type="arabicPeriod"/>
            </a:pPr>
            <a:endParaRPr lang="en-US" sz="2000" u="sng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Emphasize on the </a:t>
            </a:r>
            <a:r>
              <a:rPr lang="en-US" sz="2000" b="1" dirty="0">
                <a:solidFill>
                  <a:schemeClr val="bg1"/>
                </a:solidFill>
              </a:rPr>
              <a:t>hybrid work </a:t>
            </a:r>
            <a:r>
              <a:rPr lang="en-US" sz="2000" dirty="0">
                <a:solidFill>
                  <a:schemeClr val="bg1"/>
                </a:solidFill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Management </a:t>
            </a:r>
            <a:r>
              <a:rPr lang="en-US" sz="2000" b="1" dirty="0">
                <a:solidFill>
                  <a:schemeClr val="bg1"/>
                </a:solidFill>
              </a:rPr>
              <a:t>shift</a:t>
            </a:r>
            <a:r>
              <a:rPr lang="en-US" sz="2000" dirty="0">
                <a:solidFill>
                  <a:schemeClr val="bg1"/>
                </a:solidFill>
              </a:rPr>
              <a:t> in the sales department (mainly for employees who belong to group 2) to cultivate a more </a:t>
            </a:r>
            <a:r>
              <a:rPr lang="en-US" sz="2000" u="sng" dirty="0">
                <a:solidFill>
                  <a:schemeClr val="bg1"/>
                </a:solidFill>
              </a:rPr>
              <a:t>inclusive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u="sng" dirty="0">
                <a:solidFill>
                  <a:schemeClr val="bg1"/>
                </a:solidFill>
              </a:rPr>
              <a:t>friendly environment </a:t>
            </a:r>
          </a:p>
        </p:txBody>
      </p:sp>
    </p:spTree>
    <p:extLst>
      <p:ext uri="{BB962C8B-B14F-4D97-AF65-F5344CB8AC3E}">
        <p14:creationId xmlns:p14="http://schemas.microsoft.com/office/powerpoint/2010/main" val="52553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1B2BC-3478-19B8-3B1A-00580FE20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4F6904-53BA-8E28-78EA-80E87529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452439-0BA9-994E-30F5-4D3471204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29" y="261257"/>
            <a:ext cx="2340429" cy="12192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Contents</a:t>
            </a:r>
            <a:endParaRPr lang="en-US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F6359-355C-9229-74F1-94ADDEF47E86}"/>
              </a:ext>
            </a:extLst>
          </p:cNvPr>
          <p:cNvSpPr txBox="1"/>
          <p:nvPr/>
        </p:nvSpPr>
        <p:spPr>
          <a:xfrm>
            <a:off x="359229" y="1480457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What is our goal?</a:t>
            </a:r>
            <a:endParaRPr lang="en-US" sz="2400" u="sng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2.  Technical approach followed</a:t>
            </a:r>
          </a:p>
          <a:p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3.  Findings</a:t>
            </a: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4.  Solution proposal</a:t>
            </a:r>
          </a:p>
        </p:txBody>
      </p:sp>
    </p:spTree>
    <p:extLst>
      <p:ext uri="{BB962C8B-B14F-4D97-AF65-F5344CB8AC3E}">
        <p14:creationId xmlns:p14="http://schemas.microsoft.com/office/powerpoint/2010/main" val="13140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93462-D392-38B1-B62F-AB7D5D1A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D844F3-DE7C-0A5E-FF30-8F0742F1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431057-5A08-022B-7D3D-E06F3D08D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30" y="257646"/>
            <a:ext cx="5014282" cy="7584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 What is our goal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D335C-7F01-DA37-CF49-3CFC20D839B2}"/>
              </a:ext>
            </a:extLst>
          </p:cNvPr>
          <p:cNvSpPr txBox="1"/>
          <p:nvPr/>
        </p:nvSpPr>
        <p:spPr>
          <a:xfrm>
            <a:off x="1382486" y="1154844"/>
            <a:ext cx="942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latin typeface="Abadi" panose="020B0604020104020204" pitchFamily="34" charset="0"/>
              </a:rPr>
              <a:t>Main problem</a:t>
            </a: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Identify the root causes for employees’ unhappiness </a:t>
            </a: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C4450-EB6E-5F28-7B25-7593D3F39279}"/>
              </a:ext>
            </a:extLst>
          </p:cNvPr>
          <p:cNvSpPr/>
          <p:nvPr/>
        </p:nvSpPr>
        <p:spPr>
          <a:xfrm>
            <a:off x="1382486" y="1844960"/>
            <a:ext cx="990600" cy="9742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3619F-6E1E-AA38-BBD2-49E4C1396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22" y="3034148"/>
            <a:ext cx="1005927" cy="993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3B3571-0749-1265-A11F-E117AE0D2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86" y="4259479"/>
            <a:ext cx="1005927" cy="993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56231-766A-CE17-3FAD-74C959BD8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22" y="5470290"/>
            <a:ext cx="1005927" cy="993734"/>
          </a:xfrm>
          <a:prstGeom prst="rect">
            <a:avLst/>
          </a:prstGeom>
        </p:spPr>
      </p:pic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7186E67A-3B67-50AB-E052-9C74D496A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9443" y="1983753"/>
            <a:ext cx="696686" cy="696686"/>
          </a:xfrm>
          <a:prstGeom prst="rect">
            <a:avLst/>
          </a:prstGeom>
        </p:spPr>
      </p:pic>
      <p:pic>
        <p:nvPicPr>
          <p:cNvPr id="15" name="Graphic 14" descr="Employee badge with solid fill">
            <a:extLst>
              <a:ext uri="{FF2B5EF4-FFF2-40B4-BE49-F238E27FC236}">
                <a16:creationId xmlns:a16="http://schemas.microsoft.com/office/drawing/2014/main" id="{381A560E-488C-23E2-7863-DCF48ECC8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0852" y="3116418"/>
            <a:ext cx="829193" cy="829193"/>
          </a:xfrm>
          <a:prstGeom prst="rect">
            <a:avLst/>
          </a:prstGeom>
        </p:spPr>
      </p:pic>
      <p:pic>
        <p:nvPicPr>
          <p:cNvPr id="17" name="Graphic 16" descr="Users with solid fill">
            <a:extLst>
              <a:ext uri="{FF2B5EF4-FFF2-40B4-BE49-F238E27FC236}">
                <a16:creationId xmlns:a16="http://schemas.microsoft.com/office/drawing/2014/main" id="{2F937528-6710-AE58-79D6-1A3E8FA304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28248" y="4299146"/>
            <a:ext cx="914400" cy="914400"/>
          </a:xfrm>
          <a:prstGeom prst="rect">
            <a:avLst/>
          </a:prstGeom>
        </p:spPr>
      </p:pic>
      <p:pic>
        <p:nvPicPr>
          <p:cNvPr id="19" name="Graphic 18" descr="Future with solid fill">
            <a:extLst>
              <a:ext uri="{FF2B5EF4-FFF2-40B4-BE49-F238E27FC236}">
                <a16:creationId xmlns:a16="http://schemas.microsoft.com/office/drawing/2014/main" id="{C5D7A604-5491-8124-8921-5A17D5308B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9036" y="5581573"/>
            <a:ext cx="772824" cy="7728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28FE16-DDDF-6269-CFD4-06AEED7A73B7}"/>
              </a:ext>
            </a:extLst>
          </p:cNvPr>
          <p:cNvSpPr txBox="1"/>
          <p:nvPr/>
        </p:nvSpPr>
        <p:spPr>
          <a:xfrm>
            <a:off x="2688771" y="1906768"/>
            <a:ext cx="71083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Our mission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: Identify the source of employee attrition by taking into consideration the given features (variables)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0EBAFF-1294-6AC9-8C57-BA37A5753FCE}"/>
              </a:ext>
            </a:extLst>
          </p:cNvPr>
          <p:cNvSpPr txBox="1"/>
          <p:nvPr/>
        </p:nvSpPr>
        <p:spPr>
          <a:xfrm>
            <a:off x="2688771" y="3089522"/>
            <a:ext cx="559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Who is the average employee of our client?</a:t>
            </a:r>
          </a:p>
          <a:p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What factors influence unhappiness the most?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13EDE1-6B77-1E13-CA8C-6731F3553AD0}"/>
              </a:ext>
            </a:extLst>
          </p:cNvPr>
          <p:cNvSpPr txBox="1"/>
          <p:nvPr/>
        </p:nvSpPr>
        <p:spPr>
          <a:xfrm>
            <a:off x="2688771" y="4540775"/>
            <a:ext cx="746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Are there any similarities between different groups of employees?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7E227-A7A8-8A34-01B4-8A468840F4A8}"/>
              </a:ext>
            </a:extLst>
          </p:cNvPr>
          <p:cNvSpPr txBox="1"/>
          <p:nvPr/>
        </p:nvSpPr>
        <p:spPr>
          <a:xfrm>
            <a:off x="2688771" y="5470290"/>
            <a:ext cx="5834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Can we predict “burnout” and eventually attrition?</a:t>
            </a:r>
          </a:p>
          <a:p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What could be the solutions?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9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9BA1A-D0B8-DC0C-07C6-91A68991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45A30-FA39-0D5A-FE56-D0865424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7971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5BBC4B2-11E1-5053-CABB-1C9893FDB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05" y="241727"/>
            <a:ext cx="5059438" cy="1219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 What is our goal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CF6CF-0147-5C23-6768-E59CBC2F3CF7}"/>
              </a:ext>
            </a:extLst>
          </p:cNvPr>
          <p:cNvSpPr txBox="1"/>
          <p:nvPr/>
        </p:nvSpPr>
        <p:spPr>
          <a:xfrm>
            <a:off x="1382486" y="1177327"/>
            <a:ext cx="942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Abadi" panose="020B0604020104020204" pitchFamily="34" charset="0"/>
              </a:rPr>
              <a:t>Quick overview of the data set</a:t>
            </a: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ECD4B-CFFE-D1C6-FABA-2A066A6027CB}"/>
              </a:ext>
            </a:extLst>
          </p:cNvPr>
          <p:cNvSpPr txBox="1"/>
          <p:nvPr/>
        </p:nvSpPr>
        <p:spPr>
          <a:xfrm>
            <a:off x="1382486" y="2032824"/>
            <a:ext cx="81425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1470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employees &amp;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35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Average employee age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 36 years old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bg1"/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Most of them (619) between 30-40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Gender distribution: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 60% male, 40% female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bg1"/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Education level: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 Most of the employees hold a bachelor’s degree (~40%)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Average monthly income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: 6500€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Male: 6380€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Female: 6690€</a:t>
            </a:r>
          </a:p>
        </p:txBody>
      </p:sp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D52C28FE-9C71-0C91-441F-51B8E9BA2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9509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00257-4141-9598-7CCF-6CF3826C8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DE2B9E-1796-7C4E-BE75-27617F2B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B880E3C-2652-CA23-8A80-DF5EC15B8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610" y="285639"/>
            <a:ext cx="5180389" cy="67441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2. Technical Approach</a:t>
            </a:r>
            <a:endParaRPr lang="en-US" sz="4000" u="sng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4D00EF-9F51-B2FD-5E82-DDB4C230F4F1}"/>
              </a:ext>
            </a:extLst>
          </p:cNvPr>
          <p:cNvSpPr txBox="1"/>
          <p:nvPr/>
        </p:nvSpPr>
        <p:spPr>
          <a:xfrm>
            <a:off x="805543" y="1656737"/>
            <a:ext cx="9448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Data Analysis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Who is our average employee?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Which are the characteristics of the employees that quitted?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Clustering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Splitting employees into groups with similar properties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3 different groups with interesting outcomes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Prediction: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Attempt to predict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attrition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 in the future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Which features affect the most the predicted outcome</a:t>
            </a:r>
          </a:p>
          <a:p>
            <a:pPr marL="457200" indent="-457200">
              <a:buFont typeface="+mj-lt"/>
              <a:buAutoNum type="arabicParenR"/>
            </a:pPr>
            <a:endParaRPr lang="en-US" sz="2000" b="1" u="sng" dirty="0">
              <a:solidFill>
                <a:schemeClr val="bg1"/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SHAP (</a:t>
            </a:r>
            <a:r>
              <a:rPr lang="en-US" sz="2000" b="1" u="sng" dirty="0" err="1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SHapley</a:t>
            </a: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 Additive </a:t>
            </a:r>
            <a:r>
              <a:rPr lang="en-US" sz="2000" b="1" u="sng" dirty="0" err="1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exPlanations</a:t>
            </a:r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):</a:t>
            </a:r>
            <a:endParaRPr lang="en-US" sz="2000" dirty="0">
              <a:solidFill>
                <a:schemeClr val="bg1"/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Understand which factors drive the model’s decision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FEB1B-BA0A-968D-30DA-5F0B4B638B9B}"/>
              </a:ext>
            </a:extLst>
          </p:cNvPr>
          <p:cNvSpPr txBox="1"/>
          <p:nvPr/>
        </p:nvSpPr>
        <p:spPr>
          <a:xfrm>
            <a:off x="4005943" y="1108339"/>
            <a:ext cx="418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Steps for the 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19490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5EACF-4E56-6635-5B77-0E8BCFAB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E0BE9-FBC5-F910-463D-F003D2490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911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FB535CF-70BA-73FF-459E-A96D1D59C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379" y="261996"/>
            <a:ext cx="4153100" cy="67441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3. Findings</a:t>
            </a:r>
            <a:endParaRPr lang="en-US" sz="4000" u="sng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8C5B8-5930-089F-EA35-FFDC4F0C41F7}"/>
              </a:ext>
            </a:extLst>
          </p:cNvPr>
          <p:cNvSpPr txBox="1"/>
          <p:nvPr/>
        </p:nvSpPr>
        <p:spPr>
          <a:xfrm>
            <a:off x="4005943" y="1198404"/>
            <a:ext cx="512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Interesting insights from the Analysis part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77E83-DD3A-424E-2F4C-2B592BA39227}"/>
              </a:ext>
            </a:extLst>
          </p:cNvPr>
          <p:cNvSpPr txBox="1"/>
          <p:nvPr/>
        </p:nvSpPr>
        <p:spPr>
          <a:xfrm>
            <a:off x="533402" y="2046378"/>
            <a:ext cx="87847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16%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of the employees have left the company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Most of the people leaving the company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haven't ever been to university (~17%),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followed by those who hold a bachelor’s degree (16%)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Those that are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very dissatisfied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with the working environment tend to leave the company more often (25% of the cases)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The same applies job satisfaction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Employees with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lower monthly income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(4800€ on average) tend to quit more regularly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Job level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follows the same trend</a:t>
            </a:r>
          </a:p>
        </p:txBody>
      </p:sp>
      <p:pic>
        <p:nvPicPr>
          <p:cNvPr id="9" name="Graphic 8" descr="Sad face outline with solid fill">
            <a:extLst>
              <a:ext uri="{FF2B5EF4-FFF2-40B4-BE49-F238E27FC236}">
                <a16:creationId xmlns:a16="http://schemas.microsoft.com/office/drawing/2014/main" id="{0F4C8B76-1450-08CD-6B9C-52535E579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3514" y="1842754"/>
            <a:ext cx="766113" cy="769817"/>
          </a:xfrm>
          <a:prstGeom prst="rect">
            <a:avLst/>
          </a:prstGeom>
        </p:spPr>
      </p:pic>
      <p:pic>
        <p:nvPicPr>
          <p:cNvPr id="13" name="Graphic 12" descr="Graduation cap with solid fill">
            <a:extLst>
              <a:ext uri="{FF2B5EF4-FFF2-40B4-BE49-F238E27FC236}">
                <a16:creationId xmlns:a16="http://schemas.microsoft.com/office/drawing/2014/main" id="{EF0FE44A-D9C3-B03E-43A1-0F111BA80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8058" y="2490774"/>
            <a:ext cx="914400" cy="914400"/>
          </a:xfrm>
          <a:prstGeom prst="rect">
            <a:avLst/>
          </a:prstGeom>
        </p:spPr>
      </p:pic>
      <p:pic>
        <p:nvPicPr>
          <p:cNvPr id="15" name="Graphic 14" descr="Boardroom with solid fill">
            <a:extLst>
              <a:ext uri="{FF2B5EF4-FFF2-40B4-BE49-F238E27FC236}">
                <a16:creationId xmlns:a16="http://schemas.microsoft.com/office/drawing/2014/main" id="{7D1DE275-BA3F-6A37-09FB-132FD1B435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8172" y="3608798"/>
            <a:ext cx="914400" cy="914400"/>
          </a:xfrm>
          <a:prstGeom prst="rect">
            <a:avLst/>
          </a:prstGeom>
        </p:spPr>
      </p:pic>
      <p:pic>
        <p:nvPicPr>
          <p:cNvPr id="17" name="Graphic 16" descr="Money with solid fill">
            <a:extLst>
              <a:ext uri="{FF2B5EF4-FFF2-40B4-BE49-F238E27FC236}">
                <a16:creationId xmlns:a16="http://schemas.microsoft.com/office/drawing/2014/main" id="{50449DB8-BDDC-AC4F-81F4-FCBDFD5135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3115" y="48853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D5391-C289-41EC-4360-24E39A2E3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C14D9-C8C7-9EAF-1297-3BA6D073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6581"/>
            <a:ext cx="12192000" cy="68911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422BBF4-6823-DCA6-46AC-BC9760900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982" y="285639"/>
            <a:ext cx="2967768" cy="674412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3. Findings</a:t>
            </a:r>
            <a:endParaRPr lang="en-US" sz="4000" u="sng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D4DDE-A13E-A73E-5F2F-78DA41D9671D}"/>
              </a:ext>
            </a:extLst>
          </p:cNvPr>
          <p:cNvSpPr txBox="1"/>
          <p:nvPr/>
        </p:nvSpPr>
        <p:spPr>
          <a:xfrm>
            <a:off x="974296" y="1865471"/>
            <a:ext cx="70469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Employees that work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overtime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, are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single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and work as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Sales Representatives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seem to have more possibilities of leaving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distance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between the office and home plays a significant role in employee attrition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88B25-0050-4504-A68B-95CA7C2A65BE}"/>
              </a:ext>
            </a:extLst>
          </p:cNvPr>
          <p:cNvSpPr txBox="1"/>
          <p:nvPr/>
        </p:nvSpPr>
        <p:spPr>
          <a:xfrm>
            <a:off x="2756490" y="1078796"/>
            <a:ext cx="667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Which attributes seem to </a:t>
            </a:r>
            <a:r>
              <a:rPr lang="en-US" sz="2000" b="1" dirty="0">
                <a:solidFill>
                  <a:srgbClr val="FF0000"/>
                </a:solidFill>
              </a:rPr>
              <a:t>increase </a:t>
            </a:r>
            <a:r>
              <a:rPr lang="en-US" sz="2000" b="1" dirty="0">
                <a:solidFill>
                  <a:schemeClr val="bg1"/>
                </a:solidFill>
              </a:rPr>
              <a:t>attrition?</a:t>
            </a:r>
            <a:endParaRPr lang="el-GR" sz="2000" b="1" dirty="0">
              <a:solidFill>
                <a:schemeClr val="bg1"/>
              </a:solidFill>
            </a:endParaRPr>
          </a:p>
        </p:txBody>
      </p:sp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037C146C-5EB8-FA88-3252-A4823DA54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8008" y="1774022"/>
            <a:ext cx="771667" cy="771667"/>
          </a:xfrm>
          <a:prstGeom prst="rect">
            <a:avLst/>
          </a:prstGeom>
        </p:spPr>
      </p:pic>
      <p:pic>
        <p:nvPicPr>
          <p:cNvPr id="10" name="Graphic 9" descr="Work from home house with solid fill">
            <a:extLst>
              <a:ext uri="{FF2B5EF4-FFF2-40B4-BE49-F238E27FC236}">
                <a16:creationId xmlns:a16="http://schemas.microsoft.com/office/drawing/2014/main" id="{89B0F3C1-4FEE-F8E7-9C28-E6ABE4306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8008" y="2730737"/>
            <a:ext cx="771668" cy="771668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E10DD392-78CE-7FE8-AF38-E7F70E3F8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3690" y="4726180"/>
            <a:ext cx="700302" cy="700302"/>
          </a:xfrm>
          <a:prstGeom prst="rect">
            <a:avLst/>
          </a:prstGeom>
        </p:spPr>
      </p:pic>
      <p:pic>
        <p:nvPicPr>
          <p:cNvPr id="14" name="Graphic 13" descr="Smiling face with solid fill with solid fill">
            <a:extLst>
              <a:ext uri="{FF2B5EF4-FFF2-40B4-BE49-F238E27FC236}">
                <a16:creationId xmlns:a16="http://schemas.microsoft.com/office/drawing/2014/main" id="{F0BD9692-24E3-1BCA-F862-C1F9FE398B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3690" y="5619133"/>
            <a:ext cx="700302" cy="700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6DAA2-1031-ED2A-0324-AA8D7F43447E}"/>
              </a:ext>
            </a:extLst>
          </p:cNvPr>
          <p:cNvSpPr txBox="1"/>
          <p:nvPr/>
        </p:nvSpPr>
        <p:spPr>
          <a:xfrm>
            <a:off x="974296" y="4826891"/>
            <a:ext cx="70469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Monthly income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as well as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job level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negatively affect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Employees with high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job satisfaction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seem to be less prone to attrition</a:t>
            </a:r>
          </a:p>
          <a:p>
            <a:endParaRPr lang="el-G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3C9E0-4BF1-D35A-2700-6EFCAD7565ED}"/>
              </a:ext>
            </a:extLst>
          </p:cNvPr>
          <p:cNvSpPr txBox="1"/>
          <p:nvPr/>
        </p:nvSpPr>
        <p:spPr>
          <a:xfrm>
            <a:off x="2756489" y="4130401"/>
            <a:ext cx="667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Which attributes seem to </a:t>
            </a:r>
            <a:r>
              <a:rPr lang="en-US" sz="2000" b="1" dirty="0">
                <a:solidFill>
                  <a:srgbClr val="00B050"/>
                </a:solidFill>
              </a:rPr>
              <a:t>decrease </a:t>
            </a:r>
            <a:r>
              <a:rPr lang="en-US" sz="2000" b="1" dirty="0">
                <a:solidFill>
                  <a:schemeClr val="bg1"/>
                </a:solidFill>
              </a:rPr>
              <a:t>attrition?</a:t>
            </a:r>
            <a:endParaRPr lang="el-G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8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631C-B714-018D-536B-9A9918DA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A9D088-1B91-852B-FB0B-0DD2A306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911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45F7B4-4C05-4AC0-872A-DFFDE5BC2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3" y="120797"/>
            <a:ext cx="3240716" cy="674412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3. Findings</a:t>
            </a:r>
            <a:endParaRPr lang="en-US" sz="4000" u="sng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7C9CD-C528-2F9A-869E-C40E657E5712}"/>
              </a:ext>
            </a:extLst>
          </p:cNvPr>
          <p:cNvSpPr txBox="1"/>
          <p:nvPr/>
        </p:nvSpPr>
        <p:spPr>
          <a:xfrm>
            <a:off x="5220206" y="566792"/>
            <a:ext cx="175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Clustering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7ADC55-7C16-C8BD-8B36-1413ED6B9494}"/>
              </a:ext>
            </a:extLst>
          </p:cNvPr>
          <p:cNvSpPr txBox="1"/>
          <p:nvPr/>
        </p:nvSpPr>
        <p:spPr>
          <a:xfrm>
            <a:off x="880984" y="2904587"/>
            <a:ext cx="1458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badi" panose="020B0604020104020204" pitchFamily="34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different groups of employees</a:t>
            </a:r>
          </a:p>
        </p:txBody>
      </p:sp>
      <p:pic>
        <p:nvPicPr>
          <p:cNvPr id="5" name="Graphic 4" descr="Social network with solid fill">
            <a:extLst>
              <a:ext uri="{FF2B5EF4-FFF2-40B4-BE49-F238E27FC236}">
                <a16:creationId xmlns:a16="http://schemas.microsoft.com/office/drawing/2014/main" id="{401514AA-AC0D-8F47-DF0E-99647466F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398" y="1628409"/>
            <a:ext cx="1271350" cy="12713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ECEE2EB-32DD-B6F6-A057-D6BB48E8E3EA}"/>
              </a:ext>
            </a:extLst>
          </p:cNvPr>
          <p:cNvSpPr/>
          <p:nvPr/>
        </p:nvSpPr>
        <p:spPr>
          <a:xfrm>
            <a:off x="2468270" y="3088758"/>
            <a:ext cx="1913861" cy="5528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40DAE-4980-8F3C-BC96-73F890EF8641}"/>
              </a:ext>
            </a:extLst>
          </p:cNvPr>
          <p:cNvSpPr txBox="1"/>
          <p:nvPr/>
        </p:nvSpPr>
        <p:spPr>
          <a:xfrm>
            <a:off x="4712704" y="1280961"/>
            <a:ext cx="59628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u="sng" dirty="0">
                <a:solidFill>
                  <a:schemeClr val="bg1"/>
                </a:solidFill>
              </a:rPr>
              <a:t>1</a:t>
            </a:r>
            <a:r>
              <a:rPr lang="en-US" sz="2000" u="sng" baseline="30000" dirty="0">
                <a:solidFill>
                  <a:schemeClr val="bg1"/>
                </a:solidFill>
              </a:rPr>
              <a:t>st</a:t>
            </a:r>
            <a:r>
              <a:rPr lang="en-US" sz="2000" u="sng" dirty="0">
                <a:solidFill>
                  <a:schemeClr val="bg1"/>
                </a:solidFill>
              </a:rPr>
              <a:t> cluster: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Younger employees </a:t>
            </a:r>
            <a:r>
              <a:rPr lang="en-US" sz="2000" dirty="0">
                <a:solidFill>
                  <a:schemeClr val="bg1"/>
                </a:solidFill>
              </a:rPr>
              <a:t>in roles with relatively </a:t>
            </a:r>
            <a:r>
              <a:rPr lang="en-US" sz="2000" b="1" dirty="0">
                <a:solidFill>
                  <a:schemeClr val="bg1"/>
                </a:solidFill>
              </a:rPr>
              <a:t>lower job levels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income</a:t>
            </a:r>
            <a:r>
              <a:rPr lang="en-US" sz="2000" dirty="0">
                <a:solidFill>
                  <a:schemeClr val="bg1"/>
                </a:solidFill>
              </a:rPr>
              <a:t>. They might be newer or early-career employees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u="sng" dirty="0">
                <a:solidFill>
                  <a:schemeClr val="bg1"/>
                </a:solidFill>
              </a:rPr>
              <a:t>2</a:t>
            </a:r>
            <a:r>
              <a:rPr lang="en-US" sz="2000" u="sng" baseline="30000" dirty="0">
                <a:solidFill>
                  <a:schemeClr val="bg1"/>
                </a:solidFill>
              </a:rPr>
              <a:t>nd</a:t>
            </a:r>
            <a:r>
              <a:rPr lang="en-US" sz="2000" u="sng" dirty="0">
                <a:solidFill>
                  <a:schemeClr val="bg1"/>
                </a:solidFill>
              </a:rPr>
              <a:t> cluster: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cluster is dominated by </a:t>
            </a:r>
            <a:r>
              <a:rPr lang="en-US" sz="2000" b="1" dirty="0">
                <a:solidFill>
                  <a:schemeClr val="bg1"/>
                </a:solidFill>
              </a:rPr>
              <a:t>sales staff </a:t>
            </a:r>
            <a:r>
              <a:rPr lang="en-US" sz="2000" dirty="0">
                <a:solidFill>
                  <a:schemeClr val="bg1"/>
                </a:solidFill>
              </a:rPr>
              <a:t>(Executives and Representatives). They also appear to be on the younger side, possibly </a:t>
            </a:r>
            <a:r>
              <a:rPr lang="en-US" sz="2000" b="1" dirty="0">
                <a:solidFill>
                  <a:schemeClr val="bg1"/>
                </a:solidFill>
              </a:rPr>
              <a:t>mid-career sales professionals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u="sng" dirty="0">
                <a:solidFill>
                  <a:schemeClr val="bg1"/>
                </a:solidFill>
              </a:rPr>
              <a:t>3</a:t>
            </a:r>
            <a:r>
              <a:rPr lang="en-US" sz="2000" u="sng" baseline="30000" dirty="0">
                <a:solidFill>
                  <a:schemeClr val="bg1"/>
                </a:solidFill>
              </a:rPr>
              <a:t>rd</a:t>
            </a:r>
            <a:r>
              <a:rPr lang="en-US" sz="2000" u="sng" dirty="0">
                <a:solidFill>
                  <a:schemeClr val="bg1"/>
                </a:solidFill>
              </a:rPr>
              <a:t> cluster: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Senior employees </a:t>
            </a:r>
            <a:r>
              <a:rPr lang="en-US" sz="2000" dirty="0">
                <a:solidFill>
                  <a:schemeClr val="bg1"/>
                </a:solidFill>
              </a:rPr>
              <a:t>in perhaps more technical or administrative roles that are </a:t>
            </a:r>
            <a:r>
              <a:rPr lang="en-US" sz="2000" u="sng" dirty="0">
                <a:solidFill>
                  <a:schemeClr val="bg1"/>
                </a:solidFill>
              </a:rPr>
              <a:t>not</a:t>
            </a:r>
            <a:r>
              <a:rPr lang="en-US" sz="2000" dirty="0">
                <a:solidFill>
                  <a:schemeClr val="bg1"/>
                </a:solidFill>
              </a:rPr>
              <a:t> directly related to Sales or R&amp;D. Interestingly, their job satisfaction is slightly lower than that of the other clusters.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BE894-BDCD-C12D-F2AB-0B441724AA7D}"/>
              </a:ext>
            </a:extLst>
          </p:cNvPr>
          <p:cNvSpPr txBox="1"/>
          <p:nvPr/>
        </p:nvSpPr>
        <p:spPr>
          <a:xfrm>
            <a:off x="136625" y="4531588"/>
            <a:ext cx="43659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 main topics dominate in the dataset: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 Experience &amp; Seniority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Department &amp; Role Differences</a:t>
            </a:r>
            <a:endParaRPr lang="el-GR" sz="2000" dirty="0">
              <a:solidFill>
                <a:schemeClr val="bg1"/>
              </a:solidFill>
            </a:endParaRPr>
          </a:p>
        </p:txBody>
      </p:sp>
      <p:pic>
        <p:nvPicPr>
          <p:cNvPr id="9" name="Graphic 8" descr="Child with balloon with solid fill">
            <a:extLst>
              <a:ext uri="{FF2B5EF4-FFF2-40B4-BE49-F238E27FC236}">
                <a16:creationId xmlns:a16="http://schemas.microsoft.com/office/drawing/2014/main" id="{C8579C26-15E6-33F1-2E07-8C522E15B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28495" y="1380034"/>
            <a:ext cx="914400" cy="914400"/>
          </a:xfrm>
          <a:prstGeom prst="rect">
            <a:avLst/>
          </a:prstGeom>
        </p:spPr>
      </p:pic>
      <p:pic>
        <p:nvPicPr>
          <p:cNvPr id="11" name="Graphic 10" descr="Kiosk with solid fill">
            <a:extLst>
              <a:ext uri="{FF2B5EF4-FFF2-40B4-BE49-F238E27FC236}">
                <a16:creationId xmlns:a16="http://schemas.microsoft.com/office/drawing/2014/main" id="{1E50ED67-41CA-0D85-E6EB-921C9F92B4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2236" y="3184451"/>
            <a:ext cx="914400" cy="914400"/>
          </a:xfrm>
          <a:prstGeom prst="rect">
            <a:avLst/>
          </a:prstGeom>
        </p:spPr>
      </p:pic>
      <p:pic>
        <p:nvPicPr>
          <p:cNvPr id="15" name="Graphic 14" descr="Lecturer with solid fill">
            <a:extLst>
              <a:ext uri="{FF2B5EF4-FFF2-40B4-BE49-F238E27FC236}">
                <a16:creationId xmlns:a16="http://schemas.microsoft.com/office/drawing/2014/main" id="{D0FC38FF-FB73-C1A0-082F-3373867B23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02236" y="50423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0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06429-D7A4-78BC-0A41-1933A75B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65C4D-D7BB-7FB0-E12B-A702BAA26E7B}"/>
              </a:ext>
            </a:extLst>
          </p:cNvPr>
          <p:cNvSpPr/>
          <p:nvPr/>
        </p:nvSpPr>
        <p:spPr>
          <a:xfrm>
            <a:off x="7338349" y="1632030"/>
            <a:ext cx="4198051" cy="4561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DDE8-1269-42D8-AE4F-98426D55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911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4FC122E-C9A7-A2D3-7A98-BEBFA79F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3" y="120797"/>
            <a:ext cx="2902049" cy="674412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3. Findings</a:t>
            </a:r>
            <a:endParaRPr lang="en-US" sz="4000" u="sng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EA693-063A-5230-C086-40D60F7107B0}"/>
              </a:ext>
            </a:extLst>
          </p:cNvPr>
          <p:cNvSpPr txBox="1"/>
          <p:nvPr/>
        </p:nvSpPr>
        <p:spPr>
          <a:xfrm>
            <a:off x="4985658" y="515735"/>
            <a:ext cx="222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adi" panose="020B0604020104020204" pitchFamily="34" charset="0"/>
              </a:rPr>
              <a:t>Predictions</a:t>
            </a:r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0E6EB-C13F-0B78-5FB8-2D4665931937}"/>
              </a:ext>
            </a:extLst>
          </p:cNvPr>
          <p:cNvSpPr txBox="1"/>
          <p:nvPr/>
        </p:nvSpPr>
        <p:spPr>
          <a:xfrm>
            <a:off x="539852" y="977400"/>
            <a:ext cx="53775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2 algorithms used for better model evaluation </a:t>
            </a:r>
          </a:p>
          <a:p>
            <a:endParaRPr lang="en-US" sz="2000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second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one presented better results with higher accuracy</a:t>
            </a:r>
          </a:p>
          <a:p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Job role Sales Executives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Overtime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Job level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were the most significant factors of attrition prediction for the model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Outcome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:  The model predicts that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13% 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of future employees will quit their posts in the future. </a:t>
            </a:r>
          </a:p>
          <a:p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We must note down that out of the 1470 employees currently working in the company, 235 are leaving (16%). So already the sample is small but substantial and important to consider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ADD5C6-D490-C746-9CA2-8AEB15A00B5F}"/>
              </a:ext>
            </a:extLst>
          </p:cNvPr>
          <p:cNvSpPr/>
          <p:nvPr/>
        </p:nvSpPr>
        <p:spPr>
          <a:xfrm>
            <a:off x="7206342" y="1493134"/>
            <a:ext cx="4330058" cy="4698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D2BE9-8780-066A-D116-7D9E3C47E84A}"/>
              </a:ext>
            </a:extLst>
          </p:cNvPr>
          <p:cNvSpPr txBox="1"/>
          <p:nvPr/>
        </p:nvSpPr>
        <p:spPr>
          <a:xfrm>
            <a:off x="7616141" y="1792259"/>
            <a:ext cx="39202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features</a:t>
            </a:r>
            <a:r>
              <a:rPr lang="en-US" sz="2000" dirty="0">
                <a:solidFill>
                  <a:schemeClr val="bg1"/>
                </a:solidFill>
              </a:rPr>
              <a:t> with the </a:t>
            </a:r>
            <a:r>
              <a:rPr lang="en-US" sz="2000" b="1" dirty="0">
                <a:solidFill>
                  <a:schemeClr val="bg1"/>
                </a:solidFill>
              </a:rPr>
              <a:t>highest</a:t>
            </a:r>
            <a:r>
              <a:rPr lang="en-US" sz="2000" dirty="0">
                <a:solidFill>
                  <a:schemeClr val="bg1"/>
                </a:solidFill>
              </a:rPr>
              <a:t> contribution in the model were: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Overtime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Business travels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Total number of companies someone has work for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This clearly indicates a tendency for employees who work 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overtime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travel frequently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, and have </a:t>
            </a:r>
            <a:r>
              <a:rPr lang="en-US" sz="2000" b="1" i="0" dirty="0">
                <a:solidFill>
                  <a:schemeClr val="bg1"/>
                </a:solidFill>
                <a:effectLst/>
              </a:rPr>
              <a:t>changed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many jobs throughout their careers to leave.</a:t>
            </a:r>
            <a:endParaRPr lang="en-US" sz="2000" dirty="0">
              <a:solidFill>
                <a:schemeClr val="bg1"/>
              </a:solidFill>
            </a:endParaRPr>
          </a:p>
          <a:p>
            <a:endParaRPr lang="el-G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3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Abadi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86B542-0CB2-4606-8BA8-310D7501D5E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879</Words>
  <Application>Microsoft Office PowerPoint</Application>
  <PresentationFormat>Widescreen</PresentationFormat>
  <Paragraphs>147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Aptos</vt:lpstr>
      <vt:lpstr>Arial</vt:lpstr>
      <vt:lpstr>Courier New</vt:lpstr>
      <vt:lpstr>Wingdings</vt:lpstr>
      <vt:lpstr>Office Theme</vt:lpstr>
      <vt:lpstr>O-zone Telecom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Goritsas</dc:creator>
  <cp:lastModifiedBy>GKORITSAS Christos</cp:lastModifiedBy>
  <cp:revision>22</cp:revision>
  <dcterms:created xsi:type="dcterms:W3CDTF">2025-02-08T14:12:20Z</dcterms:created>
  <dcterms:modified xsi:type="dcterms:W3CDTF">2025-04-07T20:39:08Z</dcterms:modified>
</cp:coreProperties>
</file>