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 ContentType="image/tif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0"/>
  </p:notesMasterIdLst>
  <p:handoutMasterIdLst>
    <p:handoutMasterId r:id="rId31"/>
  </p:handoutMasterIdLst>
  <p:sldIdLst>
    <p:sldId id="387" r:id="rId2"/>
    <p:sldId id="551" r:id="rId3"/>
    <p:sldId id="496" r:id="rId4"/>
    <p:sldId id="341" r:id="rId5"/>
    <p:sldId id="553" r:id="rId6"/>
    <p:sldId id="555" r:id="rId7"/>
    <p:sldId id="268" r:id="rId8"/>
    <p:sldId id="575" r:id="rId9"/>
    <p:sldId id="556" r:id="rId10"/>
    <p:sldId id="275" r:id="rId11"/>
    <p:sldId id="257" r:id="rId12"/>
    <p:sldId id="570" r:id="rId13"/>
    <p:sldId id="560" r:id="rId14"/>
    <p:sldId id="571" r:id="rId15"/>
    <p:sldId id="294" r:id="rId16"/>
    <p:sldId id="579" r:id="rId17"/>
    <p:sldId id="304" r:id="rId18"/>
    <p:sldId id="563" r:id="rId19"/>
    <p:sldId id="573" r:id="rId20"/>
    <p:sldId id="559" r:id="rId21"/>
    <p:sldId id="576" r:id="rId22"/>
    <p:sldId id="303" r:id="rId23"/>
    <p:sldId id="565" r:id="rId24"/>
    <p:sldId id="300" r:id="rId25"/>
    <p:sldId id="569" r:id="rId26"/>
    <p:sldId id="558" r:id="rId27"/>
    <p:sldId id="547" r:id="rId28"/>
    <p:sldId id="458" r:id="rId29"/>
  </p:sldIdLst>
  <p:sldSz cx="9144000" cy="6858000" type="screen4x3"/>
  <p:notesSz cx="7010400" cy="9296400"/>
  <p:defaultTextStyle>
    <a:defPPr>
      <a:defRPr lang="en-US"/>
    </a:defPPr>
    <a:lvl1pPr algn="l" rtl="0" fontAlgn="base">
      <a:spcBef>
        <a:spcPct val="0"/>
      </a:spcBef>
      <a:spcAft>
        <a:spcPct val="0"/>
      </a:spcAft>
      <a:buClr>
        <a:schemeClr val="accent2"/>
      </a:buClr>
      <a:buFont typeface="Wingdings" pitchFamily="2" charset="2"/>
      <a:defRPr b="1" kern="1200">
        <a:solidFill>
          <a:schemeClr val="tx1"/>
        </a:solidFill>
        <a:latin typeface="Arial" charset="0"/>
        <a:ea typeface="+mn-ea"/>
        <a:cs typeface="Arial" charset="0"/>
      </a:defRPr>
    </a:lvl1pPr>
    <a:lvl2pPr marL="457200" algn="l" rtl="0" fontAlgn="base">
      <a:spcBef>
        <a:spcPct val="0"/>
      </a:spcBef>
      <a:spcAft>
        <a:spcPct val="0"/>
      </a:spcAft>
      <a:buClr>
        <a:schemeClr val="accent2"/>
      </a:buClr>
      <a:buFont typeface="Wingdings" pitchFamily="2" charset="2"/>
      <a:defRPr b="1" kern="1200">
        <a:solidFill>
          <a:schemeClr val="tx1"/>
        </a:solidFill>
        <a:latin typeface="Arial" charset="0"/>
        <a:ea typeface="+mn-ea"/>
        <a:cs typeface="Arial" charset="0"/>
      </a:defRPr>
    </a:lvl2pPr>
    <a:lvl3pPr marL="914400" algn="l" rtl="0" fontAlgn="base">
      <a:spcBef>
        <a:spcPct val="0"/>
      </a:spcBef>
      <a:spcAft>
        <a:spcPct val="0"/>
      </a:spcAft>
      <a:buClr>
        <a:schemeClr val="accent2"/>
      </a:buClr>
      <a:buFont typeface="Wingdings" pitchFamily="2" charset="2"/>
      <a:defRPr b="1" kern="1200">
        <a:solidFill>
          <a:schemeClr val="tx1"/>
        </a:solidFill>
        <a:latin typeface="Arial" charset="0"/>
        <a:ea typeface="+mn-ea"/>
        <a:cs typeface="Arial" charset="0"/>
      </a:defRPr>
    </a:lvl3pPr>
    <a:lvl4pPr marL="1371600" algn="l" rtl="0" fontAlgn="base">
      <a:spcBef>
        <a:spcPct val="0"/>
      </a:spcBef>
      <a:spcAft>
        <a:spcPct val="0"/>
      </a:spcAft>
      <a:buClr>
        <a:schemeClr val="accent2"/>
      </a:buClr>
      <a:buFont typeface="Wingdings" pitchFamily="2" charset="2"/>
      <a:defRPr b="1" kern="1200">
        <a:solidFill>
          <a:schemeClr val="tx1"/>
        </a:solidFill>
        <a:latin typeface="Arial" charset="0"/>
        <a:ea typeface="+mn-ea"/>
        <a:cs typeface="Arial" charset="0"/>
      </a:defRPr>
    </a:lvl4pPr>
    <a:lvl5pPr marL="1828800" algn="l" rtl="0" fontAlgn="base">
      <a:spcBef>
        <a:spcPct val="0"/>
      </a:spcBef>
      <a:spcAft>
        <a:spcPct val="0"/>
      </a:spcAft>
      <a:buClr>
        <a:schemeClr val="accent2"/>
      </a:buClr>
      <a:buFont typeface="Wingdings" pitchFamily="2" charset="2"/>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3300"/>
    <a:srgbClr val="FF6600"/>
    <a:srgbClr val="0000FF"/>
    <a:srgbClr val="663300"/>
    <a:srgbClr val="993300"/>
    <a:srgbClr val="FFFFCC"/>
    <a:srgbClr val="0033CC"/>
    <a:srgbClr val="00FF00"/>
    <a:srgbClr val="CFF5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1162" autoAdjust="0"/>
  </p:normalViewPr>
  <p:slideViewPr>
    <p:cSldViewPr snapToGrid="0">
      <p:cViewPr varScale="1">
        <p:scale>
          <a:sx n="68" d="100"/>
          <a:sy n="68" d="100"/>
        </p:scale>
        <p:origin x="126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2" d="100"/>
          <a:sy n="72" d="100"/>
        </p:scale>
        <p:origin x="-1608" y="-7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EugeneO'Sullivan\Documents\Management\CSS\Misc\Uyemura_NiP_activation%20energy_4-16-1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Ln(rate)</a:t>
            </a:r>
            <a:r>
              <a:rPr lang="en-US" baseline="0"/>
              <a:t> vs. 1/T(K)</a:t>
            </a:r>
            <a:endParaRPr lang="en-US"/>
          </a:p>
        </c:rich>
      </c:tx>
      <c:overlay val="0"/>
    </c:title>
    <c:autoTitleDeleted val="0"/>
    <c:plotArea>
      <c:layout/>
      <c:scatterChart>
        <c:scatterStyle val="lineMarker"/>
        <c:varyColors val="0"/>
        <c:ser>
          <c:idx val="0"/>
          <c:order val="0"/>
          <c:tx>
            <c:v>Plating rate</c:v>
          </c:tx>
          <c:spPr>
            <a:ln w="28575">
              <a:noFill/>
            </a:ln>
          </c:spPr>
          <c:trendline>
            <c:trendlineType val="linear"/>
            <c:dispRSqr val="1"/>
            <c:dispEq val="1"/>
            <c:trendlineLbl>
              <c:layout>
                <c:manualLayout>
                  <c:x val="-0.10689173228346456"/>
                  <c:y val="-3.6630497407336281E-2"/>
                </c:manualLayout>
              </c:layout>
              <c:tx>
                <c:rich>
                  <a:bodyPr/>
                  <a:lstStyle/>
                  <a:p>
                    <a:pPr>
                      <a:defRPr/>
                    </a:pPr>
                    <a:r>
                      <a:rPr lang="en-US" baseline="0"/>
                      <a:t>y = -8727.4x + 22.573
R² = 0.9798</a:t>
                    </a:r>
                  </a:p>
                  <a:p>
                    <a:pPr>
                      <a:defRPr/>
                    </a:pPr>
                    <a:endParaRPr lang="en-US"/>
                  </a:p>
                </c:rich>
              </c:tx>
              <c:numFmt formatCode="General" sourceLinked="0"/>
            </c:trendlineLbl>
          </c:trendline>
          <c:xVal>
            <c:numRef>
              <c:f>Sheet1!$E$6:$E$12</c:f>
              <c:numCache>
                <c:formatCode>General</c:formatCode>
                <c:ptCount val="7"/>
                <c:pt idx="0">
                  <c:v>2.7921262041044259E-3</c:v>
                </c:pt>
                <c:pt idx="1">
                  <c:v>2.831657935721365E-3</c:v>
                </c:pt>
                <c:pt idx="2">
                  <c:v>2.8723251472066642E-3</c:v>
                </c:pt>
                <c:pt idx="3">
                  <c:v>2.9141774734081308E-3</c:v>
                </c:pt>
                <c:pt idx="4">
                  <c:v>2.9572674848440043E-3</c:v>
                </c:pt>
                <c:pt idx="5">
                  <c:v>3.0016509079993999E-3</c:v>
                </c:pt>
                <c:pt idx="6">
                  <c:v>3.0473868657626088E-3</c:v>
                </c:pt>
              </c:numCache>
            </c:numRef>
          </c:xVal>
          <c:yVal>
            <c:numRef>
              <c:f>Sheet1!$C$6:$C$12</c:f>
              <c:numCache>
                <c:formatCode>General</c:formatCode>
                <c:ptCount val="7"/>
                <c:pt idx="0">
                  <c:v>-1.8325814637483102</c:v>
                </c:pt>
                <c:pt idx="1">
                  <c:v>-2.120263536200091</c:v>
                </c:pt>
                <c:pt idx="2">
                  <c:v>-2.5257286443082556</c:v>
                </c:pt>
                <c:pt idx="3">
                  <c:v>-2.864704011147587</c:v>
                </c:pt>
                <c:pt idx="4">
                  <c:v>-3.2188758248682006</c:v>
                </c:pt>
                <c:pt idx="5">
                  <c:v>-3.4112477175156566</c:v>
                </c:pt>
                <c:pt idx="6">
                  <c:v>-4.1997050778799272</c:v>
                </c:pt>
              </c:numCache>
            </c:numRef>
          </c:yVal>
          <c:smooth val="0"/>
          <c:extLst>
            <c:ext xmlns:c16="http://schemas.microsoft.com/office/drawing/2014/chart" uri="{C3380CC4-5D6E-409C-BE32-E72D297353CC}">
              <c16:uniqueId val="{00000001-EF22-4621-A496-2A453AB4EFF9}"/>
            </c:ext>
          </c:extLst>
        </c:ser>
        <c:dLbls>
          <c:showLegendKey val="0"/>
          <c:showVal val="0"/>
          <c:showCatName val="0"/>
          <c:showSerName val="0"/>
          <c:showPercent val="0"/>
          <c:showBubbleSize val="0"/>
        </c:dLbls>
        <c:axId val="101040128"/>
        <c:axId val="101042048"/>
      </c:scatterChart>
      <c:valAx>
        <c:axId val="101040128"/>
        <c:scaling>
          <c:orientation val="minMax"/>
        </c:scaling>
        <c:delete val="0"/>
        <c:axPos val="t"/>
        <c:title>
          <c:tx>
            <c:rich>
              <a:bodyPr/>
              <a:lstStyle/>
              <a:p>
                <a:pPr>
                  <a:defRPr/>
                </a:pPr>
                <a:r>
                  <a:rPr lang="en-US"/>
                  <a:t>1/T(K)</a:t>
                </a:r>
              </a:p>
            </c:rich>
          </c:tx>
          <c:overlay val="0"/>
        </c:title>
        <c:numFmt formatCode="General" sourceLinked="1"/>
        <c:majorTickMark val="out"/>
        <c:minorTickMark val="none"/>
        <c:tickLblPos val="nextTo"/>
        <c:crossAx val="101042048"/>
        <c:crosses val="max"/>
        <c:crossBetween val="midCat"/>
      </c:valAx>
      <c:valAx>
        <c:axId val="101042048"/>
        <c:scaling>
          <c:orientation val="minMax"/>
          <c:max val="-1.5"/>
        </c:scaling>
        <c:delete val="0"/>
        <c:axPos val="l"/>
        <c:majorGridlines/>
        <c:title>
          <c:tx>
            <c:rich>
              <a:bodyPr rot="-5400000" vert="horz"/>
              <a:lstStyle/>
              <a:p>
                <a:pPr>
                  <a:defRPr/>
                </a:pPr>
                <a:r>
                  <a:rPr lang="en-US"/>
                  <a:t>Ln (rate)</a:t>
                </a:r>
              </a:p>
            </c:rich>
          </c:tx>
          <c:overlay val="0"/>
        </c:title>
        <c:numFmt formatCode="General" sourceLinked="1"/>
        <c:majorTickMark val="out"/>
        <c:minorTickMark val="none"/>
        <c:tickLblPos val="nextTo"/>
        <c:crossAx val="101040128"/>
        <c:crosses val="autoZero"/>
        <c:crossBetween val="midCat"/>
      </c:valAx>
    </c:plotArea>
    <c:legend>
      <c:legendPos val="r"/>
      <c:overlay val="0"/>
    </c:legend>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0.68542</cdr:x>
      <cdr:y>0.69512</cdr:y>
    </cdr:from>
    <cdr:to>
      <cdr:x>0.97083</cdr:x>
      <cdr:y>0.9878</cdr:y>
    </cdr:to>
    <cdr:sp macro="" textlink="">
      <cdr:nvSpPr>
        <cdr:cNvPr id="2" name="TextBox 1"/>
        <cdr:cNvSpPr txBox="1"/>
      </cdr:nvSpPr>
      <cdr:spPr>
        <a:xfrm xmlns:a="http://schemas.openxmlformats.org/drawingml/2006/main">
          <a:off x="3133725" y="2171700"/>
          <a:ext cx="1304925"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a:t>Slope = -Ea/R</a:t>
          </a:r>
        </a:p>
        <a:p xmlns:a="http://schemas.openxmlformats.org/drawingml/2006/main">
          <a:r>
            <a:rPr lang="en-US" sz="1100"/>
            <a:t>Ea = -7.25 kJ/mol</a:t>
          </a:r>
        </a:p>
        <a:p xmlns:a="http://schemas.openxmlformats.org/drawingml/2006/main">
          <a:r>
            <a:rPr lang="en-US" sz="1100"/>
            <a:t>or, 17.3 kcal/mol</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22"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3178" tIns="46588" rIns="93178" bIns="46588" numCol="1" anchor="t" anchorCtr="0" compatLnSpc="1">
            <a:prstTxWarp prst="textNoShape">
              <a:avLst/>
            </a:prstTxWarp>
          </a:bodyPr>
          <a:lstStyle>
            <a:lvl1pPr defTabSz="931567">
              <a:buClrTx/>
              <a:buFontTx/>
              <a:buNone/>
              <a:defRPr sz="1200" b="0">
                <a:latin typeface="Arial" pitchFamily="34" charset="0"/>
                <a:cs typeface="Arial" pitchFamily="34" charset="0"/>
              </a:defRPr>
            </a:lvl1pPr>
          </a:lstStyle>
          <a:p>
            <a:pPr>
              <a:defRPr/>
            </a:pPr>
            <a:endParaRPr lang="en-US"/>
          </a:p>
        </p:txBody>
      </p:sp>
      <p:sp>
        <p:nvSpPr>
          <p:cNvPr id="542723" name="Rectangle 3"/>
          <p:cNvSpPr>
            <a:spLocks noGrp="1" noChangeArrowheads="1"/>
          </p:cNvSpPr>
          <p:nvPr>
            <p:ph type="dt" sz="quarter" idx="1"/>
          </p:nvPr>
        </p:nvSpPr>
        <p:spPr bwMode="auto">
          <a:xfrm>
            <a:off x="3971925" y="0"/>
            <a:ext cx="3036888" cy="465138"/>
          </a:xfrm>
          <a:prstGeom prst="rect">
            <a:avLst/>
          </a:prstGeom>
          <a:noFill/>
          <a:ln w="9525">
            <a:noFill/>
            <a:miter lim="800000"/>
            <a:headEnd/>
            <a:tailEnd/>
          </a:ln>
          <a:effectLst/>
        </p:spPr>
        <p:txBody>
          <a:bodyPr vert="horz" wrap="square" lIns="93178" tIns="46588" rIns="93178" bIns="46588" numCol="1" anchor="t" anchorCtr="0" compatLnSpc="1">
            <a:prstTxWarp prst="textNoShape">
              <a:avLst/>
            </a:prstTxWarp>
          </a:bodyPr>
          <a:lstStyle>
            <a:lvl1pPr algn="r" defTabSz="931567">
              <a:buClrTx/>
              <a:buFontTx/>
              <a:buNone/>
              <a:defRPr sz="1200" b="0">
                <a:latin typeface="Arial" pitchFamily="34" charset="0"/>
                <a:cs typeface="Arial" pitchFamily="34" charset="0"/>
              </a:defRPr>
            </a:lvl1pPr>
          </a:lstStyle>
          <a:p>
            <a:pPr>
              <a:defRPr/>
            </a:pPr>
            <a:endParaRPr lang="en-US"/>
          </a:p>
        </p:txBody>
      </p:sp>
      <p:sp>
        <p:nvSpPr>
          <p:cNvPr id="542724" name="Rectangle 4"/>
          <p:cNvSpPr>
            <a:spLocks noGrp="1" noChangeArrowheads="1"/>
          </p:cNvSpPr>
          <p:nvPr>
            <p:ph type="ftr" sz="quarter" idx="2"/>
          </p:nvPr>
        </p:nvSpPr>
        <p:spPr bwMode="auto">
          <a:xfrm>
            <a:off x="0" y="8829675"/>
            <a:ext cx="3036888" cy="465138"/>
          </a:xfrm>
          <a:prstGeom prst="rect">
            <a:avLst/>
          </a:prstGeom>
          <a:noFill/>
          <a:ln w="9525">
            <a:noFill/>
            <a:miter lim="800000"/>
            <a:headEnd/>
            <a:tailEnd/>
          </a:ln>
          <a:effectLst/>
        </p:spPr>
        <p:txBody>
          <a:bodyPr vert="horz" wrap="square" lIns="93178" tIns="46588" rIns="93178" bIns="46588" numCol="1" anchor="b" anchorCtr="0" compatLnSpc="1">
            <a:prstTxWarp prst="textNoShape">
              <a:avLst/>
            </a:prstTxWarp>
          </a:bodyPr>
          <a:lstStyle>
            <a:lvl1pPr defTabSz="931567">
              <a:buClrTx/>
              <a:buFontTx/>
              <a:buNone/>
              <a:defRPr sz="1200" b="0">
                <a:latin typeface="Arial" pitchFamily="34" charset="0"/>
                <a:cs typeface="Arial" pitchFamily="34" charset="0"/>
              </a:defRPr>
            </a:lvl1pPr>
          </a:lstStyle>
          <a:p>
            <a:pPr>
              <a:defRPr/>
            </a:pPr>
            <a:endParaRPr lang="en-US"/>
          </a:p>
        </p:txBody>
      </p:sp>
      <p:sp>
        <p:nvSpPr>
          <p:cNvPr id="542725" name="Rectangle 5"/>
          <p:cNvSpPr>
            <a:spLocks noGrp="1" noChangeArrowheads="1"/>
          </p:cNvSpPr>
          <p:nvPr>
            <p:ph type="sldNum" sz="quarter" idx="3"/>
          </p:nvPr>
        </p:nvSpPr>
        <p:spPr bwMode="auto">
          <a:xfrm>
            <a:off x="3971925" y="8829675"/>
            <a:ext cx="3036888" cy="465138"/>
          </a:xfrm>
          <a:prstGeom prst="rect">
            <a:avLst/>
          </a:prstGeom>
          <a:noFill/>
          <a:ln w="9525">
            <a:noFill/>
            <a:miter lim="800000"/>
            <a:headEnd/>
            <a:tailEnd/>
          </a:ln>
          <a:effectLst/>
        </p:spPr>
        <p:txBody>
          <a:bodyPr vert="horz" wrap="square" lIns="93178" tIns="46588" rIns="93178" bIns="46588" numCol="1" anchor="b" anchorCtr="0" compatLnSpc="1">
            <a:prstTxWarp prst="textNoShape">
              <a:avLst/>
            </a:prstTxWarp>
          </a:bodyPr>
          <a:lstStyle>
            <a:lvl1pPr algn="r" defTabSz="931567">
              <a:buClrTx/>
              <a:buFontTx/>
              <a:buNone/>
              <a:defRPr sz="1200" b="0">
                <a:latin typeface="Arial" pitchFamily="34" charset="0"/>
                <a:cs typeface="Arial" pitchFamily="34" charset="0"/>
              </a:defRPr>
            </a:lvl1pPr>
          </a:lstStyle>
          <a:p>
            <a:pPr>
              <a:defRPr/>
            </a:pPr>
            <a:fld id="{D382E133-0BB9-4DFF-BF48-59E3BDCA65BE}" type="slidenum">
              <a:rPr lang="en-US"/>
              <a:pPr>
                <a:defRPr/>
              </a:pPr>
              <a:t>‹#›</a:t>
            </a:fld>
            <a:endParaRPr lang="en-US"/>
          </a:p>
        </p:txBody>
      </p:sp>
    </p:spTree>
    <p:extLst>
      <p:ext uri="{BB962C8B-B14F-4D97-AF65-F5344CB8AC3E}">
        <p14:creationId xmlns:p14="http://schemas.microsoft.com/office/powerpoint/2010/main" val="16303380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3178" tIns="46588" rIns="93178" bIns="46588" numCol="1" anchor="t" anchorCtr="0" compatLnSpc="1">
            <a:prstTxWarp prst="textNoShape">
              <a:avLst/>
            </a:prstTxWarp>
          </a:bodyPr>
          <a:lstStyle>
            <a:lvl1pPr defTabSz="931567">
              <a:buClrTx/>
              <a:buFontTx/>
              <a:buNone/>
              <a:defRPr sz="1200" b="0">
                <a:latin typeface="Arial" pitchFamily="34" charset="0"/>
                <a:cs typeface="Arial" pitchFamily="34" charset="0"/>
              </a:defRPr>
            </a:lvl1pPr>
          </a:lstStyle>
          <a:p>
            <a:pPr>
              <a:defRPr/>
            </a:pPr>
            <a:endParaRPr lang="en-US"/>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a:effectLst/>
        </p:spPr>
        <p:txBody>
          <a:bodyPr vert="horz" wrap="square" lIns="93178" tIns="46588" rIns="93178" bIns="46588" numCol="1" anchor="t" anchorCtr="0" compatLnSpc="1">
            <a:prstTxWarp prst="textNoShape">
              <a:avLst/>
            </a:prstTxWarp>
          </a:bodyPr>
          <a:lstStyle>
            <a:lvl1pPr algn="r" defTabSz="931567">
              <a:buClrTx/>
              <a:buFontTx/>
              <a:buNone/>
              <a:defRPr sz="1200" b="0">
                <a:latin typeface="Arial" pitchFamily="34" charset="0"/>
                <a:cs typeface="Arial" pitchFamily="34" charset="0"/>
              </a:defRPr>
            </a:lvl1pPr>
          </a:lstStyle>
          <a:p>
            <a:pPr>
              <a:defRPr/>
            </a:pPr>
            <a:endParaRPr lang="en-US"/>
          </a:p>
        </p:txBody>
      </p:sp>
      <p:sp>
        <p:nvSpPr>
          <p:cNvPr id="3072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7"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8" tIns="46588" rIns="93178" bIns="4658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5478" name="Rectangle 6"/>
          <p:cNvSpPr>
            <a:spLocks noGrp="1" noChangeArrowheads="1"/>
          </p:cNvSpPr>
          <p:nvPr>
            <p:ph type="ftr" sz="quarter" idx="4"/>
          </p:nvPr>
        </p:nvSpPr>
        <p:spPr bwMode="auto">
          <a:xfrm>
            <a:off x="0" y="8829675"/>
            <a:ext cx="3036888" cy="465138"/>
          </a:xfrm>
          <a:prstGeom prst="rect">
            <a:avLst/>
          </a:prstGeom>
          <a:noFill/>
          <a:ln w="9525">
            <a:noFill/>
            <a:miter lim="800000"/>
            <a:headEnd/>
            <a:tailEnd/>
          </a:ln>
          <a:effectLst/>
        </p:spPr>
        <p:txBody>
          <a:bodyPr vert="horz" wrap="square" lIns="93178" tIns="46588" rIns="93178" bIns="46588" numCol="1" anchor="b" anchorCtr="0" compatLnSpc="1">
            <a:prstTxWarp prst="textNoShape">
              <a:avLst/>
            </a:prstTxWarp>
          </a:bodyPr>
          <a:lstStyle>
            <a:lvl1pPr defTabSz="931567">
              <a:buClrTx/>
              <a:buFontTx/>
              <a:buNone/>
              <a:defRPr sz="1200" b="0">
                <a:latin typeface="Arial" pitchFamily="34" charset="0"/>
                <a:cs typeface="Arial" pitchFamily="34" charset="0"/>
              </a:defRPr>
            </a:lvl1pPr>
          </a:lstStyle>
          <a:p>
            <a:pPr>
              <a:defRPr/>
            </a:pPr>
            <a:endParaRPr lang="en-US"/>
          </a:p>
        </p:txBody>
      </p:sp>
      <p:sp>
        <p:nvSpPr>
          <p:cNvPr id="105479" name="Rectangle 7"/>
          <p:cNvSpPr>
            <a:spLocks noGrp="1" noChangeArrowheads="1"/>
          </p:cNvSpPr>
          <p:nvPr>
            <p:ph type="sldNum" sz="quarter" idx="5"/>
          </p:nvPr>
        </p:nvSpPr>
        <p:spPr bwMode="auto">
          <a:xfrm>
            <a:off x="3971925" y="8829675"/>
            <a:ext cx="3036888" cy="465138"/>
          </a:xfrm>
          <a:prstGeom prst="rect">
            <a:avLst/>
          </a:prstGeom>
          <a:noFill/>
          <a:ln w="9525">
            <a:noFill/>
            <a:miter lim="800000"/>
            <a:headEnd/>
            <a:tailEnd/>
          </a:ln>
          <a:effectLst/>
        </p:spPr>
        <p:txBody>
          <a:bodyPr vert="horz" wrap="square" lIns="93178" tIns="46588" rIns="93178" bIns="46588" numCol="1" anchor="b" anchorCtr="0" compatLnSpc="1">
            <a:prstTxWarp prst="textNoShape">
              <a:avLst/>
            </a:prstTxWarp>
          </a:bodyPr>
          <a:lstStyle>
            <a:lvl1pPr algn="r" defTabSz="931567">
              <a:buClrTx/>
              <a:buFontTx/>
              <a:buNone/>
              <a:defRPr sz="1200" b="0">
                <a:latin typeface="Arial" pitchFamily="34" charset="0"/>
                <a:cs typeface="Arial" pitchFamily="34" charset="0"/>
              </a:defRPr>
            </a:lvl1pPr>
          </a:lstStyle>
          <a:p>
            <a:pPr>
              <a:defRPr/>
            </a:pPr>
            <a:fld id="{363A27C3-4D96-474B-ABE7-9E3670D86B4E}" type="slidenum">
              <a:rPr lang="en-US"/>
              <a:pPr>
                <a:defRPr/>
              </a:pPr>
              <a:t>‹#›</a:t>
            </a:fld>
            <a:endParaRPr lang="en-US"/>
          </a:p>
        </p:txBody>
      </p:sp>
    </p:spTree>
    <p:extLst>
      <p:ext uri="{BB962C8B-B14F-4D97-AF65-F5344CB8AC3E}">
        <p14:creationId xmlns:p14="http://schemas.microsoft.com/office/powerpoint/2010/main" val="2410562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b="1">
                <a:solidFill>
                  <a:schemeClr val="tx1"/>
                </a:solidFill>
                <a:latin typeface="Arial" charset="0"/>
                <a:cs typeface="Arial" charset="0"/>
              </a:defRPr>
            </a:lvl1pPr>
            <a:lvl2pPr marL="742950" indent="-285750" defTabSz="930275" eaLnBrk="0" hangingPunct="0">
              <a:defRPr b="1">
                <a:solidFill>
                  <a:schemeClr val="tx1"/>
                </a:solidFill>
                <a:latin typeface="Arial" charset="0"/>
                <a:cs typeface="Arial" charset="0"/>
              </a:defRPr>
            </a:lvl2pPr>
            <a:lvl3pPr marL="1143000" indent="-228600" defTabSz="930275" eaLnBrk="0" hangingPunct="0">
              <a:defRPr b="1">
                <a:solidFill>
                  <a:schemeClr val="tx1"/>
                </a:solidFill>
                <a:latin typeface="Arial" charset="0"/>
                <a:cs typeface="Arial" charset="0"/>
              </a:defRPr>
            </a:lvl3pPr>
            <a:lvl4pPr marL="1600200" indent="-228600" defTabSz="930275" eaLnBrk="0" hangingPunct="0">
              <a:defRPr b="1">
                <a:solidFill>
                  <a:schemeClr val="tx1"/>
                </a:solidFill>
                <a:latin typeface="Arial" charset="0"/>
                <a:cs typeface="Arial" charset="0"/>
              </a:defRPr>
            </a:lvl4pPr>
            <a:lvl5pPr marL="2057400" indent="-228600" defTabSz="930275" eaLnBrk="0" hangingPunct="0">
              <a:defRPr b="1">
                <a:solidFill>
                  <a:schemeClr val="tx1"/>
                </a:solidFill>
                <a:latin typeface="Arial" charset="0"/>
                <a:cs typeface="Arial" charset="0"/>
              </a:defRPr>
            </a:lvl5pPr>
            <a:lvl6pPr marL="2514600" indent="-228600" defTabSz="930275" eaLnBrk="0" fontAlgn="base" hangingPunct="0">
              <a:spcBef>
                <a:spcPct val="0"/>
              </a:spcBef>
              <a:spcAft>
                <a:spcPct val="0"/>
              </a:spcAft>
              <a:buClr>
                <a:schemeClr val="accent2"/>
              </a:buClr>
              <a:buFont typeface="Wingdings" pitchFamily="2" charset="2"/>
              <a:defRPr b="1">
                <a:solidFill>
                  <a:schemeClr val="tx1"/>
                </a:solidFill>
                <a:latin typeface="Arial" charset="0"/>
                <a:cs typeface="Arial" charset="0"/>
              </a:defRPr>
            </a:lvl6pPr>
            <a:lvl7pPr marL="2971800" indent="-228600" defTabSz="930275" eaLnBrk="0" fontAlgn="base" hangingPunct="0">
              <a:spcBef>
                <a:spcPct val="0"/>
              </a:spcBef>
              <a:spcAft>
                <a:spcPct val="0"/>
              </a:spcAft>
              <a:buClr>
                <a:schemeClr val="accent2"/>
              </a:buClr>
              <a:buFont typeface="Wingdings" pitchFamily="2" charset="2"/>
              <a:defRPr b="1">
                <a:solidFill>
                  <a:schemeClr val="tx1"/>
                </a:solidFill>
                <a:latin typeface="Arial" charset="0"/>
                <a:cs typeface="Arial" charset="0"/>
              </a:defRPr>
            </a:lvl7pPr>
            <a:lvl8pPr marL="3429000" indent="-228600" defTabSz="930275" eaLnBrk="0" fontAlgn="base" hangingPunct="0">
              <a:spcBef>
                <a:spcPct val="0"/>
              </a:spcBef>
              <a:spcAft>
                <a:spcPct val="0"/>
              </a:spcAft>
              <a:buClr>
                <a:schemeClr val="accent2"/>
              </a:buClr>
              <a:buFont typeface="Wingdings" pitchFamily="2" charset="2"/>
              <a:defRPr b="1">
                <a:solidFill>
                  <a:schemeClr val="tx1"/>
                </a:solidFill>
                <a:latin typeface="Arial" charset="0"/>
                <a:cs typeface="Arial" charset="0"/>
              </a:defRPr>
            </a:lvl8pPr>
            <a:lvl9pPr marL="3886200" indent="-228600" defTabSz="930275" eaLnBrk="0" fontAlgn="base" hangingPunct="0">
              <a:spcBef>
                <a:spcPct val="0"/>
              </a:spcBef>
              <a:spcAft>
                <a:spcPct val="0"/>
              </a:spcAft>
              <a:buClr>
                <a:schemeClr val="accent2"/>
              </a:buClr>
              <a:buFont typeface="Wingdings" pitchFamily="2" charset="2"/>
              <a:defRPr b="1">
                <a:solidFill>
                  <a:schemeClr val="tx1"/>
                </a:solidFill>
                <a:latin typeface="Arial" charset="0"/>
                <a:cs typeface="Arial" charset="0"/>
              </a:defRPr>
            </a:lvl9pPr>
          </a:lstStyle>
          <a:p>
            <a:pPr eaLnBrk="1" hangingPunct="1"/>
            <a:fld id="{4D41FAC7-A72C-486C-8C20-C73347A52805}" type="slidenum">
              <a:rPr lang="en-US" b="0" smtClean="0"/>
              <a:pPr eaLnBrk="1" hangingPunct="1"/>
              <a:t>1</a:t>
            </a:fld>
            <a:endParaRPr lang="en-US" b="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charset="0"/>
                <a:cs typeface="Arial" charset="0"/>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63A27C3-4D96-474B-ABE7-9E3670D86B4E}" type="slidenum">
              <a:rPr lang="en-US" smtClean="0"/>
              <a:pPr>
                <a:defRPr/>
              </a:pPr>
              <a:t>10</a:t>
            </a:fld>
            <a:endParaRPr lang="en-US"/>
          </a:p>
        </p:txBody>
      </p:sp>
    </p:spTree>
    <p:extLst>
      <p:ext uri="{BB962C8B-B14F-4D97-AF65-F5344CB8AC3E}">
        <p14:creationId xmlns:p14="http://schemas.microsoft.com/office/powerpoint/2010/main" val="3233419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b="1">
                <a:solidFill>
                  <a:schemeClr val="tx1"/>
                </a:solidFill>
                <a:latin typeface="Arial" charset="0"/>
                <a:cs typeface="Arial" charset="0"/>
              </a:defRPr>
            </a:lvl1pPr>
            <a:lvl2pPr marL="742950" indent="-285750" defTabSz="930275" eaLnBrk="0" hangingPunct="0">
              <a:defRPr b="1">
                <a:solidFill>
                  <a:schemeClr val="tx1"/>
                </a:solidFill>
                <a:latin typeface="Arial" charset="0"/>
                <a:cs typeface="Arial" charset="0"/>
              </a:defRPr>
            </a:lvl2pPr>
            <a:lvl3pPr marL="1143000" indent="-228600" defTabSz="930275" eaLnBrk="0" hangingPunct="0">
              <a:defRPr b="1">
                <a:solidFill>
                  <a:schemeClr val="tx1"/>
                </a:solidFill>
                <a:latin typeface="Arial" charset="0"/>
                <a:cs typeface="Arial" charset="0"/>
              </a:defRPr>
            </a:lvl3pPr>
            <a:lvl4pPr marL="1600200" indent="-228600" defTabSz="930275" eaLnBrk="0" hangingPunct="0">
              <a:defRPr b="1">
                <a:solidFill>
                  <a:schemeClr val="tx1"/>
                </a:solidFill>
                <a:latin typeface="Arial" charset="0"/>
                <a:cs typeface="Arial" charset="0"/>
              </a:defRPr>
            </a:lvl4pPr>
            <a:lvl5pPr marL="2057400" indent="-228600" defTabSz="930275" eaLnBrk="0" hangingPunct="0">
              <a:defRPr b="1">
                <a:solidFill>
                  <a:schemeClr val="tx1"/>
                </a:solidFill>
                <a:latin typeface="Arial" charset="0"/>
                <a:cs typeface="Arial" charset="0"/>
              </a:defRPr>
            </a:lvl5pPr>
            <a:lvl6pPr marL="2514600" indent="-228600" defTabSz="930275" eaLnBrk="0" fontAlgn="base" hangingPunct="0">
              <a:spcBef>
                <a:spcPct val="0"/>
              </a:spcBef>
              <a:spcAft>
                <a:spcPct val="0"/>
              </a:spcAft>
              <a:buClr>
                <a:schemeClr val="accent2"/>
              </a:buClr>
              <a:buFont typeface="Wingdings" pitchFamily="2" charset="2"/>
              <a:defRPr b="1">
                <a:solidFill>
                  <a:schemeClr val="tx1"/>
                </a:solidFill>
                <a:latin typeface="Arial" charset="0"/>
                <a:cs typeface="Arial" charset="0"/>
              </a:defRPr>
            </a:lvl6pPr>
            <a:lvl7pPr marL="2971800" indent="-228600" defTabSz="930275" eaLnBrk="0" fontAlgn="base" hangingPunct="0">
              <a:spcBef>
                <a:spcPct val="0"/>
              </a:spcBef>
              <a:spcAft>
                <a:spcPct val="0"/>
              </a:spcAft>
              <a:buClr>
                <a:schemeClr val="accent2"/>
              </a:buClr>
              <a:buFont typeface="Wingdings" pitchFamily="2" charset="2"/>
              <a:defRPr b="1">
                <a:solidFill>
                  <a:schemeClr val="tx1"/>
                </a:solidFill>
                <a:latin typeface="Arial" charset="0"/>
                <a:cs typeface="Arial" charset="0"/>
              </a:defRPr>
            </a:lvl7pPr>
            <a:lvl8pPr marL="3429000" indent="-228600" defTabSz="930275" eaLnBrk="0" fontAlgn="base" hangingPunct="0">
              <a:spcBef>
                <a:spcPct val="0"/>
              </a:spcBef>
              <a:spcAft>
                <a:spcPct val="0"/>
              </a:spcAft>
              <a:buClr>
                <a:schemeClr val="accent2"/>
              </a:buClr>
              <a:buFont typeface="Wingdings" pitchFamily="2" charset="2"/>
              <a:defRPr b="1">
                <a:solidFill>
                  <a:schemeClr val="tx1"/>
                </a:solidFill>
                <a:latin typeface="Arial" charset="0"/>
                <a:cs typeface="Arial" charset="0"/>
              </a:defRPr>
            </a:lvl8pPr>
            <a:lvl9pPr marL="3886200" indent="-228600" defTabSz="930275" eaLnBrk="0" fontAlgn="base" hangingPunct="0">
              <a:spcBef>
                <a:spcPct val="0"/>
              </a:spcBef>
              <a:spcAft>
                <a:spcPct val="0"/>
              </a:spcAft>
              <a:buClr>
                <a:schemeClr val="accent2"/>
              </a:buClr>
              <a:buFont typeface="Wingdings" pitchFamily="2" charset="2"/>
              <a:defRPr b="1">
                <a:solidFill>
                  <a:schemeClr val="tx1"/>
                </a:solidFill>
                <a:latin typeface="Arial" charset="0"/>
                <a:cs typeface="Arial" charset="0"/>
              </a:defRPr>
            </a:lvl9pPr>
          </a:lstStyle>
          <a:p>
            <a:pPr eaLnBrk="1" hangingPunct="1"/>
            <a:fld id="{37F412CB-8784-4451-B27D-E8C5706B45AB}" type="slidenum">
              <a:rPr lang="en-US" b="0" smtClean="0"/>
              <a:pPr eaLnBrk="1" hangingPunct="1"/>
              <a:t>28</a:t>
            </a:fld>
            <a:endParaRPr lang="en-US" b="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charset="0"/>
                <a:cs typeface="Arial" charset="0"/>
              </a:rPr>
              <a:t>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81"/>
          <p:cNvGrpSpPr>
            <a:grpSpLocks/>
          </p:cNvGrpSpPr>
          <p:nvPr/>
        </p:nvGrpSpPr>
        <p:grpSpPr bwMode="auto">
          <a:xfrm>
            <a:off x="0" y="1695450"/>
            <a:ext cx="9145588" cy="3486150"/>
            <a:chOff x="0" y="1068"/>
            <a:chExt cx="5761" cy="2196"/>
          </a:xfrm>
        </p:grpSpPr>
        <p:pic>
          <p:nvPicPr>
            <p:cNvPr id="5" name="Picture 180" descr="3"/>
            <p:cNvPicPr>
              <a:picLocks noChangeAspect="1" noChangeArrowheads="1"/>
            </p:cNvPicPr>
            <p:nvPr userDrawn="1"/>
          </p:nvPicPr>
          <p:blipFill>
            <a:blip r:embed="rId2">
              <a:lum bright="60000" contrast="-60000"/>
              <a:extLst>
                <a:ext uri="{28A0092B-C50C-407E-A947-70E740481C1C}">
                  <a14:useLocalDpi xmlns:a14="http://schemas.microsoft.com/office/drawing/2010/main" val="0"/>
                </a:ext>
              </a:extLst>
            </a:blip>
            <a:srcRect r="53400"/>
            <a:stretch>
              <a:fillRect/>
            </a:stretch>
          </p:blipFill>
          <p:spPr bwMode="auto">
            <a:xfrm flipH="1">
              <a:off x="226" y="1070"/>
              <a:ext cx="5535" cy="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76"/>
            <p:cNvSpPr>
              <a:spLocks noChangeArrowheads="1"/>
            </p:cNvSpPr>
            <p:nvPr/>
          </p:nvSpPr>
          <p:spPr bwMode="auto">
            <a:xfrm>
              <a:off x="0" y="1068"/>
              <a:ext cx="5760" cy="2182"/>
            </a:xfrm>
            <a:prstGeom prst="rect">
              <a:avLst/>
            </a:prstGeom>
            <a:gradFill rotWithShape="1">
              <a:gsLst>
                <a:gs pos="0">
                  <a:schemeClr val="bg1"/>
                </a:gs>
                <a:gs pos="100000">
                  <a:schemeClr val="bg1">
                    <a:alpha val="0"/>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pic>
        <p:nvPicPr>
          <p:cNvPr id="7" name="Picture 178"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168900"/>
            <a:ext cx="91440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9"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44001"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2"/>
          <p:cNvGrpSpPr>
            <a:grpSpLocks/>
          </p:cNvGrpSpPr>
          <p:nvPr/>
        </p:nvGrpSpPr>
        <p:grpSpPr bwMode="auto">
          <a:xfrm>
            <a:off x="7524750" y="673100"/>
            <a:ext cx="1123950" cy="411163"/>
            <a:chOff x="4740" y="433"/>
            <a:chExt cx="708" cy="259"/>
          </a:xfrm>
        </p:grpSpPr>
        <p:pic>
          <p:nvPicPr>
            <p:cNvPr id="10" name="Picture 183" descr="ibm_white_logo_300dpi"/>
            <p:cNvPicPr>
              <a:picLocks noChangeAspect="1" noChangeArrowheads="1"/>
            </p:cNvPicPr>
            <p:nvPr/>
          </p:nvPicPr>
          <p:blipFill>
            <a:blip r:embed="rId4">
              <a:clrChange>
                <a:clrFrom>
                  <a:srgbClr val="7889FB"/>
                </a:clrFrom>
                <a:clrTo>
                  <a:srgbClr val="7889FB">
                    <a:alpha val="0"/>
                  </a:srgbClr>
                </a:clrTo>
              </a:clrChange>
              <a:extLst>
                <a:ext uri="{28A0092B-C50C-407E-A947-70E740481C1C}">
                  <a14:useLocalDpi xmlns:a14="http://schemas.microsoft.com/office/drawing/2010/main" val="0"/>
                </a:ext>
              </a:extLst>
            </a:blip>
            <a:srcRect r="6657"/>
            <a:stretch>
              <a:fillRect/>
            </a:stretch>
          </p:blipFill>
          <p:spPr bwMode="invGray">
            <a:xfrm>
              <a:off x="4740" y="433"/>
              <a:ext cx="6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84" descr="circl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9" y="628"/>
              <a:ext cx="69"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Text Box 190"/>
          <p:cNvSpPr txBox="1">
            <a:spLocks noChangeArrowheads="1"/>
          </p:cNvSpPr>
          <p:nvPr userDrawn="1"/>
        </p:nvSpPr>
        <p:spPr bwMode="auto">
          <a:xfrm>
            <a:off x="2293938" y="6365875"/>
            <a:ext cx="49434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accent2"/>
              </a:buClr>
              <a:buFont typeface="Wingdings" pitchFamily="2" charset="2"/>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accent2"/>
              </a:buClr>
              <a:buFont typeface="Wingdings" pitchFamily="2" charset="2"/>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accent2"/>
              </a:buClr>
              <a:buFont typeface="Wingdings" pitchFamily="2" charset="2"/>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accent2"/>
              </a:buClr>
              <a:buFont typeface="Wingdings" pitchFamily="2" charset="2"/>
              <a:defRPr b="1">
                <a:solidFill>
                  <a:schemeClr val="tx1"/>
                </a:solidFill>
                <a:latin typeface="Arial" pitchFamily="34" charset="0"/>
                <a:cs typeface="Arial" pitchFamily="34" charset="0"/>
              </a:defRPr>
            </a:lvl9pPr>
          </a:lstStyle>
          <a:p>
            <a:pPr algn="ctr" eaLnBrk="1" hangingPunct="1">
              <a:buClrTx/>
              <a:buFontTx/>
              <a:buNone/>
              <a:defRPr/>
            </a:pPr>
            <a:r>
              <a:rPr lang="en-US" baseline="-25000" dirty="0">
                <a:solidFill>
                  <a:schemeClr val="bg1"/>
                </a:solidFill>
              </a:rPr>
              <a:t>236</a:t>
            </a:r>
            <a:r>
              <a:rPr lang="en-US" sz="1400" baseline="30000" dirty="0">
                <a:solidFill>
                  <a:schemeClr val="bg1"/>
                </a:solidFill>
              </a:rPr>
              <a:t>th</a:t>
            </a:r>
            <a:r>
              <a:rPr lang="en-US" baseline="-25000" dirty="0">
                <a:solidFill>
                  <a:schemeClr val="bg1"/>
                </a:solidFill>
              </a:rPr>
              <a:t>  ECS Mtg., Atlanta, GA, Oct  13 - 17, 2019</a:t>
            </a:r>
          </a:p>
        </p:txBody>
      </p:sp>
      <p:sp>
        <p:nvSpPr>
          <p:cNvPr id="33800" name="Rectangle 8"/>
          <p:cNvSpPr>
            <a:spLocks noGrp="1" noChangeArrowheads="1"/>
          </p:cNvSpPr>
          <p:nvPr>
            <p:ph type="ctrTitle"/>
          </p:nvPr>
        </p:nvSpPr>
        <p:spPr>
          <a:xfrm>
            <a:off x="390525" y="2493963"/>
            <a:ext cx="7954963" cy="1470025"/>
          </a:xfrm>
        </p:spPr>
        <p:txBody>
          <a:bodyPr/>
          <a:lstStyle>
            <a:lvl1pPr>
              <a:defRPr>
                <a:solidFill>
                  <a:schemeClr val="tx1"/>
                </a:solidFill>
              </a:defRPr>
            </a:lvl1pPr>
          </a:lstStyle>
          <a:p>
            <a:r>
              <a:rPr lang="en-US"/>
              <a:t>Click to edit Master title style</a:t>
            </a:r>
          </a:p>
        </p:txBody>
      </p:sp>
      <p:sp>
        <p:nvSpPr>
          <p:cNvPr id="33801" name="Rectangle 9"/>
          <p:cNvSpPr>
            <a:spLocks noGrp="1" noChangeArrowheads="1"/>
          </p:cNvSpPr>
          <p:nvPr>
            <p:ph type="subTitle" idx="1"/>
          </p:nvPr>
        </p:nvSpPr>
        <p:spPr bwMode="black">
          <a:xfrm>
            <a:off x="1949450" y="4106863"/>
            <a:ext cx="6400800" cy="1052512"/>
          </a:xfrm>
        </p:spPr>
        <p:txBody>
          <a:bodyPr/>
          <a:lstStyle>
            <a:lvl1pPr marL="0" indent="0">
              <a:buFont typeface="Wingdings" pitchFamily="2" charset="2"/>
              <a:buNone/>
              <a:defRPr sz="2400">
                <a:solidFill>
                  <a:schemeClr val="accent2"/>
                </a:solidFill>
              </a:defRPr>
            </a:lvl1pPr>
          </a:lstStyle>
          <a:p>
            <a:r>
              <a:rPr lang="en-US" dirty="0"/>
              <a:t>Click to edit Master subtitle style</a:t>
            </a:r>
          </a:p>
        </p:txBody>
      </p:sp>
    </p:spTree>
    <p:extLst>
      <p:ext uri="{BB962C8B-B14F-4D97-AF65-F5344CB8AC3E}">
        <p14:creationId xmlns:p14="http://schemas.microsoft.com/office/powerpoint/2010/main" val="202916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179DB051-9CB2-4E2C-B9A7-D0FB11ED8641}" type="slidenum">
              <a:rPr lang="en-US"/>
              <a:pPr>
                <a:defRPr/>
              </a:pPr>
              <a:t>‹#›</a:t>
            </a:fld>
            <a:endParaRPr lang="en-US" dirty="0"/>
          </a:p>
        </p:txBody>
      </p:sp>
    </p:spTree>
    <p:extLst>
      <p:ext uri="{BB962C8B-B14F-4D97-AF65-F5344CB8AC3E}">
        <p14:creationId xmlns:p14="http://schemas.microsoft.com/office/powerpoint/2010/main" val="15521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792163"/>
            <a:ext cx="2060575" cy="4886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73063" y="792163"/>
            <a:ext cx="6032500" cy="4886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A8B82227-AFAD-4E48-8233-B8DCE0B56D0B}" type="slidenum">
              <a:rPr lang="en-US"/>
              <a:pPr>
                <a:defRPr/>
              </a:pPr>
              <a:t>‹#›</a:t>
            </a:fld>
            <a:endParaRPr lang="en-US" dirty="0"/>
          </a:p>
        </p:txBody>
      </p:sp>
    </p:spTree>
    <p:extLst>
      <p:ext uri="{BB962C8B-B14F-4D97-AF65-F5344CB8AC3E}">
        <p14:creationId xmlns:p14="http://schemas.microsoft.com/office/powerpoint/2010/main" val="947665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3063" y="792163"/>
            <a:ext cx="8245475" cy="498475"/>
          </a:xfrm>
        </p:spPr>
        <p:txBody>
          <a:bodyPr/>
          <a:lstStyle/>
          <a:p>
            <a:r>
              <a:rPr lang="en-US"/>
              <a:t>Click to edit Master title style</a:t>
            </a:r>
          </a:p>
        </p:txBody>
      </p:sp>
      <p:sp>
        <p:nvSpPr>
          <p:cNvPr id="3" name="Text Placeholder 2"/>
          <p:cNvSpPr>
            <a:spLocks noGrp="1"/>
          </p:cNvSpPr>
          <p:nvPr>
            <p:ph type="body" sz="half" idx="1"/>
          </p:nvPr>
        </p:nvSpPr>
        <p:spPr>
          <a:xfrm>
            <a:off x="750888" y="1776413"/>
            <a:ext cx="3778250" cy="3902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1538" y="1776413"/>
            <a:ext cx="3779837" cy="3902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ln/>
        </p:spPr>
        <p:txBody>
          <a:bodyPr/>
          <a:lstStyle>
            <a:lvl1pPr>
              <a:defRPr/>
            </a:lvl1pPr>
          </a:lstStyle>
          <a:p>
            <a:pPr>
              <a:defRPr/>
            </a:pPr>
            <a:fld id="{FA3D228E-6711-49E7-B6F3-695AE9F8ABE8}" type="slidenum">
              <a:rPr lang="en-US"/>
              <a:pPr>
                <a:defRPr/>
              </a:pPr>
              <a:t>‹#›</a:t>
            </a:fld>
            <a:endParaRPr lang="en-US" dirty="0"/>
          </a:p>
        </p:txBody>
      </p:sp>
    </p:spTree>
    <p:extLst>
      <p:ext uri="{BB962C8B-B14F-4D97-AF65-F5344CB8AC3E}">
        <p14:creationId xmlns:p14="http://schemas.microsoft.com/office/powerpoint/2010/main" val="1078106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73063" y="792163"/>
            <a:ext cx="8245475" cy="498475"/>
          </a:xfrm>
        </p:spPr>
        <p:txBody>
          <a:bodyPr/>
          <a:lstStyle/>
          <a:p>
            <a:r>
              <a:rPr lang="en-US"/>
              <a:t>Click to edit Master title style</a:t>
            </a:r>
          </a:p>
        </p:txBody>
      </p:sp>
      <p:sp>
        <p:nvSpPr>
          <p:cNvPr id="3" name="Table Placeholder 2"/>
          <p:cNvSpPr>
            <a:spLocks noGrp="1"/>
          </p:cNvSpPr>
          <p:nvPr>
            <p:ph type="tbl" idx="1"/>
          </p:nvPr>
        </p:nvSpPr>
        <p:spPr>
          <a:xfrm>
            <a:off x="750888" y="1776413"/>
            <a:ext cx="7710487" cy="3902075"/>
          </a:xfrm>
        </p:spPr>
        <p:txBody>
          <a:bodyPr/>
          <a:lstStyle/>
          <a:p>
            <a:pPr lvl="0"/>
            <a:endParaRPr lang="en-US" noProof="0"/>
          </a:p>
        </p:txBody>
      </p:sp>
      <p:sp>
        <p:nvSpPr>
          <p:cNvPr id="4" name="Rectangle 9"/>
          <p:cNvSpPr>
            <a:spLocks noGrp="1" noChangeArrowheads="1"/>
          </p:cNvSpPr>
          <p:nvPr>
            <p:ph type="sldNum" sz="quarter" idx="10"/>
          </p:nvPr>
        </p:nvSpPr>
        <p:spPr>
          <a:ln/>
        </p:spPr>
        <p:txBody>
          <a:bodyPr/>
          <a:lstStyle>
            <a:lvl1pPr>
              <a:defRPr/>
            </a:lvl1pPr>
          </a:lstStyle>
          <a:p>
            <a:pPr>
              <a:defRPr/>
            </a:pPr>
            <a:fld id="{BBA9C6D2-B8ED-40BD-ADA3-53C0D08B866F}" type="slidenum">
              <a:rPr lang="en-US"/>
              <a:pPr>
                <a:defRPr/>
              </a:pPr>
              <a:t>‹#›</a:t>
            </a:fld>
            <a:endParaRPr lang="en-US" dirty="0"/>
          </a:p>
        </p:txBody>
      </p:sp>
    </p:spTree>
    <p:extLst>
      <p:ext uri="{BB962C8B-B14F-4D97-AF65-F5344CB8AC3E}">
        <p14:creationId xmlns:p14="http://schemas.microsoft.com/office/powerpoint/2010/main" val="3720188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774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BC0B7403-0D9E-4DEB-8705-94E3A5AD042D}" type="slidenum">
              <a:rPr lang="en-US"/>
              <a:pPr>
                <a:defRPr/>
              </a:pPr>
              <a:t>‹#›</a:t>
            </a:fld>
            <a:endParaRPr lang="en-US" dirty="0"/>
          </a:p>
        </p:txBody>
      </p:sp>
    </p:spTree>
    <p:extLst>
      <p:ext uri="{BB962C8B-B14F-4D97-AF65-F5344CB8AC3E}">
        <p14:creationId xmlns:p14="http://schemas.microsoft.com/office/powerpoint/2010/main" val="3111502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24413ACF-8941-4B9F-8EDC-C1E57566C7B5}" type="slidenum">
              <a:rPr lang="en-US"/>
              <a:pPr>
                <a:defRPr/>
              </a:pPr>
              <a:t>‹#›</a:t>
            </a:fld>
            <a:endParaRPr lang="en-US" dirty="0"/>
          </a:p>
        </p:txBody>
      </p:sp>
    </p:spTree>
    <p:extLst>
      <p:ext uri="{BB962C8B-B14F-4D97-AF65-F5344CB8AC3E}">
        <p14:creationId xmlns:p14="http://schemas.microsoft.com/office/powerpoint/2010/main" val="834689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0888" y="1776413"/>
            <a:ext cx="3778250"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1538" y="1776413"/>
            <a:ext cx="3779837"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ln/>
        </p:spPr>
        <p:txBody>
          <a:bodyPr/>
          <a:lstStyle>
            <a:lvl1pPr>
              <a:defRPr/>
            </a:lvl1pPr>
          </a:lstStyle>
          <a:p>
            <a:pPr>
              <a:defRPr/>
            </a:pPr>
            <a:fld id="{75E68DDC-FA67-40EC-91D7-6C74E709B3FE}" type="slidenum">
              <a:rPr lang="en-US"/>
              <a:pPr>
                <a:defRPr/>
              </a:pPr>
              <a:t>‹#›</a:t>
            </a:fld>
            <a:endParaRPr lang="en-US" dirty="0"/>
          </a:p>
        </p:txBody>
      </p:sp>
    </p:spTree>
    <p:extLst>
      <p:ext uri="{BB962C8B-B14F-4D97-AF65-F5344CB8AC3E}">
        <p14:creationId xmlns:p14="http://schemas.microsoft.com/office/powerpoint/2010/main" val="1137162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sz="quarter" idx="10"/>
          </p:nvPr>
        </p:nvSpPr>
        <p:spPr>
          <a:ln/>
        </p:spPr>
        <p:txBody>
          <a:bodyPr/>
          <a:lstStyle>
            <a:lvl1pPr>
              <a:defRPr/>
            </a:lvl1pPr>
          </a:lstStyle>
          <a:p>
            <a:pPr>
              <a:defRPr/>
            </a:pPr>
            <a:fld id="{EBE93AA4-241D-45DD-80BC-2971AEA5AAA1}" type="slidenum">
              <a:rPr lang="en-US"/>
              <a:pPr>
                <a:defRPr/>
              </a:pPr>
              <a:t>‹#›</a:t>
            </a:fld>
            <a:endParaRPr lang="en-US" dirty="0"/>
          </a:p>
        </p:txBody>
      </p:sp>
    </p:spTree>
    <p:extLst>
      <p:ext uri="{BB962C8B-B14F-4D97-AF65-F5344CB8AC3E}">
        <p14:creationId xmlns:p14="http://schemas.microsoft.com/office/powerpoint/2010/main" val="3236151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ln/>
        </p:spPr>
        <p:txBody>
          <a:bodyPr/>
          <a:lstStyle>
            <a:lvl1pPr>
              <a:defRPr/>
            </a:lvl1pPr>
          </a:lstStyle>
          <a:p>
            <a:pPr>
              <a:defRPr/>
            </a:pPr>
            <a:fld id="{D58014A2-9994-4AE6-A421-FD6447B197D1}" type="slidenum">
              <a:rPr lang="en-US"/>
              <a:pPr>
                <a:defRPr/>
              </a:pPr>
              <a:t>‹#›</a:t>
            </a:fld>
            <a:endParaRPr lang="en-US" dirty="0"/>
          </a:p>
        </p:txBody>
      </p:sp>
    </p:spTree>
    <p:extLst>
      <p:ext uri="{BB962C8B-B14F-4D97-AF65-F5344CB8AC3E}">
        <p14:creationId xmlns:p14="http://schemas.microsoft.com/office/powerpoint/2010/main" val="3929985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C93E9050-2F54-42A6-B7DD-61E1C56A2EF3}" type="slidenum">
              <a:rPr lang="en-US"/>
              <a:pPr>
                <a:defRPr/>
              </a:pPr>
              <a:t>‹#›</a:t>
            </a:fld>
            <a:endParaRPr lang="en-US" dirty="0"/>
          </a:p>
        </p:txBody>
      </p:sp>
    </p:spTree>
    <p:extLst>
      <p:ext uri="{BB962C8B-B14F-4D97-AF65-F5344CB8AC3E}">
        <p14:creationId xmlns:p14="http://schemas.microsoft.com/office/powerpoint/2010/main" val="1920499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2822EE79-6150-482F-A568-22DABEB1DFAE}" type="slidenum">
              <a:rPr lang="en-US"/>
              <a:pPr>
                <a:defRPr/>
              </a:pPr>
              <a:t>‹#›</a:t>
            </a:fld>
            <a:endParaRPr lang="en-US" dirty="0"/>
          </a:p>
        </p:txBody>
      </p:sp>
    </p:spTree>
    <p:extLst>
      <p:ext uri="{BB962C8B-B14F-4D97-AF65-F5344CB8AC3E}">
        <p14:creationId xmlns:p14="http://schemas.microsoft.com/office/powerpoint/2010/main" val="2705347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66F9E2B8-1A8D-4868-B9F7-D617A2B79ACD}" type="slidenum">
              <a:rPr lang="en-US"/>
              <a:pPr>
                <a:defRPr/>
              </a:pPr>
              <a:t>‹#›</a:t>
            </a:fld>
            <a:endParaRPr lang="en-US" dirty="0"/>
          </a:p>
        </p:txBody>
      </p:sp>
    </p:spTree>
    <p:extLst>
      <p:ext uri="{BB962C8B-B14F-4D97-AF65-F5344CB8AC3E}">
        <p14:creationId xmlns:p14="http://schemas.microsoft.com/office/powerpoint/2010/main" val="177837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47" descr="3"/>
          <p:cNvPicPr>
            <a:picLocks noChangeAspect="1" noChangeArrowheads="1"/>
          </p:cNvPicPr>
          <p:nvPr/>
        </p:nvPicPr>
        <p:blipFill>
          <a:blip r:embed="rId16">
            <a:extLst>
              <a:ext uri="{28A0092B-C50C-407E-A947-70E740481C1C}">
                <a14:useLocalDpi xmlns:a14="http://schemas.microsoft.com/office/drawing/2010/main" val="0"/>
              </a:ext>
            </a:extLst>
          </a:blip>
          <a:srcRect t="23308"/>
          <a:stretch>
            <a:fillRect/>
          </a:stretch>
        </p:blipFill>
        <p:spPr bwMode="auto">
          <a:xfrm>
            <a:off x="0" y="6470650"/>
            <a:ext cx="91440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48" descr="3"/>
          <p:cNvPicPr>
            <a:picLocks noChangeAspect="1" noChangeArrowheads="1"/>
          </p:cNvPicPr>
          <p:nvPr/>
        </p:nvPicPr>
        <p:blipFill>
          <a:blip r:embed="rId17">
            <a:extLst>
              <a:ext uri="{28A0092B-C50C-407E-A947-70E740481C1C}">
                <a14:useLocalDpi xmlns:a14="http://schemas.microsoft.com/office/drawing/2010/main" val="0"/>
              </a:ext>
            </a:extLst>
          </a:blip>
          <a:srcRect b="26598"/>
          <a:stretch>
            <a:fillRect/>
          </a:stretch>
        </p:blipFill>
        <p:spPr bwMode="auto">
          <a:xfrm>
            <a:off x="-1588" y="0"/>
            <a:ext cx="9144001"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6"/>
          <p:cNvSpPr>
            <a:spLocks noGrp="1" noChangeArrowheads="1"/>
          </p:cNvSpPr>
          <p:nvPr>
            <p:ph type="title"/>
          </p:nvPr>
        </p:nvSpPr>
        <p:spPr bwMode="auto">
          <a:xfrm>
            <a:off x="373063" y="792163"/>
            <a:ext cx="82454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9" name="Rectangle 7"/>
          <p:cNvSpPr>
            <a:spLocks noGrp="1" noChangeArrowheads="1"/>
          </p:cNvSpPr>
          <p:nvPr>
            <p:ph type="body" idx="1"/>
          </p:nvPr>
        </p:nvSpPr>
        <p:spPr bwMode="auto">
          <a:xfrm>
            <a:off x="750888" y="1776413"/>
            <a:ext cx="7710487"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77" name="Rectangle 9"/>
          <p:cNvSpPr>
            <a:spLocks noGrp="1" noChangeArrowheads="1"/>
          </p:cNvSpPr>
          <p:nvPr>
            <p:ph type="sldNum" sz="quarter" idx="4"/>
          </p:nvPr>
        </p:nvSpPr>
        <p:spPr bwMode="black">
          <a:xfrm>
            <a:off x="153988" y="6502400"/>
            <a:ext cx="1006475" cy="3206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buClrTx/>
              <a:buFontTx/>
              <a:buNone/>
              <a:defRPr sz="1000">
                <a:solidFill>
                  <a:schemeClr val="bg1"/>
                </a:solidFill>
                <a:latin typeface="Arial" pitchFamily="34" charset="0"/>
                <a:cs typeface="Arial" pitchFamily="34" charset="0"/>
              </a:defRPr>
            </a:lvl1pPr>
          </a:lstStyle>
          <a:p>
            <a:pPr>
              <a:defRPr/>
            </a:pPr>
            <a:fld id="{F65E68F1-90F3-4B6F-AB16-F6FD08175A1D}" type="slidenum">
              <a:rPr lang="en-US"/>
              <a:pPr>
                <a:defRPr/>
              </a:pPr>
              <a:t>‹#›</a:t>
            </a:fld>
            <a:endParaRPr lang="en-US" dirty="0"/>
          </a:p>
        </p:txBody>
      </p:sp>
      <p:pic>
        <p:nvPicPr>
          <p:cNvPr id="1031" name="Picture 226" descr="ibm_light_gray_logo_300dpi"/>
          <p:cNvPicPr>
            <a:picLocks noChangeAspect="1" noChangeArrowheads="1"/>
          </p:cNvPicPr>
          <p:nvPr/>
        </p:nvPicPr>
        <p:blipFill>
          <a:blip r:embed="rId18">
            <a:clrChange>
              <a:clrFrom>
                <a:srgbClr val="7889FB"/>
              </a:clrFrom>
              <a:clrTo>
                <a:srgbClr val="7889FB">
                  <a:alpha val="0"/>
                </a:srgbClr>
              </a:clrTo>
            </a:clrChange>
            <a:extLst>
              <a:ext uri="{28A0092B-C50C-407E-A947-70E740481C1C}">
                <a14:useLocalDpi xmlns:a14="http://schemas.microsoft.com/office/drawing/2010/main" val="0"/>
              </a:ext>
            </a:extLst>
          </a:blip>
          <a:srcRect r="6667"/>
          <a:stretch>
            <a:fillRect/>
          </a:stretch>
        </p:blipFill>
        <p:spPr bwMode="invGray">
          <a:xfrm>
            <a:off x="8461375" y="61913"/>
            <a:ext cx="6223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32" name="Line 233"/>
          <p:cNvSpPr>
            <a:spLocks noChangeShapeType="1"/>
          </p:cNvSpPr>
          <p:nvPr/>
        </p:nvSpPr>
        <p:spPr bwMode="black">
          <a:xfrm>
            <a:off x="1447800" y="147638"/>
            <a:ext cx="0" cy="2349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236"/>
          <p:cNvSpPr>
            <a:spLocks noChangeShapeType="1"/>
          </p:cNvSpPr>
          <p:nvPr/>
        </p:nvSpPr>
        <p:spPr bwMode="black">
          <a:xfrm>
            <a:off x="1447800" y="6475413"/>
            <a:ext cx="0" cy="1920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Text Box 249"/>
          <p:cNvSpPr txBox="1">
            <a:spLocks noChangeArrowheads="1"/>
          </p:cNvSpPr>
          <p:nvPr/>
        </p:nvSpPr>
        <p:spPr bwMode="auto">
          <a:xfrm>
            <a:off x="2143125" y="6448425"/>
            <a:ext cx="70008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accent2"/>
              </a:buClr>
              <a:buFont typeface="Wingdings" pitchFamily="2" charset="2"/>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accent2"/>
              </a:buClr>
              <a:buFont typeface="Wingdings" pitchFamily="2" charset="2"/>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accent2"/>
              </a:buClr>
              <a:buFont typeface="Wingdings" pitchFamily="2" charset="2"/>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accent2"/>
              </a:buClr>
              <a:buFont typeface="Wingdings" pitchFamily="2" charset="2"/>
              <a:defRPr b="1">
                <a:solidFill>
                  <a:schemeClr val="tx1"/>
                </a:solidFill>
                <a:latin typeface="Arial" pitchFamily="34" charset="0"/>
                <a:cs typeface="Arial" pitchFamily="34" charset="0"/>
              </a:defRPr>
            </a:lvl9pPr>
          </a:lstStyle>
          <a:p>
            <a:pPr algn="ctr" eaLnBrk="1" hangingPunct="1">
              <a:buClrTx/>
              <a:buFontTx/>
              <a:buNone/>
              <a:defRPr/>
            </a:pPr>
            <a:r>
              <a:rPr lang="en-US" baseline="-25000" dirty="0">
                <a:solidFill>
                  <a:schemeClr val="bg1"/>
                </a:solidFill>
              </a:rPr>
              <a:t>236</a:t>
            </a:r>
            <a:r>
              <a:rPr lang="en-US" sz="1400" baseline="30000" dirty="0">
                <a:solidFill>
                  <a:schemeClr val="bg1"/>
                </a:solidFill>
              </a:rPr>
              <a:t>th</a:t>
            </a:r>
            <a:r>
              <a:rPr lang="en-US" baseline="-25000" dirty="0">
                <a:solidFill>
                  <a:schemeClr val="bg1"/>
                </a:solidFill>
              </a:rPr>
              <a:t>  ECS Mtg., Atlanta, GA, Oct  13 - 17, 2019</a:t>
            </a:r>
          </a:p>
        </p:txBody>
      </p:sp>
    </p:spTree>
  </p:cSld>
  <p:clrMap bg1="lt1" tx1="dk1" bg2="lt2" tx2="dk2" accent1="accent1" accent2="accent2" accent3="accent3" accent4="accent4" accent5="accent5" accent6="accent6" hlink="hlink" folHlink="folHlink"/>
  <p:sldLayoutIdLst>
    <p:sldLayoutId id="2147483722"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3" r:id="rId14"/>
  </p:sldLayoutIdLst>
  <p:hf hdr="0" ftr="0" dt="0"/>
  <p:txStyles>
    <p:titleStyle>
      <a:lvl1pPr algn="l" rtl="0" eaLnBrk="0" fontAlgn="base" hangingPunct="0">
        <a:lnSpc>
          <a:spcPct val="90000"/>
        </a:lnSpc>
        <a:spcBef>
          <a:spcPct val="0"/>
        </a:spcBef>
        <a:spcAft>
          <a:spcPct val="0"/>
        </a:spcAft>
        <a:defRPr sz="2800" b="1">
          <a:solidFill>
            <a:schemeClr val="accent1"/>
          </a:solidFill>
          <a:latin typeface="+mj-lt"/>
          <a:ea typeface="+mj-ea"/>
          <a:cs typeface="+mj-cs"/>
        </a:defRPr>
      </a:lvl1pPr>
      <a:lvl2pPr algn="l" rtl="0" eaLnBrk="0" fontAlgn="base" hangingPunct="0">
        <a:lnSpc>
          <a:spcPct val="90000"/>
        </a:lnSpc>
        <a:spcBef>
          <a:spcPct val="0"/>
        </a:spcBef>
        <a:spcAft>
          <a:spcPct val="0"/>
        </a:spcAft>
        <a:defRPr sz="2800" b="1">
          <a:solidFill>
            <a:schemeClr val="accent1"/>
          </a:solidFill>
          <a:latin typeface="Arial" pitchFamily="34" charset="0"/>
          <a:cs typeface="Arial" pitchFamily="34" charset="0"/>
        </a:defRPr>
      </a:lvl2pPr>
      <a:lvl3pPr algn="l" rtl="0" eaLnBrk="0" fontAlgn="base" hangingPunct="0">
        <a:lnSpc>
          <a:spcPct val="90000"/>
        </a:lnSpc>
        <a:spcBef>
          <a:spcPct val="0"/>
        </a:spcBef>
        <a:spcAft>
          <a:spcPct val="0"/>
        </a:spcAft>
        <a:defRPr sz="2800" b="1">
          <a:solidFill>
            <a:schemeClr val="accent1"/>
          </a:solidFill>
          <a:latin typeface="Arial" pitchFamily="34" charset="0"/>
          <a:cs typeface="Arial" pitchFamily="34" charset="0"/>
        </a:defRPr>
      </a:lvl3pPr>
      <a:lvl4pPr algn="l" rtl="0" eaLnBrk="0" fontAlgn="base" hangingPunct="0">
        <a:lnSpc>
          <a:spcPct val="90000"/>
        </a:lnSpc>
        <a:spcBef>
          <a:spcPct val="0"/>
        </a:spcBef>
        <a:spcAft>
          <a:spcPct val="0"/>
        </a:spcAft>
        <a:defRPr sz="2800" b="1">
          <a:solidFill>
            <a:schemeClr val="accent1"/>
          </a:solidFill>
          <a:latin typeface="Arial" pitchFamily="34" charset="0"/>
          <a:cs typeface="Arial" pitchFamily="34" charset="0"/>
        </a:defRPr>
      </a:lvl4pPr>
      <a:lvl5pPr algn="l" rtl="0" eaLnBrk="0" fontAlgn="base" hangingPunct="0">
        <a:lnSpc>
          <a:spcPct val="90000"/>
        </a:lnSpc>
        <a:spcBef>
          <a:spcPct val="0"/>
        </a:spcBef>
        <a:spcAft>
          <a:spcPct val="0"/>
        </a:spcAft>
        <a:defRPr sz="2800" b="1">
          <a:solidFill>
            <a:schemeClr val="accent1"/>
          </a:solidFill>
          <a:latin typeface="Arial" pitchFamily="34" charset="0"/>
          <a:cs typeface="Arial" pitchFamily="34" charset="0"/>
        </a:defRPr>
      </a:lvl5pPr>
      <a:lvl6pPr marL="457200" algn="l" rtl="0" fontAlgn="base">
        <a:lnSpc>
          <a:spcPct val="90000"/>
        </a:lnSpc>
        <a:spcBef>
          <a:spcPct val="0"/>
        </a:spcBef>
        <a:spcAft>
          <a:spcPct val="0"/>
        </a:spcAft>
        <a:defRPr sz="2800" b="1">
          <a:solidFill>
            <a:schemeClr val="accent1"/>
          </a:solidFill>
          <a:latin typeface="Arial" pitchFamily="34" charset="0"/>
          <a:cs typeface="Arial" pitchFamily="34" charset="0"/>
        </a:defRPr>
      </a:lvl6pPr>
      <a:lvl7pPr marL="914400" algn="l" rtl="0" fontAlgn="base">
        <a:lnSpc>
          <a:spcPct val="90000"/>
        </a:lnSpc>
        <a:spcBef>
          <a:spcPct val="0"/>
        </a:spcBef>
        <a:spcAft>
          <a:spcPct val="0"/>
        </a:spcAft>
        <a:defRPr sz="2800" b="1">
          <a:solidFill>
            <a:schemeClr val="accent1"/>
          </a:solidFill>
          <a:latin typeface="Arial" pitchFamily="34" charset="0"/>
          <a:cs typeface="Arial" pitchFamily="34" charset="0"/>
        </a:defRPr>
      </a:lvl7pPr>
      <a:lvl8pPr marL="1371600" algn="l" rtl="0" fontAlgn="base">
        <a:lnSpc>
          <a:spcPct val="90000"/>
        </a:lnSpc>
        <a:spcBef>
          <a:spcPct val="0"/>
        </a:spcBef>
        <a:spcAft>
          <a:spcPct val="0"/>
        </a:spcAft>
        <a:defRPr sz="2800" b="1">
          <a:solidFill>
            <a:schemeClr val="accent1"/>
          </a:solidFill>
          <a:latin typeface="Arial" pitchFamily="34" charset="0"/>
          <a:cs typeface="Arial" pitchFamily="34" charset="0"/>
        </a:defRPr>
      </a:lvl8pPr>
      <a:lvl9pPr marL="1828800" algn="l" rtl="0" fontAlgn="base">
        <a:lnSpc>
          <a:spcPct val="90000"/>
        </a:lnSpc>
        <a:spcBef>
          <a:spcPct val="0"/>
        </a:spcBef>
        <a:spcAft>
          <a:spcPct val="0"/>
        </a:spcAft>
        <a:defRPr sz="2800" b="1">
          <a:solidFill>
            <a:schemeClr val="accent1"/>
          </a:solidFill>
          <a:latin typeface="Arial" pitchFamily="34" charset="0"/>
          <a:cs typeface="Arial" pitchFamily="34" charset="0"/>
        </a:defRPr>
      </a:lvl9pPr>
    </p:titleStyle>
    <p:bodyStyle>
      <a:lvl1pPr marL="228600" indent="-228600" algn="l" rtl="0" eaLnBrk="0" fontAlgn="base" hangingPunct="0">
        <a:spcBef>
          <a:spcPct val="0"/>
        </a:spcBef>
        <a:spcAft>
          <a:spcPct val="0"/>
        </a:spcAft>
        <a:buClr>
          <a:srgbClr val="0000FF"/>
        </a:buClr>
        <a:buFont typeface="Wingdings" pitchFamily="2" charset="2"/>
        <a:buChar char="§"/>
        <a:defRPr sz="2000">
          <a:solidFill>
            <a:schemeClr val="tx1"/>
          </a:solidFill>
          <a:latin typeface="+mn-lt"/>
          <a:ea typeface="+mn-ea"/>
          <a:cs typeface="+mn-cs"/>
        </a:defRPr>
      </a:lvl1pPr>
      <a:lvl2pPr marL="514350" indent="-171450" algn="l" rtl="0" eaLnBrk="0" fontAlgn="base" hangingPunct="0">
        <a:spcBef>
          <a:spcPct val="25000"/>
        </a:spcBef>
        <a:spcAft>
          <a:spcPct val="15000"/>
        </a:spcAft>
        <a:buClr>
          <a:srgbClr val="0000FF"/>
        </a:buClr>
        <a:buFont typeface="Arial" charset="0"/>
        <a:buChar char="–"/>
        <a:defRPr>
          <a:solidFill>
            <a:schemeClr val="tx1"/>
          </a:solidFill>
          <a:latin typeface="+mn-lt"/>
          <a:cs typeface="+mn-cs"/>
        </a:defRPr>
      </a:lvl2pPr>
      <a:lvl3pPr marL="857250" indent="-171450" algn="l" rtl="0" eaLnBrk="0" fontAlgn="base" hangingPunct="0">
        <a:spcBef>
          <a:spcPct val="20000"/>
        </a:spcBef>
        <a:spcAft>
          <a:spcPct val="0"/>
        </a:spcAft>
        <a:buClr>
          <a:srgbClr val="0000FF"/>
        </a:buClr>
        <a:buFont typeface="Wingdings" panose="05000000000000000000" pitchFamily="2" charset="2"/>
        <a:buChar char="v"/>
        <a:defRPr sz="1600">
          <a:solidFill>
            <a:schemeClr val="tx1"/>
          </a:solidFill>
          <a:latin typeface="+mn-lt"/>
          <a:cs typeface="+mn-cs"/>
        </a:defRPr>
      </a:lvl3pPr>
      <a:lvl4pPr marL="1200150" indent="-171450" algn="l" rtl="0" eaLnBrk="0" fontAlgn="base" hangingPunct="0">
        <a:spcBef>
          <a:spcPct val="20000"/>
        </a:spcBef>
        <a:spcAft>
          <a:spcPct val="0"/>
        </a:spcAft>
        <a:buClr>
          <a:srgbClr val="0000FF"/>
        </a:buClr>
        <a:buFont typeface="Arial" charset="0"/>
        <a:buChar char="–"/>
        <a:defRPr sz="1400">
          <a:solidFill>
            <a:schemeClr val="tx1"/>
          </a:solidFill>
          <a:latin typeface="+mn-lt"/>
          <a:cs typeface="+mn-cs"/>
        </a:defRPr>
      </a:lvl4pPr>
      <a:lvl5pPr marL="1543050" indent="-171450" algn="l" rtl="0" eaLnBrk="0" fontAlgn="base" hangingPunct="0">
        <a:spcBef>
          <a:spcPct val="20000"/>
        </a:spcBef>
        <a:spcAft>
          <a:spcPct val="0"/>
        </a:spcAft>
        <a:buClr>
          <a:srgbClr val="0000FF"/>
        </a:buClr>
        <a:buFont typeface="Arial" charset="0"/>
        <a:buChar char="–"/>
        <a:defRPr sz="1400">
          <a:solidFill>
            <a:schemeClr val="tx1"/>
          </a:solidFill>
          <a:latin typeface="+mn-lt"/>
          <a:cs typeface="+mn-cs"/>
        </a:defRPr>
      </a:lvl5pPr>
      <a:lvl6pPr marL="2000250" indent="-171450" algn="l" rtl="0" fontAlgn="base">
        <a:spcBef>
          <a:spcPct val="20000"/>
        </a:spcBef>
        <a:spcAft>
          <a:spcPct val="0"/>
        </a:spcAft>
        <a:buClr>
          <a:srgbClr val="0000FF"/>
        </a:buClr>
        <a:buFont typeface="Arial" pitchFamily="34" charset="0"/>
        <a:buChar char="–"/>
        <a:defRPr sz="1400">
          <a:solidFill>
            <a:schemeClr val="tx1"/>
          </a:solidFill>
          <a:latin typeface="+mn-lt"/>
          <a:cs typeface="+mn-cs"/>
        </a:defRPr>
      </a:lvl6pPr>
      <a:lvl7pPr marL="2457450" indent="-171450" algn="l" rtl="0" fontAlgn="base">
        <a:spcBef>
          <a:spcPct val="20000"/>
        </a:spcBef>
        <a:spcAft>
          <a:spcPct val="0"/>
        </a:spcAft>
        <a:buClr>
          <a:srgbClr val="0000FF"/>
        </a:buClr>
        <a:buFont typeface="Arial" pitchFamily="34" charset="0"/>
        <a:buChar char="–"/>
        <a:defRPr sz="1400">
          <a:solidFill>
            <a:schemeClr val="tx1"/>
          </a:solidFill>
          <a:latin typeface="+mn-lt"/>
          <a:cs typeface="+mn-cs"/>
        </a:defRPr>
      </a:lvl7pPr>
      <a:lvl8pPr marL="2914650" indent="-171450" algn="l" rtl="0" fontAlgn="base">
        <a:spcBef>
          <a:spcPct val="20000"/>
        </a:spcBef>
        <a:spcAft>
          <a:spcPct val="0"/>
        </a:spcAft>
        <a:buClr>
          <a:srgbClr val="0000FF"/>
        </a:buClr>
        <a:buFont typeface="Arial" pitchFamily="34" charset="0"/>
        <a:buChar char="–"/>
        <a:defRPr sz="1400">
          <a:solidFill>
            <a:schemeClr val="tx1"/>
          </a:solidFill>
          <a:latin typeface="+mn-lt"/>
          <a:cs typeface="+mn-cs"/>
        </a:defRPr>
      </a:lvl8pPr>
      <a:lvl9pPr marL="3371850" indent="-171450" algn="l" rtl="0" fontAlgn="base">
        <a:spcBef>
          <a:spcPct val="20000"/>
        </a:spcBef>
        <a:spcAft>
          <a:spcPct val="0"/>
        </a:spcAft>
        <a:buClr>
          <a:srgbClr val="0000FF"/>
        </a:buClr>
        <a:buFont typeface="Arial" pitchFamily="34" charset="0"/>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ti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hyperlink" Target="http://www.ec.appchem.waseda.ac.jp/series_lectures/pdf/A1_2.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150997" y="1827278"/>
            <a:ext cx="8771622" cy="3399239"/>
          </a:xfrm>
        </p:spPr>
        <p:txBody>
          <a:bodyPr/>
          <a:lstStyle/>
          <a:p>
            <a:r>
              <a:rPr lang="en-US" dirty="0">
                <a:latin typeface="Verdana" panose="020B0604030504040204" pitchFamily="34" charset="0"/>
                <a:ea typeface="Verdana" panose="020B0604030504040204" pitchFamily="34" charset="0"/>
              </a:rPr>
              <a:t>Electroless Deposition Revisited</a:t>
            </a:r>
            <a:br>
              <a:rPr lang="en-US" sz="2400" dirty="0"/>
            </a:br>
            <a:br>
              <a:rPr lang="en-US" sz="1800" dirty="0"/>
            </a:br>
            <a:r>
              <a:rPr lang="en-US" sz="1800" dirty="0">
                <a:ea typeface="Times New Roman" panose="02020603050405020304" pitchFamily="18" charset="0"/>
              </a:rPr>
              <a:t>E. J. O’Sullivan, C. Camagong, J.J. Nowak, M. </a:t>
            </a:r>
            <a:r>
              <a:rPr lang="en-US" sz="1800" dirty="0" err="1">
                <a:ea typeface="Times New Roman" panose="02020603050405020304" pitchFamily="18" charset="0"/>
              </a:rPr>
              <a:t>Hopstaken</a:t>
            </a:r>
            <a:r>
              <a:rPr lang="en-US" sz="1800" dirty="0">
                <a:ea typeface="Times New Roman" panose="02020603050405020304" pitchFamily="18" charset="0"/>
              </a:rPr>
              <a:t>, P.L. </a:t>
            </a:r>
            <a:r>
              <a:rPr lang="en-US" sz="1800" dirty="0" err="1">
                <a:ea typeface="Times New Roman" panose="02020603050405020304" pitchFamily="18" charset="0"/>
              </a:rPr>
              <a:t>Trouilloud</a:t>
            </a:r>
            <a:r>
              <a:rPr lang="en-US" sz="1800" dirty="0">
                <a:ea typeface="Times New Roman" panose="02020603050405020304" pitchFamily="18" charset="0"/>
              </a:rPr>
              <a:t>,    E.A. Galligan,  C. </a:t>
            </a:r>
            <a:r>
              <a:rPr lang="en-US" sz="1800" dirty="0" err="1">
                <a:ea typeface="Times New Roman" panose="02020603050405020304" pitchFamily="18" charset="0"/>
              </a:rPr>
              <a:t>Kothandaraman</a:t>
            </a:r>
            <a:r>
              <a:rPr lang="en-US" sz="1800" dirty="0">
                <a:ea typeface="Times New Roman" panose="02020603050405020304" pitchFamily="18" charset="0"/>
              </a:rPr>
              <a:t>, Y. Luo, and M. Krishnan</a:t>
            </a:r>
            <a:br>
              <a:rPr lang="en-US" sz="1400" dirty="0"/>
            </a:br>
            <a:r>
              <a:rPr lang="en-US" sz="1400" dirty="0"/>
              <a:t> </a:t>
            </a:r>
            <a:br>
              <a:rPr lang="en-US" sz="1400" dirty="0"/>
            </a:br>
            <a:r>
              <a:rPr lang="en-US" sz="1800" dirty="0">
                <a:latin typeface="Garamond" panose="02020404030301010803" pitchFamily="18" charset="0"/>
              </a:rPr>
              <a:t>IBM Research Division, T.J. Watson Research Center, P.O. Box 218, Yorktown Hts., New York 10598, USA, </a:t>
            </a:r>
            <a:br>
              <a:rPr lang="en-US" sz="1800" dirty="0">
                <a:latin typeface="Garamond" panose="02020404030301010803" pitchFamily="18" charset="0"/>
              </a:rPr>
            </a:br>
            <a:br>
              <a:rPr lang="en-US" sz="1800" dirty="0">
                <a:latin typeface="Garamond" panose="02020404030301010803" pitchFamily="18" charset="0"/>
              </a:rPr>
            </a:br>
            <a:endParaRPr lang="en-US" sz="1800" dirty="0">
              <a:latin typeface="Garamond" panose="020204040303010108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2D827-632D-41CB-955E-D50F5CE72DF9}"/>
              </a:ext>
            </a:extLst>
          </p:cNvPr>
          <p:cNvSpPr>
            <a:spLocks noGrp="1"/>
          </p:cNvSpPr>
          <p:nvPr>
            <p:ph type="title"/>
          </p:nvPr>
        </p:nvSpPr>
        <p:spPr>
          <a:xfrm>
            <a:off x="533400" y="-9525"/>
            <a:ext cx="7515448" cy="428625"/>
          </a:xfrm>
        </p:spPr>
        <p:txBody>
          <a:bodyPr rtlCol="0">
            <a:noAutofit/>
          </a:bodyPr>
          <a:lstStyle/>
          <a:p>
            <a:pPr algn="ctr" eaLnBrk="1" fontAlgn="auto" hangingPunct="1">
              <a:spcAft>
                <a:spcPts val="0"/>
              </a:spcAft>
              <a:defRPr/>
            </a:pPr>
            <a:r>
              <a:rPr lang="en-US" b="1" dirty="0">
                <a:solidFill>
                  <a:schemeClr val="bg1"/>
                </a:solidFill>
                <a:latin typeface="Verdana" panose="020B0604030504040204" pitchFamily="34" charset="0"/>
                <a:ea typeface="Verdana" panose="020B0604030504040204" pitchFamily="34" charset="0"/>
              </a:rPr>
              <a:t>Ni(P) Solution Operating Conditions</a:t>
            </a:r>
          </a:p>
        </p:txBody>
      </p:sp>
      <p:sp>
        <p:nvSpPr>
          <p:cNvPr id="8195" name="Content Placeholder 2">
            <a:extLst>
              <a:ext uri="{FF2B5EF4-FFF2-40B4-BE49-F238E27FC236}">
                <a16:creationId xmlns:a16="http://schemas.microsoft.com/office/drawing/2014/main" id="{D84567E7-6516-4C82-9D5F-E417BBDF2183}"/>
              </a:ext>
            </a:extLst>
          </p:cNvPr>
          <p:cNvSpPr>
            <a:spLocks noGrp="1"/>
          </p:cNvSpPr>
          <p:nvPr>
            <p:ph idx="1"/>
          </p:nvPr>
        </p:nvSpPr>
        <p:spPr>
          <a:xfrm>
            <a:off x="486834" y="622299"/>
            <a:ext cx="8229600" cy="5762625"/>
          </a:xfrm>
        </p:spPr>
        <p:txBody>
          <a:bodyPr/>
          <a:lstStyle/>
          <a:p>
            <a:pPr marL="0" indent="0" eaLnBrk="1" hangingPunct="1">
              <a:spcBef>
                <a:spcPts val="1800"/>
              </a:spcBef>
              <a:buFont typeface="Arial" charset="0"/>
              <a:buNone/>
              <a:defRPr/>
            </a:pPr>
            <a:r>
              <a:rPr lang="en-US" altLang="en-US" sz="2800" b="1" dirty="0">
                <a:solidFill>
                  <a:schemeClr val="accent6">
                    <a:lumMod val="75000"/>
                  </a:schemeClr>
                </a:solidFill>
                <a:latin typeface="+mj-lt"/>
                <a:ea typeface="Verdana" panose="020B0604030504040204" pitchFamily="34" charset="0"/>
              </a:rPr>
              <a:t>Solution pH: 4</a:t>
            </a:r>
          </a:p>
          <a:p>
            <a:pPr lvl="1" eaLnBrk="1" hangingPunct="1">
              <a:spcBef>
                <a:spcPts val="1800"/>
              </a:spcBef>
              <a:buClr>
                <a:srgbClr val="00B0F0"/>
              </a:buClr>
              <a:buFont typeface="Calibri" panose="020F0502020204030204" pitchFamily="34" charset="0"/>
              <a:buChar char="−"/>
              <a:defRPr/>
            </a:pPr>
            <a:r>
              <a:rPr lang="en-US" altLang="en-US" sz="2800" dirty="0"/>
              <a:t> </a:t>
            </a:r>
            <a:r>
              <a:rPr lang="en-US" altLang="en-US" sz="2800" b="1" dirty="0">
                <a:latin typeface="Garamond" panose="02020404030301010803" pitchFamily="18" charset="0"/>
              </a:rPr>
              <a:t>Relatively low dep rate (thin film)</a:t>
            </a:r>
          </a:p>
          <a:p>
            <a:pPr lvl="1" eaLnBrk="1" hangingPunct="1">
              <a:spcBef>
                <a:spcPts val="1200"/>
              </a:spcBef>
              <a:buClr>
                <a:srgbClr val="00B0F0"/>
              </a:buClr>
              <a:buFont typeface="Calibri" panose="020F0502020204030204" pitchFamily="34" charset="0"/>
              <a:buChar char="−"/>
              <a:defRPr/>
            </a:pPr>
            <a:r>
              <a:rPr lang="en-US" altLang="en-US" sz="2800" b="1" dirty="0">
                <a:latin typeface="Garamond" panose="02020404030301010803" pitchFamily="18" charset="0"/>
              </a:rPr>
              <a:t> Ensures high P content (12+ </a:t>
            </a:r>
            <a:r>
              <a:rPr lang="en-US" altLang="en-US" sz="2800" b="1" dirty="0" err="1">
                <a:latin typeface="Garamond" panose="02020404030301010803" pitchFamily="18" charset="0"/>
              </a:rPr>
              <a:t>wt</a:t>
            </a:r>
            <a:r>
              <a:rPr lang="en-US" altLang="en-US" sz="2800" b="1" dirty="0">
                <a:latin typeface="Garamond" panose="02020404030301010803" pitchFamily="18" charset="0"/>
              </a:rPr>
              <a:t> %)</a:t>
            </a:r>
          </a:p>
          <a:p>
            <a:pPr lvl="2" eaLnBrk="1" hangingPunct="1">
              <a:spcBef>
                <a:spcPts val="600"/>
              </a:spcBef>
              <a:buClr>
                <a:srgbClr val="00B0F0"/>
              </a:buClr>
              <a:buFont typeface="Wingdings" panose="05000000000000000000" pitchFamily="2" charset="2"/>
              <a:buChar char="Ø"/>
              <a:defRPr/>
            </a:pPr>
            <a:r>
              <a:rPr lang="en-US" altLang="en-US" sz="2800" b="1" dirty="0">
                <a:latin typeface="Garamond" panose="02020404030301010803" pitchFamily="18" charset="0"/>
              </a:rPr>
              <a:t> </a:t>
            </a:r>
            <a:r>
              <a:rPr lang="en-US" altLang="en-US" sz="2400" b="1" dirty="0">
                <a:latin typeface="Garamond" panose="02020404030301010803" pitchFamily="18" charset="0"/>
              </a:rPr>
              <a:t>Amorphous film, better protection</a:t>
            </a:r>
          </a:p>
          <a:p>
            <a:pPr lvl="1" eaLnBrk="1" hangingPunct="1">
              <a:spcBef>
                <a:spcPts val="1200"/>
              </a:spcBef>
              <a:buClr>
                <a:srgbClr val="00B0F0"/>
              </a:buClr>
              <a:buFont typeface="Calibri" panose="020F0502020204030204" pitchFamily="34" charset="0"/>
              <a:buChar char="−"/>
              <a:defRPr/>
            </a:pPr>
            <a:r>
              <a:rPr lang="en-US" altLang="en-US" sz="2800" b="1" dirty="0">
                <a:latin typeface="Garamond" panose="02020404030301010803" pitchFamily="18" charset="0"/>
              </a:rPr>
              <a:t> Lower pH ensures less active bath, decreased tendency for nodule formation, fewer particles  </a:t>
            </a:r>
          </a:p>
          <a:p>
            <a:pPr marL="0" indent="0" eaLnBrk="1" hangingPunct="1">
              <a:spcBef>
                <a:spcPts val="2400"/>
              </a:spcBef>
              <a:buClr>
                <a:srgbClr val="00B0F0"/>
              </a:buClr>
              <a:buNone/>
              <a:defRPr/>
            </a:pPr>
            <a:r>
              <a:rPr lang="en-US" altLang="en-US" sz="2800" b="1" dirty="0">
                <a:solidFill>
                  <a:schemeClr val="accent6">
                    <a:lumMod val="75000"/>
                  </a:schemeClr>
                </a:solidFill>
                <a:latin typeface="+mj-lt"/>
                <a:ea typeface="Verdana" panose="020B0604030504040204" pitchFamily="34" charset="0"/>
              </a:rPr>
              <a:t>Deposition temperature: 85 ⁰C</a:t>
            </a:r>
          </a:p>
          <a:p>
            <a:pPr marL="0" indent="0" eaLnBrk="1" hangingPunct="1">
              <a:spcBef>
                <a:spcPts val="3000"/>
              </a:spcBef>
              <a:buClr>
                <a:srgbClr val="00B0F0"/>
              </a:buClr>
              <a:buNone/>
              <a:defRPr/>
            </a:pPr>
            <a:r>
              <a:rPr lang="en-US" altLang="en-US" sz="2800" b="1" dirty="0">
                <a:solidFill>
                  <a:schemeClr val="accent6">
                    <a:lumMod val="75000"/>
                  </a:schemeClr>
                </a:solidFill>
                <a:latin typeface="+mj-lt"/>
                <a:ea typeface="Verdana" panose="020B0604030504040204" pitchFamily="34" charset="0"/>
              </a:rPr>
              <a:t>All solutions were filtered</a:t>
            </a:r>
          </a:p>
          <a:p>
            <a:pPr lvl="1" eaLnBrk="1" hangingPunct="1">
              <a:spcBef>
                <a:spcPts val="1200"/>
              </a:spcBef>
              <a:buClr>
                <a:srgbClr val="00B0F0"/>
              </a:buClr>
              <a:buFont typeface="IBM Plex Mono Medium" panose="020B0609050203000203" pitchFamily="49" charset="0"/>
              <a:buChar char="—"/>
              <a:defRPr/>
            </a:pPr>
            <a:r>
              <a:rPr lang="en-US" altLang="en-US" sz="2600" b="1" dirty="0">
                <a:solidFill>
                  <a:schemeClr val="accent6">
                    <a:lumMod val="75000"/>
                  </a:schemeClr>
                </a:solidFill>
              </a:rPr>
              <a:t> </a:t>
            </a:r>
            <a:r>
              <a:rPr lang="en-US" altLang="en-US" sz="2800" b="1" dirty="0">
                <a:latin typeface="Garamond" panose="02020404030301010803" pitchFamily="18" charset="0"/>
              </a:rPr>
              <a:t>0.1 - 0.2 </a:t>
            </a:r>
            <a:r>
              <a:rPr lang="el-GR" altLang="en-US" sz="2800" b="1" dirty="0">
                <a:latin typeface="Garamond" panose="02020404030301010803" pitchFamily="18" charset="0"/>
              </a:rPr>
              <a:t>μ</a:t>
            </a:r>
            <a:r>
              <a:rPr lang="en-US" altLang="en-US" sz="2800" b="1" dirty="0">
                <a:latin typeface="Garamond" panose="02020404030301010803" pitchFamily="18" charset="0"/>
              </a:rPr>
              <a:t>m pore size used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A9544-51D2-4817-A714-567FAF00444A}"/>
              </a:ext>
            </a:extLst>
          </p:cNvPr>
          <p:cNvSpPr>
            <a:spLocks noGrp="1"/>
          </p:cNvSpPr>
          <p:nvPr>
            <p:ph type="title"/>
          </p:nvPr>
        </p:nvSpPr>
        <p:spPr>
          <a:xfrm>
            <a:off x="510841" y="-45853"/>
            <a:ext cx="8245475" cy="498475"/>
          </a:xfrm>
        </p:spPr>
        <p:txBody>
          <a:bodyPr/>
          <a:lstStyle/>
          <a:p>
            <a:pPr algn="ctr"/>
            <a:r>
              <a:rPr lang="en-US" b="1" dirty="0">
                <a:solidFill>
                  <a:schemeClr val="bg1"/>
                </a:solidFill>
                <a:latin typeface="Verdana" panose="020B0604030504040204" pitchFamily="34" charset="0"/>
                <a:ea typeface="Verdana" panose="020B0604030504040204" pitchFamily="34" charset="0"/>
              </a:rPr>
              <a:t>Copper Surface Preparation: Cleaning</a:t>
            </a:r>
          </a:p>
        </p:txBody>
      </p:sp>
      <p:sp>
        <p:nvSpPr>
          <p:cNvPr id="3" name="Content Placeholder 2">
            <a:extLst>
              <a:ext uri="{FF2B5EF4-FFF2-40B4-BE49-F238E27FC236}">
                <a16:creationId xmlns:a16="http://schemas.microsoft.com/office/drawing/2014/main" id="{248E4C09-016C-488B-9E1E-DBBC275994BD}"/>
              </a:ext>
            </a:extLst>
          </p:cNvPr>
          <p:cNvSpPr>
            <a:spLocks noGrp="1"/>
          </p:cNvSpPr>
          <p:nvPr>
            <p:ph idx="1"/>
          </p:nvPr>
        </p:nvSpPr>
        <p:spPr>
          <a:xfrm>
            <a:off x="289242" y="707803"/>
            <a:ext cx="8565515" cy="5611717"/>
          </a:xfrm>
        </p:spPr>
        <p:txBody>
          <a:bodyPr/>
          <a:lstStyle/>
          <a:p>
            <a:pPr marL="0" indent="0">
              <a:buNone/>
            </a:pPr>
            <a:r>
              <a:rPr lang="en-US" sz="2800" b="1" dirty="0">
                <a:solidFill>
                  <a:schemeClr val="accent6">
                    <a:lumMod val="75000"/>
                  </a:schemeClr>
                </a:solidFill>
                <a:latin typeface="+mj-lt"/>
                <a:ea typeface="Verdana" panose="020B0604030504040204" pitchFamily="34" charset="0"/>
              </a:rPr>
              <a:t>Oxide removal</a:t>
            </a:r>
          </a:p>
          <a:p>
            <a:pPr lvl="1">
              <a:buClr>
                <a:srgbClr val="0070C0"/>
              </a:buClr>
              <a:buFont typeface="IBM Plex Mono Medium" panose="020B0609050203000203" pitchFamily="49" charset="0"/>
              <a:buChar char="—"/>
            </a:pPr>
            <a:r>
              <a:rPr lang="en-US" sz="2600" dirty="0">
                <a:latin typeface="Calibri" panose="020F0502020204030204" pitchFamily="34" charset="0"/>
                <a:cs typeface="Calibri" panose="020F0502020204030204" pitchFamily="34" charset="0"/>
              </a:rPr>
              <a:t> </a:t>
            </a:r>
            <a:r>
              <a:rPr lang="en-US" sz="2800" b="1" dirty="0">
                <a:latin typeface="Garamond" panose="02020404030301010803" pitchFamily="18" charset="0"/>
                <a:cs typeface="Calibri" panose="020F0502020204030204" pitchFamily="34" charset="0"/>
              </a:rPr>
              <a:t>Various oxides may exist on the Cu surface, e.g., </a:t>
            </a:r>
            <a:r>
              <a:rPr lang="en-US" sz="2800" b="1" dirty="0" err="1">
                <a:latin typeface="Garamond" panose="02020404030301010803" pitchFamily="18" charset="0"/>
                <a:cs typeface="Calibri" panose="020F0502020204030204" pitchFamily="34" charset="0"/>
              </a:rPr>
              <a:t>CuO</a:t>
            </a:r>
            <a:r>
              <a:rPr lang="en-US" sz="2800" b="1" dirty="0">
                <a:latin typeface="Garamond" panose="02020404030301010803" pitchFamily="18" charset="0"/>
                <a:cs typeface="Calibri" panose="020F0502020204030204" pitchFamily="34" charset="0"/>
              </a:rPr>
              <a:t>, Cu</a:t>
            </a:r>
            <a:r>
              <a:rPr lang="en-US" sz="2800" b="1" baseline="-25000" dirty="0">
                <a:latin typeface="Garamond" panose="02020404030301010803" pitchFamily="18" charset="0"/>
                <a:cs typeface="Calibri" panose="020F0502020204030204" pitchFamily="34" charset="0"/>
              </a:rPr>
              <a:t>2</a:t>
            </a:r>
            <a:r>
              <a:rPr lang="en-US" sz="2800" b="1" dirty="0">
                <a:latin typeface="Garamond" panose="02020404030301010803" pitchFamily="18" charset="0"/>
                <a:cs typeface="Calibri" panose="020F0502020204030204" pitchFamily="34" charset="0"/>
              </a:rPr>
              <a:t>O, </a:t>
            </a:r>
            <a:r>
              <a:rPr lang="en-US" sz="2800" b="1" dirty="0" err="1">
                <a:latin typeface="Garamond" panose="02020404030301010803" pitchFamily="18" charset="0"/>
                <a:cs typeface="Calibri" panose="020F0502020204030204" pitchFamily="34" charset="0"/>
              </a:rPr>
              <a:t>CuOH</a:t>
            </a:r>
            <a:r>
              <a:rPr lang="en-US" sz="2800" b="1" dirty="0">
                <a:latin typeface="Garamond" panose="02020404030301010803" pitchFamily="18" charset="0"/>
                <a:cs typeface="Calibri" panose="020F0502020204030204" pitchFamily="34" charset="0"/>
              </a:rPr>
              <a:t> and Cu(OH)</a:t>
            </a:r>
            <a:r>
              <a:rPr lang="en-US" sz="2800" b="1" baseline="-25000" dirty="0">
                <a:latin typeface="Garamond" panose="02020404030301010803" pitchFamily="18" charset="0"/>
                <a:cs typeface="Calibri" panose="020F0502020204030204" pitchFamily="34" charset="0"/>
              </a:rPr>
              <a:t>2  </a:t>
            </a:r>
            <a:r>
              <a:rPr lang="en-US" sz="2800" b="1" dirty="0">
                <a:latin typeface="Garamond" panose="02020404030301010803" pitchFamily="18" charset="0"/>
                <a:cs typeface="Calibri" panose="020F0502020204030204" pitchFamily="34" charset="0"/>
              </a:rPr>
              <a:t>(best removed in acidic solution):</a:t>
            </a:r>
          </a:p>
          <a:p>
            <a:pPr lvl="3">
              <a:spcBef>
                <a:spcPts val="600"/>
              </a:spcBef>
              <a:buClr>
                <a:srgbClr val="0070C0"/>
              </a:buClr>
              <a:buFont typeface="Wingdings" panose="05000000000000000000" pitchFamily="2" charset="2"/>
              <a:buChar char="§"/>
            </a:pPr>
            <a:r>
              <a:rPr lang="en-US" sz="2800" b="1" dirty="0">
                <a:latin typeface="Garamond" panose="02020404030301010803" pitchFamily="18" charset="0"/>
              </a:rPr>
              <a:t> </a:t>
            </a:r>
            <a:r>
              <a:rPr lang="en-US" sz="2400" b="1" dirty="0" err="1">
                <a:latin typeface="Garamond" panose="02020404030301010803" pitchFamily="18" charset="0"/>
              </a:rPr>
              <a:t>CuO</a:t>
            </a:r>
            <a:r>
              <a:rPr lang="en-US" sz="2400" b="1" dirty="0">
                <a:latin typeface="Garamond" panose="02020404030301010803" pitchFamily="18" charset="0"/>
              </a:rPr>
              <a:t> + 2H</a:t>
            </a:r>
            <a:r>
              <a:rPr lang="en-US" sz="2400" b="1" baseline="-25000" dirty="0">
                <a:latin typeface="Garamond" panose="02020404030301010803" pitchFamily="18" charset="0"/>
              </a:rPr>
              <a:t>3</a:t>
            </a:r>
            <a:r>
              <a:rPr lang="en-US" sz="2400" b="1" dirty="0">
                <a:latin typeface="Garamond" panose="02020404030301010803" pitchFamily="18" charset="0"/>
              </a:rPr>
              <a:t>O</a:t>
            </a:r>
            <a:r>
              <a:rPr lang="en-US" sz="2400" b="1" baseline="30000" dirty="0">
                <a:latin typeface="Garamond" panose="02020404030301010803" pitchFamily="18" charset="0"/>
              </a:rPr>
              <a:t>+</a:t>
            </a:r>
            <a:r>
              <a:rPr lang="en-US" sz="2400" b="1" dirty="0">
                <a:latin typeface="Garamond" panose="02020404030301010803" pitchFamily="18" charset="0"/>
              </a:rPr>
              <a:t> </a:t>
            </a:r>
            <a:r>
              <a:rPr lang="en-US" sz="2400" b="1" dirty="0">
                <a:latin typeface="Garamond" panose="02020404030301010803" pitchFamily="18" charset="0"/>
                <a:cs typeface="Calibri" panose="020F0502020204030204" pitchFamily="34" charset="0"/>
              </a:rPr>
              <a:t>→ Cu</a:t>
            </a:r>
            <a:r>
              <a:rPr lang="en-US" sz="2400" b="1" baseline="30000" dirty="0">
                <a:latin typeface="Garamond" panose="02020404030301010803" pitchFamily="18" charset="0"/>
                <a:cs typeface="Calibri" panose="020F0502020204030204" pitchFamily="34" charset="0"/>
              </a:rPr>
              <a:t>+2</a:t>
            </a:r>
            <a:r>
              <a:rPr lang="en-US" sz="2400" b="1" dirty="0">
                <a:latin typeface="Garamond" panose="02020404030301010803" pitchFamily="18" charset="0"/>
                <a:cs typeface="Calibri" panose="020F0502020204030204" pitchFamily="34" charset="0"/>
              </a:rPr>
              <a:t> + 3H</a:t>
            </a:r>
            <a:r>
              <a:rPr lang="en-US" sz="2400" b="1" baseline="-25000" dirty="0">
                <a:latin typeface="Garamond" panose="02020404030301010803" pitchFamily="18" charset="0"/>
                <a:cs typeface="Calibri" panose="020F0502020204030204" pitchFamily="34" charset="0"/>
              </a:rPr>
              <a:t>2</a:t>
            </a:r>
            <a:r>
              <a:rPr lang="en-US" sz="2400" b="1" dirty="0">
                <a:latin typeface="Garamond" panose="02020404030301010803" pitchFamily="18" charset="0"/>
                <a:cs typeface="Calibri" panose="020F0502020204030204" pitchFamily="34" charset="0"/>
              </a:rPr>
              <a:t>O</a:t>
            </a:r>
          </a:p>
          <a:p>
            <a:pPr marL="0" indent="0">
              <a:spcBef>
                <a:spcPts val="3000"/>
              </a:spcBef>
              <a:buNone/>
            </a:pPr>
            <a:r>
              <a:rPr lang="en-US" sz="2800" b="1" dirty="0">
                <a:solidFill>
                  <a:schemeClr val="accent6">
                    <a:lumMod val="75000"/>
                  </a:schemeClr>
                </a:solidFill>
                <a:latin typeface="+mj-lt"/>
                <a:ea typeface="Verdana" panose="020B0604030504040204" pitchFamily="34" charset="0"/>
              </a:rPr>
              <a:t>CMP-related layers</a:t>
            </a:r>
          </a:p>
          <a:p>
            <a:pPr lvl="1">
              <a:buClr>
                <a:srgbClr val="0070C0"/>
              </a:buClr>
              <a:buFont typeface="IBM Plex Mono Medium" panose="020B0609050203000203" pitchFamily="49" charset="0"/>
              <a:buChar char="—"/>
            </a:pPr>
            <a:r>
              <a:rPr lang="en-US" sz="2400" dirty="0">
                <a:latin typeface="Calibri" panose="020F0502020204030204" pitchFamily="34" charset="0"/>
                <a:cs typeface="Calibri" panose="020F0502020204030204" pitchFamily="34" charset="0"/>
              </a:rPr>
              <a:t> </a:t>
            </a:r>
            <a:r>
              <a:rPr lang="en-US" sz="2800" b="1" dirty="0">
                <a:latin typeface="Garamond" panose="02020404030301010803" pitchFamily="18" charset="0"/>
                <a:cs typeface="Calibri" panose="020F0502020204030204" pitchFamily="34" charset="0"/>
              </a:rPr>
              <a:t>Film-forming/passivation layers are usually used in Cu/liner CMP, e.g., Cu(I)-BTA</a:t>
            </a:r>
          </a:p>
          <a:p>
            <a:pPr lvl="1">
              <a:buClr>
                <a:srgbClr val="0070C0"/>
              </a:buClr>
              <a:buFont typeface="IBM Plex Mono Medium" panose="020B0609050203000203" pitchFamily="49" charset="0"/>
              <a:buChar char="—"/>
            </a:pPr>
            <a:r>
              <a:rPr lang="en-US" sz="2800" b="1" dirty="0">
                <a:latin typeface="Garamond" panose="02020404030301010803" pitchFamily="18" charset="0"/>
                <a:cs typeface="Calibri" panose="020F0502020204030204" pitchFamily="34" charset="0"/>
              </a:rPr>
              <a:t> Similar removal reactions can be written for these layers </a:t>
            </a:r>
          </a:p>
          <a:p>
            <a:pPr marL="0" indent="0">
              <a:buNone/>
            </a:pPr>
            <a:r>
              <a:rPr lang="en-US" sz="2800" b="1" dirty="0">
                <a:solidFill>
                  <a:schemeClr val="accent6">
                    <a:lumMod val="75000"/>
                  </a:schemeClr>
                </a:solidFill>
                <a:latin typeface="Calibri" panose="020F0502020204030204" pitchFamily="34" charset="0"/>
                <a:cs typeface="Calibri" panose="020F0502020204030204" pitchFamily="34" charset="0"/>
              </a:rPr>
              <a:t> </a:t>
            </a:r>
            <a:endParaRPr lang="en-US" dirty="0"/>
          </a:p>
          <a:p>
            <a:pPr marL="0" indent="0">
              <a:buNone/>
            </a:pPr>
            <a:endParaRPr lang="en-US" dirty="0"/>
          </a:p>
        </p:txBody>
      </p:sp>
    </p:spTree>
    <p:extLst>
      <p:ext uri="{BB962C8B-B14F-4D97-AF65-F5344CB8AC3E}">
        <p14:creationId xmlns:p14="http://schemas.microsoft.com/office/powerpoint/2010/main" val="353400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A9544-51D2-4817-A714-567FAF00444A}"/>
              </a:ext>
            </a:extLst>
          </p:cNvPr>
          <p:cNvSpPr>
            <a:spLocks noGrp="1"/>
          </p:cNvSpPr>
          <p:nvPr>
            <p:ph type="title"/>
          </p:nvPr>
        </p:nvSpPr>
        <p:spPr>
          <a:xfrm>
            <a:off x="1" y="-45853"/>
            <a:ext cx="8756316" cy="498475"/>
          </a:xfrm>
        </p:spPr>
        <p:txBody>
          <a:bodyPr/>
          <a:lstStyle/>
          <a:p>
            <a:pPr algn="ctr"/>
            <a:r>
              <a:rPr lang="en-US" b="1" dirty="0">
                <a:solidFill>
                  <a:schemeClr val="bg1"/>
                </a:solidFill>
                <a:latin typeface="Verdana" panose="020B0604030504040204" pitchFamily="34" charset="0"/>
                <a:ea typeface="Verdana" panose="020B0604030504040204" pitchFamily="34" charset="0"/>
              </a:rPr>
              <a:t>Copper Surface Preparation: Activation</a:t>
            </a:r>
          </a:p>
        </p:txBody>
      </p:sp>
      <p:sp>
        <p:nvSpPr>
          <p:cNvPr id="3" name="Content Placeholder 2">
            <a:extLst>
              <a:ext uri="{FF2B5EF4-FFF2-40B4-BE49-F238E27FC236}">
                <a16:creationId xmlns:a16="http://schemas.microsoft.com/office/drawing/2014/main" id="{248E4C09-016C-488B-9E1E-DBBC275994BD}"/>
              </a:ext>
            </a:extLst>
          </p:cNvPr>
          <p:cNvSpPr>
            <a:spLocks noGrp="1"/>
          </p:cNvSpPr>
          <p:nvPr>
            <p:ph idx="1"/>
          </p:nvPr>
        </p:nvSpPr>
        <p:spPr>
          <a:xfrm>
            <a:off x="397094" y="806578"/>
            <a:ext cx="8555520" cy="5414962"/>
          </a:xfrm>
        </p:spPr>
        <p:txBody>
          <a:bodyPr/>
          <a:lstStyle/>
          <a:p>
            <a:pPr marL="0" indent="0">
              <a:buNone/>
            </a:pPr>
            <a:r>
              <a:rPr lang="en-US" sz="2800" b="1" dirty="0">
                <a:solidFill>
                  <a:schemeClr val="accent6">
                    <a:lumMod val="75000"/>
                  </a:schemeClr>
                </a:solidFill>
                <a:latin typeface="+mj-lt"/>
                <a:ea typeface="Verdana" panose="020B0604030504040204" pitchFamily="34" charset="0"/>
                <a:cs typeface="Calibri" panose="020F0502020204030204" pitchFamily="34" charset="0"/>
              </a:rPr>
              <a:t>A catalyst is needed  </a:t>
            </a:r>
            <a:endParaRPr lang="en-US" sz="2800" dirty="0">
              <a:latin typeface="+mj-lt"/>
              <a:cs typeface="Calibri" panose="020F0502020204030204" pitchFamily="34" charset="0"/>
            </a:endParaRPr>
          </a:p>
          <a:p>
            <a:pPr marL="0" indent="0">
              <a:spcBef>
                <a:spcPts val="2400"/>
              </a:spcBef>
              <a:buNone/>
            </a:pPr>
            <a:r>
              <a:rPr lang="en-US" sz="2800" b="1" dirty="0">
                <a:latin typeface="Garamond" panose="02020404030301010803" pitchFamily="18" charset="0"/>
              </a:rPr>
              <a:t>Cu</a:t>
            </a:r>
            <a:r>
              <a:rPr lang="en-US" sz="2800" b="1" baseline="30000" dirty="0">
                <a:latin typeface="Garamond" panose="02020404030301010803" pitchFamily="18" charset="0"/>
              </a:rPr>
              <a:t>0</a:t>
            </a:r>
            <a:r>
              <a:rPr lang="en-US" sz="2800" b="1" dirty="0">
                <a:latin typeface="Garamond" panose="02020404030301010803" pitchFamily="18" charset="0"/>
              </a:rPr>
              <a:t>  </a:t>
            </a:r>
            <a:r>
              <a:rPr lang="en-US" sz="2800" b="1" dirty="0">
                <a:latin typeface="Garamond" panose="02020404030301010803" pitchFamily="18" charset="0"/>
                <a:cs typeface="Calibri" panose="020F0502020204030204" pitchFamily="34" charset="0"/>
              </a:rPr>
              <a:t>→ Cu</a:t>
            </a:r>
            <a:r>
              <a:rPr lang="en-US" sz="2800" b="1" baseline="30000" dirty="0">
                <a:latin typeface="Garamond" panose="02020404030301010803" pitchFamily="18" charset="0"/>
                <a:cs typeface="Calibri" panose="020F0502020204030204" pitchFamily="34" charset="0"/>
              </a:rPr>
              <a:t>+2</a:t>
            </a:r>
            <a:r>
              <a:rPr lang="en-US" sz="2800" b="1" dirty="0">
                <a:latin typeface="Garamond" panose="02020404030301010803" pitchFamily="18" charset="0"/>
                <a:cs typeface="Calibri" panose="020F0502020204030204" pitchFamily="34" charset="0"/>
              </a:rPr>
              <a:t> + 2e</a:t>
            </a:r>
            <a:r>
              <a:rPr lang="en-US" sz="2800" b="1" baseline="30000" dirty="0">
                <a:latin typeface="Garamond" panose="02020404030301010803" pitchFamily="18" charset="0"/>
                <a:cs typeface="Calibri" panose="020F0502020204030204" pitchFamily="34" charset="0"/>
              </a:rPr>
              <a:t>- </a:t>
            </a:r>
            <a:r>
              <a:rPr lang="en-US" sz="2800" b="1" dirty="0">
                <a:latin typeface="Garamond" panose="02020404030301010803" pitchFamily="18" charset="0"/>
                <a:cs typeface="Calibri" panose="020F0502020204030204" pitchFamily="34" charset="0"/>
              </a:rPr>
              <a:t> </a:t>
            </a:r>
          </a:p>
          <a:p>
            <a:pPr marL="0" indent="0">
              <a:buNone/>
            </a:pPr>
            <a:r>
              <a:rPr lang="en-US" sz="2800" b="1" dirty="0">
                <a:latin typeface="Garamond" panose="02020404030301010803" pitchFamily="18" charset="0"/>
                <a:cs typeface="Calibri" panose="020F0502020204030204" pitchFamily="34" charset="0"/>
              </a:rPr>
              <a:t>Pd</a:t>
            </a:r>
            <a:r>
              <a:rPr lang="en-US" sz="2800" b="1" baseline="30000" dirty="0">
                <a:latin typeface="Garamond" panose="02020404030301010803" pitchFamily="18" charset="0"/>
                <a:cs typeface="Calibri" panose="020F0502020204030204" pitchFamily="34" charset="0"/>
              </a:rPr>
              <a:t>+2 </a:t>
            </a:r>
            <a:r>
              <a:rPr lang="en-US" sz="2800" b="1" dirty="0">
                <a:latin typeface="Garamond" panose="02020404030301010803" pitchFamily="18" charset="0"/>
                <a:cs typeface="Calibri" panose="020F0502020204030204" pitchFamily="34" charset="0"/>
              </a:rPr>
              <a:t>+ 2e</a:t>
            </a:r>
            <a:r>
              <a:rPr lang="en-US" sz="2800" b="1" baseline="30000" dirty="0">
                <a:latin typeface="Garamond" panose="02020404030301010803" pitchFamily="18" charset="0"/>
                <a:cs typeface="Calibri" panose="020F0502020204030204" pitchFamily="34" charset="0"/>
              </a:rPr>
              <a:t>- </a:t>
            </a:r>
            <a:r>
              <a:rPr lang="en-US" sz="2800" b="1" dirty="0">
                <a:latin typeface="Garamond" panose="02020404030301010803" pitchFamily="18" charset="0"/>
                <a:cs typeface="Calibri" panose="020F0502020204030204" pitchFamily="34" charset="0"/>
              </a:rPr>
              <a:t>→ Pd</a:t>
            </a:r>
            <a:r>
              <a:rPr lang="en-US" sz="2800" b="1" baseline="30000" dirty="0">
                <a:latin typeface="Garamond" panose="02020404030301010803" pitchFamily="18" charset="0"/>
              </a:rPr>
              <a:t>0</a:t>
            </a:r>
            <a:r>
              <a:rPr lang="en-US" sz="2800" b="1" dirty="0">
                <a:latin typeface="Garamond" panose="02020404030301010803" pitchFamily="18" charset="0"/>
                <a:cs typeface="Calibri" panose="020F0502020204030204" pitchFamily="34" charset="0"/>
              </a:rPr>
              <a:t>  </a:t>
            </a:r>
          </a:p>
          <a:p>
            <a:pPr marL="0" indent="0">
              <a:buNone/>
            </a:pPr>
            <a:r>
              <a:rPr lang="en-US" sz="2800" b="1" dirty="0">
                <a:latin typeface="Garamond" panose="02020404030301010803" pitchFamily="18" charset="0"/>
                <a:cs typeface="Calibri" panose="020F0502020204030204" pitchFamily="34" charset="0"/>
              </a:rPr>
              <a:t>------------------------</a:t>
            </a:r>
          </a:p>
          <a:p>
            <a:pPr marL="0" indent="0">
              <a:buNone/>
            </a:pPr>
            <a:r>
              <a:rPr lang="en-US" sz="2800" b="1" dirty="0">
                <a:latin typeface="Garamond" panose="02020404030301010803" pitchFamily="18" charset="0"/>
              </a:rPr>
              <a:t>Cu</a:t>
            </a:r>
            <a:r>
              <a:rPr lang="en-US" sz="2800" b="1" baseline="30000" dirty="0">
                <a:latin typeface="Garamond" panose="02020404030301010803" pitchFamily="18" charset="0"/>
              </a:rPr>
              <a:t>0  </a:t>
            </a:r>
            <a:r>
              <a:rPr lang="en-US" sz="2800" b="1" dirty="0">
                <a:latin typeface="Garamond" panose="02020404030301010803" pitchFamily="18" charset="0"/>
              </a:rPr>
              <a:t>+ </a:t>
            </a:r>
            <a:r>
              <a:rPr lang="en-US" sz="2800" b="1" dirty="0">
                <a:latin typeface="Garamond" panose="02020404030301010803" pitchFamily="18" charset="0"/>
                <a:cs typeface="Calibri" panose="020F0502020204030204" pitchFamily="34" charset="0"/>
              </a:rPr>
              <a:t>Pd</a:t>
            </a:r>
            <a:r>
              <a:rPr lang="en-US" sz="2800" b="1" baseline="30000" dirty="0">
                <a:latin typeface="Garamond" panose="02020404030301010803" pitchFamily="18" charset="0"/>
                <a:cs typeface="Calibri" panose="020F0502020204030204" pitchFamily="34" charset="0"/>
              </a:rPr>
              <a:t>+2   </a:t>
            </a:r>
            <a:r>
              <a:rPr lang="en-US" sz="2800" b="1" dirty="0">
                <a:latin typeface="Garamond" panose="02020404030301010803" pitchFamily="18" charset="0"/>
                <a:cs typeface="Calibri" panose="020F0502020204030204" pitchFamily="34" charset="0"/>
              </a:rPr>
              <a:t>= </a:t>
            </a:r>
            <a:r>
              <a:rPr lang="en-US" sz="2800" b="1" baseline="30000" dirty="0">
                <a:latin typeface="Garamond" panose="02020404030301010803" pitchFamily="18" charset="0"/>
                <a:cs typeface="Calibri" panose="020F0502020204030204" pitchFamily="34" charset="0"/>
              </a:rPr>
              <a:t> </a:t>
            </a:r>
            <a:r>
              <a:rPr lang="en-US" sz="2800" b="1" dirty="0">
                <a:latin typeface="Garamond" panose="02020404030301010803" pitchFamily="18" charset="0"/>
                <a:cs typeface="Calibri" panose="020F0502020204030204" pitchFamily="34" charset="0"/>
              </a:rPr>
              <a:t>Cu</a:t>
            </a:r>
            <a:r>
              <a:rPr lang="en-US" sz="2800" b="1" baseline="30000" dirty="0">
                <a:latin typeface="Garamond" panose="02020404030301010803" pitchFamily="18" charset="0"/>
                <a:cs typeface="Calibri" panose="020F0502020204030204" pitchFamily="34" charset="0"/>
              </a:rPr>
              <a:t>+2  </a:t>
            </a:r>
            <a:r>
              <a:rPr lang="en-US" sz="2800" b="1" dirty="0">
                <a:latin typeface="Garamond" panose="02020404030301010803" pitchFamily="18" charset="0"/>
                <a:cs typeface="Calibri" panose="020F0502020204030204" pitchFamily="34" charset="0"/>
              </a:rPr>
              <a:t>+</a:t>
            </a:r>
            <a:r>
              <a:rPr lang="en-US" sz="2800" b="1" baseline="30000" dirty="0">
                <a:latin typeface="Garamond" panose="02020404030301010803" pitchFamily="18" charset="0"/>
                <a:cs typeface="Calibri" panose="020F0502020204030204" pitchFamily="34" charset="0"/>
              </a:rPr>
              <a:t> </a:t>
            </a:r>
            <a:r>
              <a:rPr lang="en-US" sz="2800" b="1" dirty="0">
                <a:latin typeface="Garamond" panose="02020404030301010803" pitchFamily="18" charset="0"/>
                <a:cs typeface="Calibri" panose="020F0502020204030204" pitchFamily="34" charset="0"/>
              </a:rPr>
              <a:t>Pd</a:t>
            </a:r>
            <a:r>
              <a:rPr lang="en-US" sz="2800" b="1" baseline="30000" dirty="0">
                <a:latin typeface="Garamond" panose="02020404030301010803" pitchFamily="18" charset="0"/>
              </a:rPr>
              <a:t>0  </a:t>
            </a:r>
            <a:r>
              <a:rPr lang="en-US" sz="2800" b="1" dirty="0">
                <a:latin typeface="Garamond" panose="02020404030301010803" pitchFamily="18" charset="0"/>
              </a:rPr>
              <a:t>…</a:t>
            </a:r>
            <a:r>
              <a:rPr lang="en-US" sz="2800" b="1" baseline="30000" dirty="0">
                <a:latin typeface="Garamond" panose="02020404030301010803" pitchFamily="18" charset="0"/>
              </a:rPr>
              <a:t> </a:t>
            </a:r>
            <a:r>
              <a:rPr lang="en-US" sz="2800" b="1" dirty="0">
                <a:latin typeface="Garamond" panose="02020404030301010803" pitchFamily="18" charset="0"/>
              </a:rPr>
              <a:t>Overall reaction</a:t>
            </a:r>
          </a:p>
          <a:p>
            <a:pPr marL="0" indent="0">
              <a:buNone/>
            </a:pPr>
            <a:endParaRPr lang="en-US" sz="2800" baseline="30000" dirty="0">
              <a:latin typeface="Calibri" panose="020F0502020204030204" pitchFamily="34" charset="0"/>
              <a:cs typeface="Calibri" panose="020F0502020204030204" pitchFamily="34" charset="0"/>
            </a:endParaRPr>
          </a:p>
          <a:p>
            <a:pPr marL="0" indent="0">
              <a:spcBef>
                <a:spcPts val="1800"/>
              </a:spcBef>
              <a:buNone/>
            </a:pPr>
            <a:r>
              <a:rPr lang="en-US" sz="2800" b="1" dirty="0">
                <a:latin typeface="Garamond" panose="02020404030301010803" pitchFamily="18" charset="0"/>
                <a:cs typeface="Calibri" panose="020F0502020204030204" pitchFamily="34" charset="0"/>
              </a:rPr>
              <a:t>Both of the above “half” reactions may occur on </a:t>
            </a:r>
            <a:r>
              <a:rPr lang="en-US" sz="2800" b="1" dirty="0" err="1">
                <a:latin typeface="Garamond" panose="02020404030301010803" pitchFamily="18" charset="0"/>
                <a:cs typeface="Calibri" panose="020F0502020204030204" pitchFamily="34" charset="0"/>
              </a:rPr>
              <a:t>nanoscopically</a:t>
            </a:r>
            <a:r>
              <a:rPr lang="en-US" sz="2800" b="1" dirty="0">
                <a:latin typeface="Garamond" panose="02020404030301010803" pitchFamily="18" charset="0"/>
                <a:cs typeface="Calibri" panose="020F0502020204030204" pitchFamily="34" charset="0"/>
              </a:rPr>
              <a:t>-different/separated regions of the Cu surface</a:t>
            </a:r>
            <a:r>
              <a:rPr lang="en-US" sz="2800" b="1" dirty="0">
                <a:latin typeface="Calibri" panose="020F0502020204030204" pitchFamily="34" charset="0"/>
                <a:cs typeface="Calibri" panose="020F0502020204030204" pitchFamily="34" charset="0"/>
              </a:rPr>
              <a:t>.</a:t>
            </a:r>
            <a:endParaRPr lang="en-US" sz="2800" b="1" dirty="0"/>
          </a:p>
          <a:p>
            <a:pPr marL="0" indent="0">
              <a:buNone/>
            </a:pPr>
            <a:endParaRPr lang="en-US" dirty="0"/>
          </a:p>
        </p:txBody>
      </p:sp>
    </p:spTree>
    <p:extLst>
      <p:ext uri="{BB962C8B-B14F-4D97-AF65-F5344CB8AC3E}">
        <p14:creationId xmlns:p14="http://schemas.microsoft.com/office/powerpoint/2010/main" val="200657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A9544-51D2-4817-A714-567FAF00444A}"/>
              </a:ext>
            </a:extLst>
          </p:cNvPr>
          <p:cNvSpPr>
            <a:spLocks noGrp="1"/>
          </p:cNvSpPr>
          <p:nvPr>
            <p:ph type="title"/>
          </p:nvPr>
        </p:nvSpPr>
        <p:spPr>
          <a:xfrm>
            <a:off x="458786" y="-38100"/>
            <a:ext cx="8245475" cy="523875"/>
          </a:xfrm>
        </p:spPr>
        <p:txBody>
          <a:bodyPr/>
          <a:lstStyle/>
          <a:p>
            <a:r>
              <a:rPr lang="en-US" b="1" dirty="0">
                <a:solidFill>
                  <a:schemeClr val="bg1"/>
                </a:solidFill>
                <a:latin typeface="Verdana" panose="020B0604030504040204" pitchFamily="34" charset="0"/>
                <a:ea typeface="Verdana" panose="020B0604030504040204" pitchFamily="34" charset="0"/>
              </a:rPr>
              <a:t>Deposition Selectivity </a:t>
            </a:r>
          </a:p>
        </p:txBody>
      </p:sp>
      <p:sp>
        <p:nvSpPr>
          <p:cNvPr id="3" name="Content Placeholder 2">
            <a:extLst>
              <a:ext uri="{FF2B5EF4-FFF2-40B4-BE49-F238E27FC236}">
                <a16:creationId xmlns:a16="http://schemas.microsoft.com/office/drawing/2014/main" id="{248E4C09-016C-488B-9E1E-DBBC275994BD}"/>
              </a:ext>
            </a:extLst>
          </p:cNvPr>
          <p:cNvSpPr>
            <a:spLocks noGrp="1"/>
          </p:cNvSpPr>
          <p:nvPr>
            <p:ph idx="1"/>
          </p:nvPr>
        </p:nvSpPr>
        <p:spPr>
          <a:xfrm>
            <a:off x="330402" y="603474"/>
            <a:ext cx="8539278" cy="5799908"/>
          </a:xfrm>
        </p:spPr>
        <p:txBody>
          <a:bodyPr/>
          <a:lstStyle/>
          <a:p>
            <a:pPr marL="0" indent="0">
              <a:buNone/>
            </a:pPr>
            <a:r>
              <a:rPr lang="en-US" sz="2800" b="1" dirty="0">
                <a:solidFill>
                  <a:schemeClr val="accent6">
                    <a:lumMod val="75000"/>
                  </a:schemeClr>
                </a:solidFill>
                <a:latin typeface="+mj-lt"/>
                <a:ea typeface="Verdana" panose="020B0604030504040204" pitchFamily="34" charset="0"/>
              </a:rPr>
              <a:t>A concern with electroless deposition</a:t>
            </a:r>
            <a:endParaRPr lang="en-US" sz="2800" b="1" dirty="0">
              <a:solidFill>
                <a:schemeClr val="accent6">
                  <a:lumMod val="75000"/>
                </a:schemeClr>
              </a:solidFill>
              <a:latin typeface="+mj-lt"/>
              <a:ea typeface="Verdana" panose="020B0604030504040204" pitchFamily="34" charset="0"/>
              <a:cs typeface="Calibri" panose="020F0502020204030204" pitchFamily="34" charset="0"/>
            </a:endParaRPr>
          </a:p>
          <a:p>
            <a:pPr lvl="1">
              <a:spcBef>
                <a:spcPts val="1800"/>
              </a:spcBef>
              <a:buClr>
                <a:srgbClr val="00B0F0"/>
              </a:buClr>
              <a:buFont typeface="IBM Plex Mono Medium" panose="020B0609050203000203" pitchFamily="49" charset="0"/>
              <a:buChar char="—"/>
            </a:pPr>
            <a:r>
              <a:rPr lang="en-US" sz="2800" b="1" dirty="0">
                <a:latin typeface="Garamond" panose="02020404030301010803" pitchFamily="18" charset="0"/>
                <a:cs typeface="Calibri" panose="020F0502020204030204" pitchFamily="34" charset="0"/>
              </a:rPr>
              <a:t> Pd</a:t>
            </a:r>
            <a:r>
              <a:rPr lang="en-US" sz="2800" b="1" baseline="30000" dirty="0">
                <a:latin typeface="Garamond" panose="02020404030301010803" pitchFamily="18" charset="0"/>
                <a:cs typeface="Calibri" panose="020F0502020204030204" pitchFamily="34" charset="0"/>
              </a:rPr>
              <a:t>+2 </a:t>
            </a:r>
            <a:r>
              <a:rPr lang="en-US" sz="2800" b="1" dirty="0">
                <a:latin typeface="Garamond" panose="02020404030301010803" pitchFamily="18" charset="0"/>
                <a:cs typeface="Calibri" panose="020F0502020204030204" pitchFamily="34" charset="0"/>
              </a:rPr>
              <a:t>ions may chemisorb on dielectric surface, and become reduced to form catalytically active sites </a:t>
            </a:r>
          </a:p>
          <a:p>
            <a:pPr marL="0" indent="0">
              <a:spcBef>
                <a:spcPts val="1800"/>
              </a:spcBef>
              <a:buNone/>
            </a:pPr>
            <a:r>
              <a:rPr lang="en-US" sz="2800" b="1" dirty="0">
                <a:solidFill>
                  <a:schemeClr val="accent6">
                    <a:lumMod val="75000"/>
                  </a:schemeClr>
                </a:solidFill>
                <a:latin typeface="+mj-lt"/>
                <a:ea typeface="Verdana" panose="020B0604030504040204" pitchFamily="34" charset="0"/>
                <a:cs typeface="Calibri" panose="020F0502020204030204" pitchFamily="34" charset="0"/>
              </a:rPr>
              <a:t>TEOS dielectric used</a:t>
            </a:r>
            <a:r>
              <a:rPr lang="en-US" sz="2800" dirty="0">
                <a:solidFill>
                  <a:schemeClr val="accent6">
                    <a:lumMod val="75000"/>
                  </a:schemeClr>
                </a:solidFill>
                <a:latin typeface="+mj-lt"/>
                <a:ea typeface="Verdana" panose="020B0604030504040204" pitchFamily="34" charset="0"/>
                <a:cs typeface="Calibri" panose="020F0502020204030204" pitchFamily="34" charset="0"/>
              </a:rPr>
              <a:t> </a:t>
            </a:r>
            <a:endParaRPr lang="en-US" sz="2800" dirty="0">
              <a:latin typeface="+mj-lt"/>
              <a:ea typeface="Verdana" panose="020B0604030504040204" pitchFamily="34" charset="0"/>
              <a:cs typeface="Calibri" panose="020F0502020204030204" pitchFamily="34" charset="0"/>
            </a:endParaRPr>
          </a:p>
          <a:p>
            <a:pPr lvl="1">
              <a:spcBef>
                <a:spcPts val="1200"/>
              </a:spcBef>
              <a:buClr>
                <a:srgbClr val="00B0F0"/>
              </a:buClr>
              <a:buFont typeface="IBM Plex Mono Medium" panose="020B0609050203000203" pitchFamily="49" charset="0"/>
              <a:buChar char="—"/>
            </a:pPr>
            <a:r>
              <a:rPr lang="en-US" sz="3000" dirty="0">
                <a:latin typeface="Calibri" panose="020F0502020204030204" pitchFamily="34" charset="0"/>
                <a:cs typeface="Calibri" panose="020F0502020204030204" pitchFamily="34" charset="0"/>
              </a:rPr>
              <a:t> </a:t>
            </a:r>
            <a:r>
              <a:rPr lang="en-US" sz="2800" b="1" dirty="0">
                <a:latin typeface="Garamond" panose="02020404030301010803" pitchFamily="18" charset="0"/>
                <a:cs typeface="Calibri" panose="020F0502020204030204" pitchFamily="34" charset="0"/>
              </a:rPr>
              <a:t>Surface condition likely to be different to bulk material due to CMP slurry solution reactions</a:t>
            </a:r>
          </a:p>
          <a:p>
            <a:pPr lvl="1">
              <a:spcBef>
                <a:spcPts val="600"/>
              </a:spcBef>
              <a:buClr>
                <a:srgbClr val="00B0F0"/>
              </a:buClr>
              <a:buFont typeface="IBM Plex Mono Medium" panose="020B0609050203000203" pitchFamily="49" charset="0"/>
              <a:buChar char="—"/>
            </a:pPr>
            <a:r>
              <a:rPr lang="en-US" sz="2800" b="1" dirty="0">
                <a:latin typeface="Garamond" panose="02020404030301010803" pitchFamily="18" charset="0"/>
                <a:cs typeface="Calibri" panose="020F0502020204030204" pitchFamily="34" charset="0"/>
              </a:rPr>
              <a:t> TEOS pH-of-zero-charge likely to be in range 2 – 4</a:t>
            </a:r>
          </a:p>
          <a:p>
            <a:pPr marL="0" indent="0">
              <a:spcBef>
                <a:spcPts val="1800"/>
              </a:spcBef>
              <a:buNone/>
            </a:pPr>
            <a:r>
              <a:rPr lang="en-US" sz="2800" b="1" dirty="0">
                <a:solidFill>
                  <a:schemeClr val="accent6">
                    <a:lumMod val="75000"/>
                  </a:schemeClr>
                </a:solidFill>
                <a:latin typeface="+mj-lt"/>
                <a:ea typeface="Verdana" panose="020B0604030504040204" pitchFamily="34" charset="0"/>
                <a:cs typeface="Calibri" panose="020F0502020204030204" pitchFamily="34" charset="0"/>
              </a:rPr>
              <a:t>H</a:t>
            </a:r>
            <a:r>
              <a:rPr lang="en-US" sz="2800" b="1" baseline="-25000" dirty="0">
                <a:solidFill>
                  <a:schemeClr val="accent6">
                    <a:lumMod val="75000"/>
                  </a:schemeClr>
                </a:solidFill>
                <a:latin typeface="+mj-lt"/>
                <a:ea typeface="Verdana" panose="020B0604030504040204" pitchFamily="34" charset="0"/>
                <a:cs typeface="Calibri" panose="020F0502020204030204" pitchFamily="34" charset="0"/>
              </a:rPr>
              <a:t>2</a:t>
            </a:r>
            <a:r>
              <a:rPr lang="en-US" sz="2800" b="1" dirty="0">
                <a:solidFill>
                  <a:schemeClr val="accent6">
                    <a:lumMod val="75000"/>
                  </a:schemeClr>
                </a:solidFill>
                <a:latin typeface="+mj-lt"/>
                <a:ea typeface="Verdana" panose="020B0604030504040204" pitchFamily="34" charset="0"/>
                <a:cs typeface="Calibri" panose="020F0502020204030204" pitchFamily="34" charset="0"/>
              </a:rPr>
              <a:t>SO</a:t>
            </a:r>
            <a:r>
              <a:rPr lang="en-US" sz="2800" b="1" baseline="-25000" dirty="0">
                <a:solidFill>
                  <a:schemeClr val="accent6">
                    <a:lumMod val="75000"/>
                  </a:schemeClr>
                </a:solidFill>
                <a:latin typeface="+mj-lt"/>
                <a:ea typeface="Verdana" panose="020B0604030504040204" pitchFamily="34" charset="0"/>
                <a:cs typeface="Calibri" panose="020F0502020204030204" pitchFamily="34" charset="0"/>
              </a:rPr>
              <a:t>4</a:t>
            </a:r>
            <a:r>
              <a:rPr lang="en-US" sz="2800" b="1" dirty="0">
                <a:solidFill>
                  <a:schemeClr val="accent6">
                    <a:lumMod val="75000"/>
                  </a:schemeClr>
                </a:solidFill>
                <a:latin typeface="+mj-lt"/>
                <a:ea typeface="Verdana" panose="020B0604030504040204" pitchFamily="34" charset="0"/>
                <a:cs typeface="Calibri" panose="020F0502020204030204" pitchFamily="34" charset="0"/>
              </a:rPr>
              <a:t>/PdSO</a:t>
            </a:r>
            <a:r>
              <a:rPr lang="en-US" sz="2800" b="1" baseline="-25000" dirty="0">
                <a:solidFill>
                  <a:schemeClr val="accent6">
                    <a:lumMod val="75000"/>
                  </a:schemeClr>
                </a:solidFill>
                <a:latin typeface="+mj-lt"/>
                <a:ea typeface="Verdana" panose="020B0604030504040204" pitchFamily="34" charset="0"/>
                <a:cs typeface="Calibri" panose="020F0502020204030204" pitchFamily="34" charset="0"/>
              </a:rPr>
              <a:t>4</a:t>
            </a:r>
            <a:r>
              <a:rPr lang="en-US" sz="2800" b="1" dirty="0">
                <a:solidFill>
                  <a:schemeClr val="accent6">
                    <a:lumMod val="75000"/>
                  </a:schemeClr>
                </a:solidFill>
                <a:latin typeface="+mj-lt"/>
                <a:ea typeface="Verdana" panose="020B0604030504040204" pitchFamily="34" charset="0"/>
                <a:cs typeface="Calibri" panose="020F0502020204030204" pitchFamily="34" charset="0"/>
              </a:rPr>
              <a:t> catalyzation solution used</a:t>
            </a:r>
          </a:p>
          <a:p>
            <a:pPr lvl="1">
              <a:spcBef>
                <a:spcPts val="1200"/>
              </a:spcBef>
              <a:buClr>
                <a:srgbClr val="00B0F0"/>
              </a:buClr>
              <a:buFont typeface="IBM Plex Mono Medium" panose="020B0609050203000203" pitchFamily="49" charset="0"/>
              <a:buChar char="—"/>
            </a:pPr>
            <a:r>
              <a:rPr lang="en-US" sz="2600" dirty="0">
                <a:latin typeface="Calibri" panose="020F0502020204030204" pitchFamily="34" charset="0"/>
                <a:cs typeface="Calibri" panose="020F0502020204030204" pitchFamily="34" charset="0"/>
              </a:rPr>
              <a:t> </a:t>
            </a:r>
            <a:r>
              <a:rPr lang="en-US" sz="2600" b="1" dirty="0">
                <a:latin typeface="Garamond" panose="02020404030301010803" pitchFamily="18" charset="0"/>
                <a:cs typeface="Calibri" panose="020F0502020204030204" pitchFamily="34" charset="0"/>
              </a:rPr>
              <a:t>TEOS surface likely in a neutral/protonated state</a:t>
            </a:r>
          </a:p>
          <a:p>
            <a:pPr lvl="1">
              <a:spcBef>
                <a:spcPts val="600"/>
              </a:spcBef>
              <a:buClr>
                <a:srgbClr val="00B0F0"/>
              </a:buClr>
              <a:buFont typeface="IBM Plex Mono Medium" panose="020B0609050203000203" pitchFamily="49" charset="0"/>
              <a:buChar char="—"/>
            </a:pPr>
            <a:r>
              <a:rPr lang="en-US" sz="2600" b="1" dirty="0">
                <a:latin typeface="Garamond" panose="02020404030301010803" pitchFamily="18" charset="0"/>
                <a:cs typeface="Calibri" panose="020F0502020204030204" pitchFamily="34" charset="0"/>
              </a:rPr>
              <a:t> Apparently negligible Pd</a:t>
            </a:r>
            <a:r>
              <a:rPr lang="en-US" sz="2600" b="1" baseline="30000" dirty="0">
                <a:latin typeface="Garamond" panose="02020404030301010803" pitchFamily="18" charset="0"/>
                <a:cs typeface="Calibri" panose="020F0502020204030204" pitchFamily="34" charset="0"/>
              </a:rPr>
              <a:t>+2 </a:t>
            </a:r>
            <a:r>
              <a:rPr lang="en-US" sz="2600" b="1" dirty="0">
                <a:latin typeface="Garamond" panose="02020404030301010803" pitchFamily="18" charset="0"/>
                <a:cs typeface="Calibri" panose="020F0502020204030204" pitchFamily="34" charset="0"/>
              </a:rPr>
              <a:t>ion adsorption on TEOS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sz="2800" b="1" dirty="0">
                <a:solidFill>
                  <a:schemeClr val="accent6">
                    <a:lumMod val="75000"/>
                  </a:schemeClr>
                </a:solidFill>
                <a:latin typeface="Calibri" panose="020F0502020204030204" pitchFamily="34" charset="0"/>
                <a:cs typeface="Calibri" panose="020F0502020204030204" pitchFamily="34" charset="0"/>
              </a:rPr>
              <a:t> </a:t>
            </a:r>
            <a:endParaRPr lang="en-US" dirty="0"/>
          </a:p>
          <a:p>
            <a:pPr marL="0" indent="0">
              <a:buNone/>
            </a:pPr>
            <a:endParaRPr lang="en-US" dirty="0"/>
          </a:p>
        </p:txBody>
      </p:sp>
    </p:spTree>
    <p:extLst>
      <p:ext uri="{BB962C8B-B14F-4D97-AF65-F5344CB8AC3E}">
        <p14:creationId xmlns:p14="http://schemas.microsoft.com/office/powerpoint/2010/main" val="350829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FCE27-40CE-4127-BA5E-D341B534F75F}"/>
              </a:ext>
            </a:extLst>
          </p:cNvPr>
          <p:cNvSpPr>
            <a:spLocks noGrp="1"/>
          </p:cNvSpPr>
          <p:nvPr>
            <p:ph type="title"/>
          </p:nvPr>
        </p:nvSpPr>
        <p:spPr>
          <a:xfrm>
            <a:off x="248603" y="-49424"/>
            <a:ext cx="8245475" cy="498475"/>
          </a:xfrm>
        </p:spPr>
        <p:txBody>
          <a:bodyPr/>
          <a:lstStyle/>
          <a:p>
            <a:r>
              <a:rPr lang="en-US" dirty="0">
                <a:solidFill>
                  <a:schemeClr val="bg1"/>
                </a:solidFill>
                <a:latin typeface="Verdana" panose="020B0604030504040204" pitchFamily="34" charset="0"/>
                <a:ea typeface="Verdana" panose="020B0604030504040204" pitchFamily="34" charset="0"/>
              </a:rPr>
              <a:t>Ni(P) Solution Operation: pH = 4, 85⁰C</a:t>
            </a:r>
          </a:p>
        </p:txBody>
      </p:sp>
      <p:sp>
        <p:nvSpPr>
          <p:cNvPr id="4" name="Slide Number Placeholder 3">
            <a:extLst>
              <a:ext uri="{FF2B5EF4-FFF2-40B4-BE49-F238E27FC236}">
                <a16:creationId xmlns:a16="http://schemas.microsoft.com/office/drawing/2014/main" id="{5B03CC7F-D95D-46AF-AF19-E9C39BF031EF}"/>
              </a:ext>
            </a:extLst>
          </p:cNvPr>
          <p:cNvSpPr>
            <a:spLocks noGrp="1"/>
          </p:cNvSpPr>
          <p:nvPr>
            <p:ph type="sldNum" sz="quarter" idx="10"/>
          </p:nvPr>
        </p:nvSpPr>
        <p:spPr/>
        <p:txBody>
          <a:bodyPr/>
          <a:lstStyle/>
          <a:p>
            <a:pPr>
              <a:defRPr/>
            </a:pPr>
            <a:fld id="{BC0B7403-0D9E-4DEB-8705-94E3A5AD042D}" type="slidenum">
              <a:rPr lang="en-US" smtClean="0"/>
              <a:pPr>
                <a:defRPr/>
              </a:pPr>
              <a:t>14</a:t>
            </a:fld>
            <a:endParaRPr lang="en-US" dirty="0"/>
          </a:p>
        </p:txBody>
      </p:sp>
      <p:graphicFrame>
        <p:nvGraphicFramePr>
          <p:cNvPr id="5" name="Content Placeholder 4">
            <a:extLst>
              <a:ext uri="{FF2B5EF4-FFF2-40B4-BE49-F238E27FC236}">
                <a16:creationId xmlns:a16="http://schemas.microsoft.com/office/drawing/2014/main" id="{00000000-0008-0000-0000-00000B000000}"/>
              </a:ext>
            </a:extLst>
          </p:cNvPr>
          <p:cNvGraphicFramePr>
            <a:graphicFrameLocks noGrp="1"/>
          </p:cNvGraphicFramePr>
          <p:nvPr>
            <p:ph idx="1"/>
            <p:extLst>
              <p:ext uri="{D42A27DB-BD31-4B8C-83A1-F6EECF244321}">
                <p14:modId xmlns:p14="http://schemas.microsoft.com/office/powerpoint/2010/main" val="918735798"/>
              </p:ext>
            </p:extLst>
          </p:nvPr>
        </p:nvGraphicFramePr>
        <p:xfrm>
          <a:off x="681196" y="457518"/>
          <a:ext cx="7710487" cy="3902075"/>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4">
            <a:extLst>
              <a:ext uri="{FF2B5EF4-FFF2-40B4-BE49-F238E27FC236}">
                <a16:creationId xmlns:a16="http://schemas.microsoft.com/office/drawing/2014/main" id="{A34F13B4-C55D-4049-8E7C-C94748938E01}"/>
              </a:ext>
            </a:extLst>
          </p:cNvPr>
          <p:cNvSpPr>
            <a:spLocks noChangeArrowheads="1"/>
          </p:cNvSpPr>
          <p:nvPr/>
        </p:nvSpPr>
        <p:spPr bwMode="auto">
          <a:xfrm>
            <a:off x="616374" y="4576916"/>
            <a:ext cx="7509932"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Clr>
                <a:srgbClr val="0070C0"/>
              </a:buClr>
            </a:pPr>
            <a:r>
              <a:rPr lang="en-US" altLang="en-US" sz="2000" dirty="0">
                <a:latin typeface="Arial" panose="020B0604020202020204" pitchFamily="34" charset="0"/>
              </a:rPr>
              <a:t>Activation energy of 17.3 kcal/</a:t>
            </a:r>
            <a:r>
              <a:rPr lang="en-US" altLang="en-US" sz="2000" dirty="0" err="1">
                <a:latin typeface="Arial" panose="020B0604020202020204" pitchFamily="34" charset="0"/>
              </a:rPr>
              <a:t>mol</a:t>
            </a:r>
            <a:r>
              <a:rPr lang="en-US" altLang="en-US" sz="2000" dirty="0">
                <a:latin typeface="Arial" panose="020B0604020202020204" pitchFamily="34" charset="0"/>
              </a:rPr>
              <a:t> is in line with lit values</a:t>
            </a:r>
          </a:p>
          <a:p>
            <a:pPr eaLnBrk="1" hangingPunct="1">
              <a:spcBef>
                <a:spcPts val="1800"/>
              </a:spcBef>
              <a:buClr>
                <a:srgbClr val="0070C0"/>
              </a:buClr>
            </a:pPr>
            <a:r>
              <a:rPr lang="en-US" altLang="en-US" sz="2000" dirty="0">
                <a:latin typeface="+mj-lt"/>
              </a:rPr>
              <a:t>No dummy plating “loading factor”  </a:t>
            </a:r>
          </a:p>
          <a:p>
            <a:pPr lvl="1" eaLnBrk="1" hangingPunct="1">
              <a:spcBef>
                <a:spcPts val="600"/>
              </a:spcBef>
              <a:buClr>
                <a:srgbClr val="00B0F0"/>
              </a:buClr>
              <a:buFont typeface="IBM Plex Mono Medium" panose="020B0609050203000203" pitchFamily="49" charset="0"/>
              <a:buChar char="—"/>
            </a:pPr>
            <a:r>
              <a:rPr lang="en-US" altLang="en-US" sz="2000" dirty="0">
                <a:latin typeface="Garamond" panose="02020404030301010803" pitchFamily="18" charset="0"/>
              </a:rPr>
              <a:t>Reduces solution components depletion </a:t>
            </a:r>
          </a:p>
          <a:p>
            <a:pPr eaLnBrk="1" hangingPunct="1">
              <a:spcBef>
                <a:spcPts val="1200"/>
              </a:spcBef>
              <a:buClr>
                <a:srgbClr val="0070C0"/>
              </a:buClr>
            </a:pPr>
            <a:r>
              <a:rPr lang="en-US" altLang="en-US" sz="2000" dirty="0">
                <a:latin typeface="+mj-lt"/>
              </a:rPr>
              <a:t>Removal of dissolved O</a:t>
            </a:r>
            <a:r>
              <a:rPr lang="en-US" altLang="en-US" sz="2000" baseline="-25000" dirty="0">
                <a:latin typeface="+mj-lt"/>
              </a:rPr>
              <a:t>2</a:t>
            </a:r>
            <a:r>
              <a:rPr lang="en-US" altLang="en-US" sz="2000" dirty="0">
                <a:latin typeface="+mj-lt"/>
              </a:rPr>
              <a:t> not required </a:t>
            </a:r>
          </a:p>
        </p:txBody>
      </p:sp>
    </p:spTree>
    <p:extLst>
      <p:ext uri="{BB962C8B-B14F-4D97-AF65-F5344CB8AC3E}">
        <p14:creationId xmlns:p14="http://schemas.microsoft.com/office/powerpoint/2010/main" val="18553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F139C1D-7D83-4BA5-9B35-D4177045B3D8}"/>
              </a:ext>
            </a:extLst>
          </p:cNvPr>
          <p:cNvPicPr>
            <a:picLocks noChangeAspect="1"/>
          </p:cNvPicPr>
          <p:nvPr/>
        </p:nvPicPr>
        <p:blipFill>
          <a:blip r:embed="rId2"/>
          <a:stretch>
            <a:fillRect/>
          </a:stretch>
        </p:blipFill>
        <p:spPr>
          <a:xfrm>
            <a:off x="486320" y="780008"/>
            <a:ext cx="8124280" cy="5405133"/>
          </a:xfrm>
          <a:prstGeom prst="rect">
            <a:avLst/>
          </a:prstGeom>
        </p:spPr>
      </p:pic>
      <p:sp>
        <p:nvSpPr>
          <p:cNvPr id="2" name="Title 1">
            <a:extLst>
              <a:ext uri="{FF2B5EF4-FFF2-40B4-BE49-F238E27FC236}">
                <a16:creationId xmlns:a16="http://schemas.microsoft.com/office/drawing/2014/main" id="{C5503AC2-612A-4887-B0FC-A440A3A02E63}"/>
              </a:ext>
            </a:extLst>
          </p:cNvPr>
          <p:cNvSpPr>
            <a:spLocks noGrp="1"/>
          </p:cNvSpPr>
          <p:nvPr>
            <p:ph type="title"/>
          </p:nvPr>
        </p:nvSpPr>
        <p:spPr>
          <a:xfrm>
            <a:off x="1446531" y="-34138"/>
            <a:ext cx="5826139" cy="498475"/>
          </a:xfrm>
        </p:spPr>
        <p:txBody>
          <a:bodyPr/>
          <a:lstStyle/>
          <a:p>
            <a:r>
              <a:rPr lang="en-US" b="1" dirty="0">
                <a:solidFill>
                  <a:schemeClr val="bg1"/>
                </a:solidFill>
                <a:latin typeface="Verdana" panose="020B0604030504040204" pitchFamily="34" charset="0"/>
                <a:ea typeface="Verdana" panose="020B0604030504040204" pitchFamily="34" charset="0"/>
              </a:rPr>
              <a:t>Ni(P)</a:t>
            </a:r>
            <a:r>
              <a:rPr lang="en-US" dirty="0">
                <a:solidFill>
                  <a:schemeClr val="bg1"/>
                </a:solidFill>
                <a:latin typeface="Verdana" panose="020B0604030504040204" pitchFamily="34" charset="0"/>
                <a:ea typeface="Verdana" panose="020B0604030504040204" pitchFamily="34" charset="0"/>
              </a:rPr>
              <a:t> </a:t>
            </a:r>
            <a:r>
              <a:rPr lang="en-US" b="1" dirty="0">
                <a:solidFill>
                  <a:schemeClr val="bg1"/>
                </a:solidFill>
                <a:latin typeface="Verdana" panose="020B0604030504040204" pitchFamily="34" charset="0"/>
                <a:ea typeface="Verdana" panose="020B0604030504040204" pitchFamily="34" charset="0"/>
              </a:rPr>
              <a:t>XPS Film Composition</a:t>
            </a:r>
            <a:r>
              <a:rPr lang="en-US" b="1" dirty="0">
                <a:solidFill>
                  <a:schemeClr val="bg1"/>
                </a:solidFill>
              </a:rPr>
              <a:t>	 </a:t>
            </a:r>
            <a:endParaRPr lang="en-US" dirty="0"/>
          </a:p>
        </p:txBody>
      </p:sp>
      <p:graphicFrame>
        <p:nvGraphicFramePr>
          <p:cNvPr id="5" name="Content Placeholder 4">
            <a:extLst>
              <a:ext uri="{FF2B5EF4-FFF2-40B4-BE49-F238E27FC236}">
                <a16:creationId xmlns:a16="http://schemas.microsoft.com/office/drawing/2014/main" id="{C436D1B1-F6E7-4484-B0C5-7EACE7CAC73C}"/>
              </a:ext>
            </a:extLst>
          </p:cNvPr>
          <p:cNvGraphicFramePr>
            <a:graphicFrameLocks noGrp="1"/>
          </p:cNvGraphicFramePr>
          <p:nvPr>
            <p:ph idx="1"/>
            <p:extLst/>
          </p:nvPr>
        </p:nvGraphicFramePr>
        <p:xfrm>
          <a:off x="4800600" y="3886200"/>
          <a:ext cx="3810000" cy="762000"/>
        </p:xfrm>
        <a:graphic>
          <a:graphicData uri="http://schemas.openxmlformats.org/drawingml/2006/table">
            <a:tbl>
              <a:tblPr/>
              <a:tblGrid>
                <a:gridCol w="609600">
                  <a:extLst>
                    <a:ext uri="{9D8B030D-6E8A-4147-A177-3AD203B41FA5}">
                      <a16:colId xmlns:a16="http://schemas.microsoft.com/office/drawing/2014/main" val="620282962"/>
                    </a:ext>
                  </a:extLst>
                </a:gridCol>
                <a:gridCol w="698500">
                  <a:extLst>
                    <a:ext uri="{9D8B030D-6E8A-4147-A177-3AD203B41FA5}">
                      <a16:colId xmlns:a16="http://schemas.microsoft.com/office/drawing/2014/main" val="2780510219"/>
                    </a:ext>
                  </a:extLst>
                </a:gridCol>
                <a:gridCol w="609600">
                  <a:extLst>
                    <a:ext uri="{9D8B030D-6E8A-4147-A177-3AD203B41FA5}">
                      <a16:colId xmlns:a16="http://schemas.microsoft.com/office/drawing/2014/main" val="539218674"/>
                    </a:ext>
                  </a:extLst>
                </a:gridCol>
                <a:gridCol w="609600">
                  <a:extLst>
                    <a:ext uri="{9D8B030D-6E8A-4147-A177-3AD203B41FA5}">
                      <a16:colId xmlns:a16="http://schemas.microsoft.com/office/drawing/2014/main" val="1178669261"/>
                    </a:ext>
                  </a:extLst>
                </a:gridCol>
                <a:gridCol w="609600">
                  <a:extLst>
                    <a:ext uri="{9D8B030D-6E8A-4147-A177-3AD203B41FA5}">
                      <a16:colId xmlns:a16="http://schemas.microsoft.com/office/drawing/2014/main" val="2126197600"/>
                    </a:ext>
                  </a:extLst>
                </a:gridCol>
                <a:gridCol w="673100">
                  <a:extLst>
                    <a:ext uri="{9D8B030D-6E8A-4147-A177-3AD203B41FA5}">
                      <a16:colId xmlns:a16="http://schemas.microsoft.com/office/drawing/2014/main" val="560760109"/>
                    </a:ext>
                  </a:extLst>
                </a:gridCol>
              </a:tblGrid>
              <a:tr h="190500">
                <a:tc>
                  <a:txBody>
                    <a:bodyPr/>
                    <a:lstStyle/>
                    <a:p>
                      <a:pPr algn="l" fontAlgn="b"/>
                      <a:r>
                        <a:rPr lang="en-US" sz="1100" b="1" i="0" u="none" strike="noStrike">
                          <a:solidFill>
                            <a:srgbClr val="FFFFFF"/>
                          </a:solidFill>
                          <a:effectLst/>
                          <a:latin typeface="Calibri" panose="020F0502020204030204" pitchFamily="34" charset="0"/>
                        </a:rPr>
                        <a:t>Name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100" b="1" i="0" u="none" strike="noStrike">
                          <a:solidFill>
                            <a:srgbClr val="FFFFFF"/>
                          </a:solidFill>
                          <a:effectLst/>
                          <a:latin typeface="Calibri" panose="020F0502020204030204" pitchFamily="34" charset="0"/>
                        </a:rPr>
                        <a:t>Position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100" b="1" i="0" u="none" strike="noStrike">
                          <a:solidFill>
                            <a:srgbClr val="FFFFFF"/>
                          </a:solidFill>
                          <a:effectLst/>
                          <a:latin typeface="Calibri" panose="020F0502020204030204" pitchFamily="34" charset="0"/>
                        </a:rPr>
                        <a:t>FWHM</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100" b="1" i="0" u="none" strike="noStrike">
                          <a:solidFill>
                            <a:srgbClr val="FFFFFF"/>
                          </a:solidFill>
                          <a:effectLst/>
                          <a:latin typeface="Calibri" panose="020F0502020204030204" pitchFamily="34" charset="0"/>
                        </a:rPr>
                        <a:t>R.S.F.</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100" b="1" i="0" u="none" strike="noStrike">
                          <a:solidFill>
                            <a:srgbClr val="FFFFFF"/>
                          </a:solidFill>
                          <a:effectLst/>
                          <a:latin typeface="Calibri" panose="020F0502020204030204" pitchFamily="34" charset="0"/>
                        </a:rPr>
                        <a:t>Area</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100" b="1" i="0" u="none" strike="noStrike">
                          <a:solidFill>
                            <a:srgbClr val="FFFFFF"/>
                          </a:solidFill>
                          <a:effectLst/>
                          <a:latin typeface="Calibri" panose="020F0502020204030204" pitchFamily="34" charset="0"/>
                        </a:rPr>
                        <a:t>% Conc.</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725261564"/>
                  </a:ext>
                </a:extLst>
              </a:tr>
              <a:tr h="190500">
                <a:tc>
                  <a:txBody>
                    <a:bodyPr/>
                    <a:lstStyle/>
                    <a:p>
                      <a:pPr algn="l" fontAlgn="b"/>
                      <a:r>
                        <a:rPr lang="en-US" sz="1100" b="0" i="0" u="none" strike="noStrike">
                          <a:solidFill>
                            <a:srgbClr val="000000"/>
                          </a:solidFill>
                          <a:effectLst/>
                          <a:latin typeface="Calibri" panose="020F0502020204030204" pitchFamily="34" charset="0"/>
                        </a:rPr>
                        <a:t>C 1s</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284.25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2.22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4191.25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3.15</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42550954"/>
                  </a:ext>
                </a:extLst>
              </a:tr>
              <a:tr h="190500">
                <a:tc>
                  <a:txBody>
                    <a:bodyPr/>
                    <a:lstStyle/>
                    <a:p>
                      <a:pPr algn="l" fontAlgn="b"/>
                      <a:r>
                        <a:rPr lang="en-US" sz="1100" b="0" i="0" u="none" strike="noStrike">
                          <a:solidFill>
                            <a:srgbClr val="000000"/>
                          </a:solidFill>
                          <a:effectLst/>
                          <a:latin typeface="Calibri" panose="020F0502020204030204" pitchFamily="34" charset="0"/>
                        </a:rPr>
                        <a:t>P 2p</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129.25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43614.36</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26.26</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18689953"/>
                  </a:ext>
                </a:extLst>
              </a:tr>
              <a:tr h="190500">
                <a:tc>
                  <a:txBody>
                    <a:bodyPr/>
                    <a:lstStyle/>
                    <a:p>
                      <a:pPr algn="l" fontAlgn="b"/>
                      <a:r>
                        <a:rPr lang="en-US" sz="1100" b="0" i="0" u="none" strike="noStrike">
                          <a:solidFill>
                            <a:srgbClr val="000000"/>
                          </a:solidFill>
                          <a:effectLst/>
                          <a:latin typeface="Calibri" panose="020F0502020204030204" pitchFamily="34" charset="0"/>
                        </a:rPr>
                        <a:t>Ni 2p 3/2</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852.5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1.55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13.92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1305765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dirty="0">
                          <a:solidFill>
                            <a:srgbClr val="000000"/>
                          </a:solidFill>
                          <a:effectLst/>
                          <a:latin typeface="Calibri" panose="020F0502020204030204" pitchFamily="34" charset="0"/>
                        </a:rPr>
                        <a:t>70.59</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94584712"/>
                  </a:ext>
                </a:extLst>
              </a:tr>
            </a:tbl>
          </a:graphicData>
        </a:graphic>
      </p:graphicFrame>
      <p:sp>
        <p:nvSpPr>
          <p:cNvPr id="4" name="Footer Placeholder 3">
            <a:extLst>
              <a:ext uri="{FF2B5EF4-FFF2-40B4-BE49-F238E27FC236}">
                <a16:creationId xmlns:a16="http://schemas.microsoft.com/office/drawing/2014/main" id="{57AB0398-684A-4975-AB1B-39E4DD3D3560}"/>
              </a:ext>
            </a:extLst>
          </p:cNvPr>
          <p:cNvSpPr>
            <a:spLocks noGrp="1"/>
          </p:cNvSpPr>
          <p:nvPr>
            <p:ph type="ftr" sz="quarter" idx="11"/>
          </p:nvPr>
        </p:nvSpPr>
        <p:spPr bwMode="auto">
          <a:xfrm>
            <a:off x="1447800" y="6500813"/>
            <a:ext cx="3811588"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lrTx/>
              <a:buFontTx/>
              <a:buNone/>
              <a:defRPr sz="1000" i="0" kern="1200">
                <a:solidFill>
                  <a:srgbClr val="FFFFFF"/>
                </a:solidFill>
                <a:latin typeface="Arial" panose="020B0604020202020204" pitchFamily="34" charset="0"/>
                <a:ea typeface="+mn-ea"/>
                <a:cs typeface="Arial" panose="020B0604020202020204" pitchFamily="34" charset="0"/>
              </a:defRPr>
            </a:lvl1pPr>
            <a:lvl2pPr marL="457200" algn="ctr" rtl="0" fontAlgn="base">
              <a:spcBef>
                <a:spcPct val="50000"/>
              </a:spcBef>
              <a:spcAft>
                <a:spcPct val="0"/>
              </a:spcAft>
              <a:buClr>
                <a:schemeClr val="accent2"/>
              </a:buClr>
              <a:buFont typeface="Wingdings" panose="05000000000000000000" pitchFamily="2" charset="2"/>
              <a:defRPr sz="2000" i="1" kern="1200">
                <a:solidFill>
                  <a:schemeClr val="tx2"/>
                </a:solidFill>
                <a:latin typeface="Arial" panose="020B0604020202020204" pitchFamily="34" charset="0"/>
                <a:ea typeface="+mn-ea"/>
                <a:cs typeface="Arial" panose="020B0604020202020204" pitchFamily="34" charset="0"/>
              </a:defRPr>
            </a:lvl2pPr>
            <a:lvl3pPr marL="914400" algn="ctr" rtl="0" fontAlgn="base">
              <a:spcBef>
                <a:spcPct val="50000"/>
              </a:spcBef>
              <a:spcAft>
                <a:spcPct val="0"/>
              </a:spcAft>
              <a:buClr>
                <a:schemeClr val="accent2"/>
              </a:buClr>
              <a:buFont typeface="Wingdings" panose="05000000000000000000" pitchFamily="2" charset="2"/>
              <a:defRPr sz="2000" i="1" kern="1200">
                <a:solidFill>
                  <a:schemeClr val="tx2"/>
                </a:solidFill>
                <a:latin typeface="Arial" panose="020B0604020202020204" pitchFamily="34" charset="0"/>
                <a:ea typeface="+mn-ea"/>
                <a:cs typeface="Arial" panose="020B0604020202020204" pitchFamily="34" charset="0"/>
              </a:defRPr>
            </a:lvl3pPr>
            <a:lvl4pPr marL="1371600" algn="ctr" rtl="0" fontAlgn="base">
              <a:spcBef>
                <a:spcPct val="50000"/>
              </a:spcBef>
              <a:spcAft>
                <a:spcPct val="0"/>
              </a:spcAft>
              <a:buClr>
                <a:schemeClr val="accent2"/>
              </a:buClr>
              <a:buFont typeface="Wingdings" panose="05000000000000000000" pitchFamily="2" charset="2"/>
              <a:defRPr sz="2000" i="1" kern="1200">
                <a:solidFill>
                  <a:schemeClr val="tx2"/>
                </a:solidFill>
                <a:latin typeface="Arial" panose="020B0604020202020204" pitchFamily="34" charset="0"/>
                <a:ea typeface="+mn-ea"/>
                <a:cs typeface="Arial" panose="020B0604020202020204" pitchFamily="34" charset="0"/>
              </a:defRPr>
            </a:lvl4pPr>
            <a:lvl5pPr marL="1828800" algn="ctr" rtl="0" fontAlgn="base">
              <a:spcBef>
                <a:spcPct val="50000"/>
              </a:spcBef>
              <a:spcAft>
                <a:spcPct val="0"/>
              </a:spcAft>
              <a:buClr>
                <a:schemeClr val="accent2"/>
              </a:buClr>
              <a:buFont typeface="Wingdings" panose="05000000000000000000" pitchFamily="2" charset="2"/>
              <a:defRPr sz="2000" i="1" kern="1200">
                <a:solidFill>
                  <a:schemeClr val="tx2"/>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i="1" kern="1200">
                <a:solidFill>
                  <a:schemeClr val="tx2"/>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i="1" kern="1200">
                <a:solidFill>
                  <a:schemeClr val="tx2"/>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i="1" kern="1200">
                <a:solidFill>
                  <a:schemeClr val="tx2"/>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i="1" kern="1200">
                <a:solidFill>
                  <a:schemeClr val="tx2"/>
                </a:solidFill>
                <a:latin typeface="Arial" panose="020B0604020202020204" pitchFamily="34" charset="0"/>
                <a:ea typeface="+mn-ea"/>
                <a:cs typeface="Arial" panose="020B0604020202020204" pitchFamily="34" charset="0"/>
              </a:defRPr>
            </a:lvl9pPr>
          </a:lstStyle>
          <a:p>
            <a:r>
              <a:rPr lang="en-US" altLang="en-US" dirty="0"/>
              <a:t> </a:t>
            </a:r>
          </a:p>
        </p:txBody>
      </p:sp>
      <p:sp>
        <p:nvSpPr>
          <p:cNvPr id="8" name="TextBox 7">
            <a:extLst>
              <a:ext uri="{FF2B5EF4-FFF2-40B4-BE49-F238E27FC236}">
                <a16:creationId xmlns:a16="http://schemas.microsoft.com/office/drawing/2014/main" id="{51C688E3-D904-40F4-8ED6-00424F3949FE}"/>
              </a:ext>
            </a:extLst>
          </p:cNvPr>
          <p:cNvSpPr txBox="1"/>
          <p:nvPr/>
        </p:nvSpPr>
        <p:spPr>
          <a:xfrm>
            <a:off x="4800600" y="5006925"/>
            <a:ext cx="3982442" cy="830997"/>
          </a:xfrm>
          <a:prstGeom prst="rect">
            <a:avLst/>
          </a:prstGeom>
          <a:noFill/>
        </p:spPr>
        <p:txBody>
          <a:bodyPr wrap="square" rtlCol="0">
            <a:spAutoFit/>
          </a:bodyPr>
          <a:lstStyle/>
          <a:p>
            <a:r>
              <a:rPr lang="en-US" sz="2400" b="1" i="0" dirty="0"/>
              <a:t>[Ni] / [P] atomic ratio ~ 2.7</a:t>
            </a:r>
          </a:p>
          <a:p>
            <a:r>
              <a:rPr lang="en-US" sz="2400" b="1" i="0" dirty="0"/>
              <a:t>    </a:t>
            </a:r>
            <a:r>
              <a:rPr lang="en-US" sz="2400" dirty="0">
                <a:solidFill>
                  <a:schemeClr val="accent6">
                    <a:lumMod val="75000"/>
                  </a:schemeClr>
                </a:solidFill>
              </a:rPr>
              <a:t>-</a:t>
            </a:r>
            <a:r>
              <a:rPr lang="en-US" sz="2400" dirty="0"/>
              <a:t> </a:t>
            </a:r>
            <a:r>
              <a:rPr lang="en-US" sz="2400" dirty="0">
                <a:latin typeface="Garamond" panose="02020404030301010803" pitchFamily="18" charset="0"/>
              </a:rPr>
              <a:t>pH = 4.0, temp = </a:t>
            </a:r>
            <a:r>
              <a:rPr lang="en-US" sz="2400" b="1" i="0" dirty="0">
                <a:latin typeface="Garamond" panose="02020404030301010803" pitchFamily="18" charset="0"/>
              </a:rPr>
              <a:t>85⁰C     </a:t>
            </a:r>
          </a:p>
        </p:txBody>
      </p:sp>
    </p:spTree>
    <p:extLst>
      <p:ext uri="{BB962C8B-B14F-4D97-AF65-F5344CB8AC3E}">
        <p14:creationId xmlns:p14="http://schemas.microsoft.com/office/powerpoint/2010/main" val="3472557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4339B6B-0931-47D5-9353-8B4DBACE76E0}"/>
              </a:ext>
            </a:extLst>
          </p:cNvPr>
          <p:cNvSpPr>
            <a:spLocks noGrp="1"/>
          </p:cNvSpPr>
          <p:nvPr>
            <p:ph type="ftr" sz="quarter" idx="11"/>
          </p:nvPr>
        </p:nvSpPr>
        <p:spPr bwMode="auto">
          <a:xfrm>
            <a:off x="1447800" y="6500813"/>
            <a:ext cx="3811588"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lrTx/>
              <a:buFontTx/>
              <a:buNone/>
              <a:defRPr sz="1000" i="0" kern="1200">
                <a:solidFill>
                  <a:srgbClr val="FFFFFF"/>
                </a:solidFill>
                <a:latin typeface="Arial" panose="020B0604020202020204" pitchFamily="34" charset="0"/>
                <a:ea typeface="+mn-ea"/>
                <a:cs typeface="Arial" panose="020B0604020202020204" pitchFamily="34" charset="0"/>
              </a:defRPr>
            </a:lvl1pPr>
            <a:lvl2pPr marL="457200" algn="ctr" rtl="0" fontAlgn="base">
              <a:spcBef>
                <a:spcPct val="50000"/>
              </a:spcBef>
              <a:spcAft>
                <a:spcPct val="0"/>
              </a:spcAft>
              <a:buClr>
                <a:schemeClr val="accent2"/>
              </a:buClr>
              <a:buFont typeface="Wingdings" panose="05000000000000000000" pitchFamily="2" charset="2"/>
              <a:defRPr sz="2000" i="1" kern="1200">
                <a:solidFill>
                  <a:schemeClr val="tx2"/>
                </a:solidFill>
                <a:latin typeface="Arial" panose="020B0604020202020204" pitchFamily="34" charset="0"/>
                <a:ea typeface="+mn-ea"/>
                <a:cs typeface="Arial" panose="020B0604020202020204" pitchFamily="34" charset="0"/>
              </a:defRPr>
            </a:lvl2pPr>
            <a:lvl3pPr marL="914400" algn="ctr" rtl="0" fontAlgn="base">
              <a:spcBef>
                <a:spcPct val="50000"/>
              </a:spcBef>
              <a:spcAft>
                <a:spcPct val="0"/>
              </a:spcAft>
              <a:buClr>
                <a:schemeClr val="accent2"/>
              </a:buClr>
              <a:buFont typeface="Wingdings" panose="05000000000000000000" pitchFamily="2" charset="2"/>
              <a:defRPr sz="2000" i="1" kern="1200">
                <a:solidFill>
                  <a:schemeClr val="tx2"/>
                </a:solidFill>
                <a:latin typeface="Arial" panose="020B0604020202020204" pitchFamily="34" charset="0"/>
                <a:ea typeface="+mn-ea"/>
                <a:cs typeface="Arial" panose="020B0604020202020204" pitchFamily="34" charset="0"/>
              </a:defRPr>
            </a:lvl3pPr>
            <a:lvl4pPr marL="1371600" algn="ctr" rtl="0" fontAlgn="base">
              <a:spcBef>
                <a:spcPct val="50000"/>
              </a:spcBef>
              <a:spcAft>
                <a:spcPct val="0"/>
              </a:spcAft>
              <a:buClr>
                <a:schemeClr val="accent2"/>
              </a:buClr>
              <a:buFont typeface="Wingdings" panose="05000000000000000000" pitchFamily="2" charset="2"/>
              <a:defRPr sz="2000" i="1" kern="1200">
                <a:solidFill>
                  <a:schemeClr val="tx2"/>
                </a:solidFill>
                <a:latin typeface="Arial" panose="020B0604020202020204" pitchFamily="34" charset="0"/>
                <a:ea typeface="+mn-ea"/>
                <a:cs typeface="Arial" panose="020B0604020202020204" pitchFamily="34" charset="0"/>
              </a:defRPr>
            </a:lvl4pPr>
            <a:lvl5pPr marL="1828800" algn="ctr" rtl="0" fontAlgn="base">
              <a:spcBef>
                <a:spcPct val="50000"/>
              </a:spcBef>
              <a:spcAft>
                <a:spcPct val="0"/>
              </a:spcAft>
              <a:buClr>
                <a:schemeClr val="accent2"/>
              </a:buClr>
              <a:buFont typeface="Wingdings" panose="05000000000000000000" pitchFamily="2" charset="2"/>
              <a:defRPr sz="2000" i="1" kern="1200">
                <a:solidFill>
                  <a:schemeClr val="tx2"/>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i="1" kern="1200">
                <a:solidFill>
                  <a:schemeClr val="tx2"/>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i="1" kern="1200">
                <a:solidFill>
                  <a:schemeClr val="tx2"/>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i="1" kern="1200">
                <a:solidFill>
                  <a:schemeClr val="tx2"/>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i="1" kern="1200">
                <a:solidFill>
                  <a:schemeClr val="tx2"/>
                </a:solidFill>
                <a:latin typeface="Arial" panose="020B0604020202020204" pitchFamily="34" charset="0"/>
                <a:ea typeface="+mn-ea"/>
                <a:cs typeface="Arial" panose="020B0604020202020204" pitchFamily="34" charset="0"/>
              </a:defRPr>
            </a:lvl9pPr>
          </a:lstStyle>
          <a:p>
            <a:r>
              <a:rPr lang="en-US" altLang="en-US" dirty="0"/>
              <a:t> </a:t>
            </a:r>
          </a:p>
        </p:txBody>
      </p:sp>
      <p:sp>
        <p:nvSpPr>
          <p:cNvPr id="5" name="Title 1">
            <a:extLst>
              <a:ext uri="{FF2B5EF4-FFF2-40B4-BE49-F238E27FC236}">
                <a16:creationId xmlns:a16="http://schemas.microsoft.com/office/drawing/2014/main" id="{6EDC69BC-5DF8-4960-BDDA-FA44A667F998}"/>
              </a:ext>
            </a:extLst>
          </p:cNvPr>
          <p:cNvSpPr>
            <a:spLocks noGrp="1"/>
          </p:cNvSpPr>
          <p:nvPr>
            <p:ph type="title"/>
          </p:nvPr>
        </p:nvSpPr>
        <p:spPr>
          <a:xfrm>
            <a:off x="224243" y="-47661"/>
            <a:ext cx="8245475" cy="498475"/>
          </a:xfrm>
        </p:spPr>
        <p:txBody>
          <a:bodyPr/>
          <a:lstStyle/>
          <a:p>
            <a:r>
              <a:rPr lang="en-US" b="1" dirty="0">
                <a:solidFill>
                  <a:schemeClr val="bg1"/>
                </a:solidFill>
                <a:latin typeface="Verdana" panose="020B0604030504040204" pitchFamily="34" charset="0"/>
                <a:ea typeface="Verdana" panose="020B0604030504040204" pitchFamily="34" charset="0"/>
              </a:rPr>
              <a:t>Ni(P) Film SIMS (Cs M</a:t>
            </a:r>
            <a:r>
              <a:rPr lang="en-US" b="1" baseline="30000" dirty="0">
                <a:solidFill>
                  <a:schemeClr val="bg1"/>
                </a:solidFill>
                <a:latin typeface="Verdana" panose="020B0604030504040204" pitchFamily="34" charset="0"/>
                <a:ea typeface="Verdana" panose="020B0604030504040204" pitchFamily="34" charset="0"/>
              </a:rPr>
              <a:t>+</a:t>
            </a:r>
            <a:r>
              <a:rPr lang="en-US" b="1" dirty="0">
                <a:solidFill>
                  <a:schemeClr val="bg1"/>
                </a:solidFill>
                <a:latin typeface="Verdana" panose="020B0604030504040204" pitchFamily="34" charset="0"/>
                <a:ea typeface="Verdana" panose="020B0604030504040204" pitchFamily="34" charset="0"/>
              </a:rPr>
              <a:t>) Depth Profile</a:t>
            </a:r>
            <a:endParaRPr lang="en-US" dirty="0">
              <a:solidFill>
                <a:schemeClr val="bg1"/>
              </a:solidFill>
              <a:latin typeface="Verdana" panose="020B0604030504040204" pitchFamily="34" charset="0"/>
              <a:ea typeface="Verdana" panose="020B0604030504040204" pitchFamily="34" charset="0"/>
            </a:endParaRPr>
          </a:p>
        </p:txBody>
      </p:sp>
      <p:sp>
        <p:nvSpPr>
          <p:cNvPr id="3" name="Rectangle 2"/>
          <p:cNvSpPr/>
          <p:nvPr/>
        </p:nvSpPr>
        <p:spPr bwMode="auto">
          <a:xfrm>
            <a:off x="416070" y="450814"/>
            <a:ext cx="6939300" cy="64922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28600" marR="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endParaRPr kumimoji="0" lang="en-US" sz="1800" b="1" i="0" u="none" strike="noStrike" cap="none" normalizeH="0" baseline="0">
              <a:ln>
                <a:noFill/>
              </a:ln>
              <a:solidFill>
                <a:schemeClr val="tx1"/>
              </a:solidFill>
              <a:effectLst/>
              <a:latin typeface="Arial" pitchFamily="34" charset="0"/>
              <a:cs typeface="Arial" pitchFamily="34" charset="0"/>
            </a:endParaRPr>
          </a:p>
        </p:txBody>
      </p:sp>
      <p:sp>
        <p:nvSpPr>
          <p:cNvPr id="12" name="Rectangle 11"/>
          <p:cNvSpPr/>
          <p:nvPr/>
        </p:nvSpPr>
        <p:spPr bwMode="auto">
          <a:xfrm>
            <a:off x="396786" y="5120640"/>
            <a:ext cx="6414105" cy="42976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28600" marR="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endParaRPr kumimoji="0" lang="en-US" sz="1800" b="1" i="0" u="none" strike="noStrike" cap="none" normalizeH="0" baseline="0">
              <a:ln>
                <a:noFill/>
              </a:ln>
              <a:solidFill>
                <a:schemeClr val="tx1"/>
              </a:solidFill>
              <a:effectLst/>
              <a:latin typeface="Arial" pitchFamily="34" charset="0"/>
              <a:cs typeface="Arial" pitchFamily="34" charset="0"/>
            </a:endParaRPr>
          </a:p>
        </p:txBody>
      </p:sp>
      <p:sp>
        <p:nvSpPr>
          <p:cNvPr id="13" name="Rectangle 12"/>
          <p:cNvSpPr/>
          <p:nvPr/>
        </p:nvSpPr>
        <p:spPr bwMode="auto">
          <a:xfrm>
            <a:off x="82296" y="5311683"/>
            <a:ext cx="7411212" cy="5651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28600" marR="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endParaRPr kumimoji="0" lang="en-US" sz="1800" b="1" i="0" u="none" strike="noStrike" cap="none" normalizeH="0" baseline="0">
              <a:ln>
                <a:noFill/>
              </a:ln>
              <a:solidFill>
                <a:schemeClr val="tx1"/>
              </a:solidFill>
              <a:effectLst/>
              <a:latin typeface="Arial" pitchFamily="34" charset="0"/>
              <a:cs typeface="Arial" pitchFamily="34" charset="0"/>
            </a:endParaRPr>
          </a:p>
        </p:txBody>
      </p:sp>
      <p:pic>
        <p:nvPicPr>
          <p:cNvPr id="14" name="Content Placeholder 13">
            <a:extLst>
              <a:ext uri="{FF2B5EF4-FFF2-40B4-BE49-F238E27FC236}">
                <a16:creationId xmlns:a16="http://schemas.microsoft.com/office/drawing/2014/main" id="{395C6B54-56BD-40E4-A1F9-3CAED7155E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890" y="940881"/>
            <a:ext cx="7475660" cy="524977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4">
            <a:extLst>
              <a:ext uri="{FF2B5EF4-FFF2-40B4-BE49-F238E27FC236}">
                <a16:creationId xmlns:a16="http://schemas.microsoft.com/office/drawing/2014/main" id="{92F94C3A-D4F4-4D53-8DBE-FA39724CD697}"/>
              </a:ext>
            </a:extLst>
          </p:cNvPr>
          <p:cNvSpPr txBox="1">
            <a:spLocks/>
          </p:cNvSpPr>
          <p:nvPr/>
        </p:nvSpPr>
        <p:spPr bwMode="auto">
          <a:xfrm>
            <a:off x="6924305" y="2407032"/>
            <a:ext cx="2219695" cy="23174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fontAlgn="base">
              <a:spcBef>
                <a:spcPct val="35000"/>
              </a:spcBef>
              <a:spcAft>
                <a:spcPct val="15000"/>
              </a:spcAft>
              <a:buClr>
                <a:schemeClr val="accent2"/>
              </a:buClr>
              <a:buFont typeface="Wingdings" panose="05000000000000000000" pitchFamily="2" charset="2"/>
              <a:buChar char="§"/>
              <a:defRPr sz="2400" b="1" kern="1200">
                <a:solidFill>
                  <a:schemeClr val="tx1"/>
                </a:solidFill>
                <a:latin typeface="+mn-lt"/>
                <a:ea typeface="+mn-ea"/>
                <a:cs typeface="+mn-cs"/>
              </a:defRPr>
            </a:lvl1pPr>
            <a:lvl2pPr marL="457200" indent="-227013" algn="l" rtl="0" fontAlgn="base">
              <a:spcBef>
                <a:spcPct val="25000"/>
              </a:spcBef>
              <a:spcAft>
                <a:spcPct val="15000"/>
              </a:spcAft>
              <a:buClr>
                <a:schemeClr val="accent2"/>
              </a:buClr>
              <a:buFont typeface="Arial" panose="020B0604020202020204" pitchFamily="34" charset="0"/>
              <a:buChar char="–"/>
              <a:defRPr sz="2200" kern="1200">
                <a:solidFill>
                  <a:schemeClr val="tx1"/>
                </a:solidFill>
                <a:latin typeface="+mn-lt"/>
                <a:ea typeface="+mn-ea"/>
                <a:cs typeface="+mn-cs"/>
              </a:defRPr>
            </a:lvl2pPr>
            <a:lvl3pPr marL="682625" indent="-223838" algn="l" rtl="0" fontAlgn="base">
              <a:spcBef>
                <a:spcPct val="20000"/>
              </a:spcBef>
              <a:spcAft>
                <a:spcPct val="0"/>
              </a:spcAft>
              <a:buClr>
                <a:schemeClr val="accent2"/>
              </a:buClr>
              <a:buChar char="•"/>
              <a:defRPr sz="2000" kern="1200">
                <a:solidFill>
                  <a:schemeClr val="tx1"/>
                </a:solidFill>
                <a:latin typeface="+mn-lt"/>
                <a:ea typeface="+mn-ea"/>
                <a:cs typeface="+mn-cs"/>
              </a:defRPr>
            </a:lvl3pPr>
            <a:lvl4pPr marL="912813" indent="-228600" algn="l" rtl="0" fontAlgn="base">
              <a:spcBef>
                <a:spcPct val="20000"/>
              </a:spcBef>
              <a:spcAft>
                <a:spcPct val="0"/>
              </a:spcAft>
              <a:buClr>
                <a:schemeClr val="accent2"/>
              </a:buClr>
              <a:buFont typeface="Arial" panose="020B0604020202020204" pitchFamily="34" charset="0"/>
              <a:buChar char="–"/>
              <a:defRPr kern="1200">
                <a:solidFill>
                  <a:schemeClr val="tx1"/>
                </a:solidFill>
                <a:latin typeface="+mn-lt"/>
                <a:ea typeface="+mn-ea"/>
                <a:cs typeface="+mn-cs"/>
              </a:defRPr>
            </a:lvl4pPr>
            <a:lvl5pPr marL="1143000" indent="-228600" algn="l" rtl="0" fontAlgn="base">
              <a:spcBef>
                <a:spcPct val="20000"/>
              </a:spcBef>
              <a:spcAft>
                <a:spcPct val="0"/>
              </a:spcAft>
              <a:buClr>
                <a:schemeClr val="accent2"/>
              </a:buClr>
              <a:buFont typeface="Arial" panose="020B0604020202020204" pitchFamily="34" charset="0"/>
              <a:buChar char="&gt;"/>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i="0" dirty="0"/>
              <a:t>1,430 nm Ni(P)</a:t>
            </a:r>
          </a:p>
          <a:p>
            <a:pPr marL="0" indent="0">
              <a:buNone/>
            </a:pPr>
            <a:r>
              <a:rPr lang="en-US" sz="2200" i="0" dirty="0"/>
              <a:t>Sharp Pd feature at Cu-interface</a:t>
            </a:r>
          </a:p>
          <a:p>
            <a:pPr marL="0" indent="0">
              <a:buNone/>
            </a:pPr>
            <a:r>
              <a:rPr lang="en-US" sz="2200" i="0" dirty="0"/>
              <a:t>Constant Ni-P composition</a:t>
            </a:r>
          </a:p>
        </p:txBody>
      </p:sp>
      <p:sp>
        <p:nvSpPr>
          <p:cNvPr id="15" name="Rectangle 14"/>
          <p:cNvSpPr/>
          <p:nvPr/>
        </p:nvSpPr>
        <p:spPr bwMode="auto">
          <a:xfrm>
            <a:off x="82296" y="810824"/>
            <a:ext cx="7541254" cy="5993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28600" marR="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endParaRPr kumimoji="0" lang="en-US" sz="1800" b="1"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31278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a:extLst>
              <a:ext uri="{FF2B5EF4-FFF2-40B4-BE49-F238E27FC236}">
                <a16:creationId xmlns:a16="http://schemas.microsoft.com/office/drawing/2014/main" id="{5BA2B76B-D460-4E3F-A2FC-D1DF439B07A4}"/>
              </a:ext>
            </a:extLst>
          </p:cNvPr>
          <p:cNvSpPr>
            <a:spLocks noGrp="1"/>
          </p:cNvSpPr>
          <p:nvPr>
            <p:ph type="title"/>
          </p:nvPr>
        </p:nvSpPr>
        <p:spPr>
          <a:xfrm>
            <a:off x="2237543" y="-80631"/>
            <a:ext cx="3794957" cy="523474"/>
          </a:xfrm>
        </p:spPr>
        <p:txBody>
          <a:bodyPr/>
          <a:lstStyle/>
          <a:p>
            <a:r>
              <a:rPr lang="en-US" altLang="en-US" sz="3200" b="1" dirty="0">
                <a:solidFill>
                  <a:schemeClr val="bg1"/>
                </a:solidFill>
                <a:latin typeface="Verdana" panose="020B0604030504040204" pitchFamily="34" charset="0"/>
                <a:ea typeface="Verdana" panose="020B0604030504040204" pitchFamily="34" charset="0"/>
              </a:rPr>
              <a:t>Ni(P) Coverage </a:t>
            </a:r>
          </a:p>
        </p:txBody>
      </p:sp>
      <p:sp>
        <p:nvSpPr>
          <p:cNvPr id="7172" name="Text Placeholder 6">
            <a:extLst>
              <a:ext uri="{FF2B5EF4-FFF2-40B4-BE49-F238E27FC236}">
                <a16:creationId xmlns:a16="http://schemas.microsoft.com/office/drawing/2014/main" id="{B465B9B5-CCB5-442F-9999-5A811CDD830C}"/>
              </a:ext>
            </a:extLst>
          </p:cNvPr>
          <p:cNvSpPr>
            <a:spLocks noGrp="1"/>
          </p:cNvSpPr>
          <p:nvPr>
            <p:ph type="body" sz="quarter" idx="3"/>
          </p:nvPr>
        </p:nvSpPr>
        <p:spPr>
          <a:xfrm>
            <a:off x="4611158" y="1165880"/>
            <a:ext cx="4041775" cy="639762"/>
          </a:xfrm>
        </p:spPr>
        <p:txBody>
          <a:bodyPr/>
          <a:lstStyle/>
          <a:p>
            <a:r>
              <a:rPr lang="en-US" altLang="en-US" dirty="0"/>
              <a:t>Coverage: Excellent</a:t>
            </a:r>
          </a:p>
        </p:txBody>
      </p:sp>
      <p:pic>
        <p:nvPicPr>
          <p:cNvPr id="7174" name="Picture 4">
            <a:extLst>
              <a:ext uri="{FF2B5EF4-FFF2-40B4-BE49-F238E27FC236}">
                <a16:creationId xmlns:a16="http://schemas.microsoft.com/office/drawing/2014/main" id="{76D534F6-0B19-4B2F-9A62-5B8B67C0529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3333" y="2267605"/>
            <a:ext cx="4040188" cy="30273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5" name="Picture 5">
            <a:extLst>
              <a:ext uri="{FF2B5EF4-FFF2-40B4-BE49-F238E27FC236}">
                <a16:creationId xmlns:a16="http://schemas.microsoft.com/office/drawing/2014/main" id="{1957B844-3D3B-407C-86D3-061C7BAE2977}"/>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a:xfrm>
            <a:off x="4611158" y="2267605"/>
            <a:ext cx="4041775" cy="30273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a:extLst>
              <a:ext uri="{FF2B5EF4-FFF2-40B4-BE49-F238E27FC236}">
                <a16:creationId xmlns:a16="http://schemas.microsoft.com/office/drawing/2014/main" id="{7E07BB30-FB53-4BA6-A8B6-145B2DC45B75}"/>
              </a:ext>
            </a:extLst>
          </p:cNvPr>
          <p:cNvCxnSpPr/>
          <p:nvPr/>
        </p:nvCxnSpPr>
        <p:spPr bwMode="auto">
          <a:xfrm flipH="1">
            <a:off x="2789232" y="2835606"/>
            <a:ext cx="701336" cy="372862"/>
          </a:xfrm>
          <a:prstGeom prst="straightConnector1">
            <a:avLst/>
          </a:prstGeom>
          <a:noFill/>
          <a:ln w="28575" cap="flat" cmpd="sng" algn="ctr">
            <a:solidFill>
              <a:schemeClr val="accent6">
                <a:lumMod val="60000"/>
                <a:lumOff val="40000"/>
              </a:schemeClr>
            </a:solidFill>
            <a:prstDash val="solid"/>
            <a:round/>
            <a:headEnd type="none" w="med" len="med"/>
            <a:tailEnd type="triangle"/>
          </a:ln>
          <a:effectLst/>
        </p:spPr>
      </p:cxnSp>
      <p:sp>
        <p:nvSpPr>
          <p:cNvPr id="4" name="TextBox 3">
            <a:extLst>
              <a:ext uri="{FF2B5EF4-FFF2-40B4-BE49-F238E27FC236}">
                <a16:creationId xmlns:a16="http://schemas.microsoft.com/office/drawing/2014/main" id="{1A7E7796-F967-4DA9-A2EB-882A8C6654D5}"/>
              </a:ext>
            </a:extLst>
          </p:cNvPr>
          <p:cNvSpPr txBox="1"/>
          <p:nvPr/>
        </p:nvSpPr>
        <p:spPr>
          <a:xfrm>
            <a:off x="3490568" y="2604787"/>
            <a:ext cx="248786" cy="369332"/>
          </a:xfrm>
          <a:prstGeom prst="rect">
            <a:avLst/>
          </a:prstGeom>
          <a:noFill/>
        </p:spPr>
        <p:txBody>
          <a:bodyPr wrap="none" rtlCol="0">
            <a:spAutoFit/>
          </a:bodyPr>
          <a:lstStyle/>
          <a:p>
            <a:r>
              <a:rPr lang="en-US" dirty="0"/>
              <a:t> </a:t>
            </a:r>
          </a:p>
        </p:txBody>
      </p:sp>
      <p:sp>
        <p:nvSpPr>
          <p:cNvPr id="5" name="TextBox 4">
            <a:extLst>
              <a:ext uri="{FF2B5EF4-FFF2-40B4-BE49-F238E27FC236}">
                <a16:creationId xmlns:a16="http://schemas.microsoft.com/office/drawing/2014/main" id="{F92A8C4A-700D-4E16-A6CD-2BC52E44C569}"/>
              </a:ext>
            </a:extLst>
          </p:cNvPr>
          <p:cNvSpPr txBox="1"/>
          <p:nvPr/>
        </p:nvSpPr>
        <p:spPr>
          <a:xfrm>
            <a:off x="3277061" y="2505013"/>
            <a:ext cx="723275" cy="369332"/>
          </a:xfrm>
          <a:prstGeom prst="rect">
            <a:avLst/>
          </a:prstGeom>
          <a:noFill/>
        </p:spPr>
        <p:txBody>
          <a:bodyPr wrap="none" rtlCol="0">
            <a:spAutoFit/>
          </a:bodyPr>
          <a:lstStyle/>
          <a:p>
            <a:r>
              <a:rPr lang="en-US" dirty="0">
                <a:solidFill>
                  <a:schemeClr val="accent6">
                    <a:lumMod val="60000"/>
                    <a:lumOff val="40000"/>
                  </a:schemeClr>
                </a:solidFill>
              </a:rPr>
              <a:t>Ni(P)</a:t>
            </a:r>
          </a:p>
        </p:txBody>
      </p:sp>
      <p:cxnSp>
        <p:nvCxnSpPr>
          <p:cNvPr id="12" name="Straight Arrow Connector 11">
            <a:extLst>
              <a:ext uri="{FF2B5EF4-FFF2-40B4-BE49-F238E27FC236}">
                <a16:creationId xmlns:a16="http://schemas.microsoft.com/office/drawing/2014/main" id="{C864196F-7435-46F9-86C4-AE77D15EB786}"/>
              </a:ext>
            </a:extLst>
          </p:cNvPr>
          <p:cNvCxnSpPr>
            <a:cxnSpLocks/>
          </p:cNvCxnSpPr>
          <p:nvPr/>
        </p:nvCxnSpPr>
        <p:spPr bwMode="auto">
          <a:xfrm flipV="1">
            <a:off x="1759423" y="3630605"/>
            <a:ext cx="432785" cy="515506"/>
          </a:xfrm>
          <a:prstGeom prst="straightConnector1">
            <a:avLst/>
          </a:prstGeom>
          <a:noFill/>
          <a:ln w="28575" cap="flat" cmpd="sng" algn="ctr">
            <a:solidFill>
              <a:srgbClr val="FF6600"/>
            </a:solidFill>
            <a:prstDash val="solid"/>
            <a:round/>
            <a:headEnd type="none" w="med" len="med"/>
            <a:tailEnd type="triangle"/>
          </a:ln>
          <a:effectLst/>
        </p:spPr>
      </p:cxnSp>
      <p:sp>
        <p:nvSpPr>
          <p:cNvPr id="14" name="TextBox 13">
            <a:extLst>
              <a:ext uri="{FF2B5EF4-FFF2-40B4-BE49-F238E27FC236}">
                <a16:creationId xmlns:a16="http://schemas.microsoft.com/office/drawing/2014/main" id="{BE435476-85D8-44B8-A8D1-C651DC386E48}"/>
              </a:ext>
            </a:extLst>
          </p:cNvPr>
          <p:cNvSpPr txBox="1"/>
          <p:nvPr/>
        </p:nvSpPr>
        <p:spPr>
          <a:xfrm>
            <a:off x="1468933" y="4146111"/>
            <a:ext cx="492443" cy="369332"/>
          </a:xfrm>
          <a:prstGeom prst="rect">
            <a:avLst/>
          </a:prstGeom>
          <a:noFill/>
        </p:spPr>
        <p:txBody>
          <a:bodyPr wrap="none" rtlCol="0">
            <a:spAutoFit/>
          </a:bodyPr>
          <a:lstStyle/>
          <a:p>
            <a:r>
              <a:rPr lang="en-US" dirty="0">
                <a:solidFill>
                  <a:srgbClr val="FF6600"/>
                </a:solidFill>
              </a:rPr>
              <a:t>Cu</a:t>
            </a:r>
          </a:p>
        </p:txBody>
      </p:sp>
      <p:sp>
        <p:nvSpPr>
          <p:cNvPr id="15" name="TextBox 14">
            <a:extLst>
              <a:ext uri="{FF2B5EF4-FFF2-40B4-BE49-F238E27FC236}">
                <a16:creationId xmlns:a16="http://schemas.microsoft.com/office/drawing/2014/main" id="{5AEE9B1A-FB78-4EA6-844B-28AECEF758FA}"/>
              </a:ext>
            </a:extLst>
          </p:cNvPr>
          <p:cNvSpPr txBox="1"/>
          <p:nvPr/>
        </p:nvSpPr>
        <p:spPr>
          <a:xfrm>
            <a:off x="5908770" y="3208468"/>
            <a:ext cx="723275" cy="369332"/>
          </a:xfrm>
          <a:prstGeom prst="rect">
            <a:avLst/>
          </a:prstGeom>
          <a:noFill/>
        </p:spPr>
        <p:txBody>
          <a:bodyPr wrap="none" rtlCol="0">
            <a:spAutoFit/>
          </a:bodyPr>
          <a:lstStyle/>
          <a:p>
            <a:r>
              <a:rPr lang="en-US" dirty="0">
                <a:solidFill>
                  <a:schemeClr val="accent6">
                    <a:lumMod val="60000"/>
                    <a:lumOff val="40000"/>
                  </a:schemeClr>
                </a:solidFill>
              </a:rPr>
              <a:t>Ni(P)</a:t>
            </a:r>
          </a:p>
        </p:txBody>
      </p:sp>
      <p:sp>
        <p:nvSpPr>
          <p:cNvPr id="16" name="Text Placeholder 4">
            <a:extLst>
              <a:ext uri="{FF2B5EF4-FFF2-40B4-BE49-F238E27FC236}">
                <a16:creationId xmlns:a16="http://schemas.microsoft.com/office/drawing/2014/main" id="{312E0F95-757F-41C0-B07E-4BDCB115CC20}"/>
              </a:ext>
            </a:extLst>
          </p:cNvPr>
          <p:cNvSpPr txBox="1">
            <a:spLocks/>
          </p:cNvSpPr>
          <p:nvPr/>
        </p:nvSpPr>
        <p:spPr bwMode="auto">
          <a:xfrm>
            <a:off x="423333" y="1165880"/>
            <a:ext cx="43633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0"/>
              </a:spcBef>
              <a:spcAft>
                <a:spcPct val="0"/>
              </a:spcAft>
              <a:buClr>
                <a:srgbClr val="0000FF"/>
              </a:buClr>
              <a:buFont typeface="Wingdings" pitchFamily="2" charset="2"/>
              <a:buNone/>
              <a:defRPr sz="2400" b="1">
                <a:solidFill>
                  <a:schemeClr val="tx1"/>
                </a:solidFill>
                <a:latin typeface="+mn-lt"/>
                <a:ea typeface="+mn-ea"/>
                <a:cs typeface="+mn-cs"/>
              </a:defRPr>
            </a:lvl1pPr>
            <a:lvl2pPr marL="457200" indent="0" algn="l" rtl="0" eaLnBrk="0" fontAlgn="base" hangingPunct="0">
              <a:spcBef>
                <a:spcPct val="25000"/>
              </a:spcBef>
              <a:spcAft>
                <a:spcPct val="15000"/>
              </a:spcAft>
              <a:buClr>
                <a:srgbClr val="0000FF"/>
              </a:buClr>
              <a:buFont typeface="Arial" charset="0"/>
              <a:buNone/>
              <a:defRPr sz="2000" b="1">
                <a:solidFill>
                  <a:schemeClr val="tx1"/>
                </a:solidFill>
                <a:latin typeface="+mn-lt"/>
                <a:cs typeface="+mn-cs"/>
              </a:defRPr>
            </a:lvl2pPr>
            <a:lvl3pPr marL="914400" indent="0" algn="l" rtl="0" eaLnBrk="0" fontAlgn="base" hangingPunct="0">
              <a:spcBef>
                <a:spcPct val="20000"/>
              </a:spcBef>
              <a:spcAft>
                <a:spcPct val="0"/>
              </a:spcAft>
              <a:buClr>
                <a:srgbClr val="0000FF"/>
              </a:buClr>
              <a:buFont typeface="Wingdings" panose="05000000000000000000" pitchFamily="2" charset="2"/>
              <a:buNone/>
              <a:defRPr sz="1800" b="1">
                <a:solidFill>
                  <a:schemeClr val="tx1"/>
                </a:solidFill>
                <a:latin typeface="+mn-lt"/>
                <a:cs typeface="+mn-cs"/>
              </a:defRPr>
            </a:lvl3pPr>
            <a:lvl4pPr marL="1371600" indent="0" algn="l" rtl="0" eaLnBrk="0" fontAlgn="base" hangingPunct="0">
              <a:spcBef>
                <a:spcPct val="20000"/>
              </a:spcBef>
              <a:spcAft>
                <a:spcPct val="0"/>
              </a:spcAft>
              <a:buClr>
                <a:srgbClr val="0000FF"/>
              </a:buClr>
              <a:buFont typeface="Arial" charset="0"/>
              <a:buNone/>
              <a:defRPr sz="1600" b="1">
                <a:solidFill>
                  <a:schemeClr val="tx1"/>
                </a:solidFill>
                <a:latin typeface="+mn-lt"/>
                <a:cs typeface="+mn-cs"/>
              </a:defRPr>
            </a:lvl4pPr>
            <a:lvl5pPr marL="1828800" indent="0" algn="l" rtl="0" eaLnBrk="0" fontAlgn="base" hangingPunct="0">
              <a:spcBef>
                <a:spcPct val="20000"/>
              </a:spcBef>
              <a:spcAft>
                <a:spcPct val="0"/>
              </a:spcAft>
              <a:buClr>
                <a:srgbClr val="0000FF"/>
              </a:buClr>
              <a:buFont typeface="Arial" charset="0"/>
              <a:buNone/>
              <a:defRPr sz="1600" b="1">
                <a:solidFill>
                  <a:schemeClr val="tx1"/>
                </a:solidFill>
                <a:latin typeface="+mn-lt"/>
                <a:cs typeface="+mn-cs"/>
              </a:defRPr>
            </a:lvl5pPr>
            <a:lvl6pPr marL="2286000" indent="0" algn="l" rtl="0" fontAlgn="base">
              <a:spcBef>
                <a:spcPct val="20000"/>
              </a:spcBef>
              <a:spcAft>
                <a:spcPct val="0"/>
              </a:spcAft>
              <a:buClr>
                <a:srgbClr val="0000FF"/>
              </a:buClr>
              <a:buFont typeface="Arial" pitchFamily="34" charset="0"/>
              <a:buNone/>
              <a:defRPr sz="1600" b="1">
                <a:solidFill>
                  <a:schemeClr val="tx1"/>
                </a:solidFill>
                <a:latin typeface="+mn-lt"/>
                <a:cs typeface="+mn-cs"/>
              </a:defRPr>
            </a:lvl6pPr>
            <a:lvl7pPr marL="2743200" indent="0" algn="l" rtl="0" fontAlgn="base">
              <a:spcBef>
                <a:spcPct val="20000"/>
              </a:spcBef>
              <a:spcAft>
                <a:spcPct val="0"/>
              </a:spcAft>
              <a:buClr>
                <a:srgbClr val="0000FF"/>
              </a:buClr>
              <a:buFont typeface="Arial" pitchFamily="34" charset="0"/>
              <a:buNone/>
              <a:defRPr sz="1600" b="1">
                <a:solidFill>
                  <a:schemeClr val="tx1"/>
                </a:solidFill>
                <a:latin typeface="+mn-lt"/>
                <a:cs typeface="+mn-cs"/>
              </a:defRPr>
            </a:lvl7pPr>
            <a:lvl8pPr marL="3200400" indent="0" algn="l" rtl="0" fontAlgn="base">
              <a:spcBef>
                <a:spcPct val="20000"/>
              </a:spcBef>
              <a:spcAft>
                <a:spcPct val="0"/>
              </a:spcAft>
              <a:buClr>
                <a:srgbClr val="0000FF"/>
              </a:buClr>
              <a:buFont typeface="Arial" pitchFamily="34" charset="0"/>
              <a:buNone/>
              <a:defRPr sz="1600" b="1">
                <a:solidFill>
                  <a:schemeClr val="tx1"/>
                </a:solidFill>
                <a:latin typeface="+mn-lt"/>
                <a:cs typeface="+mn-cs"/>
              </a:defRPr>
            </a:lvl8pPr>
            <a:lvl9pPr marL="3657600" indent="0" algn="l" rtl="0" fontAlgn="base">
              <a:spcBef>
                <a:spcPct val="20000"/>
              </a:spcBef>
              <a:spcAft>
                <a:spcPct val="0"/>
              </a:spcAft>
              <a:buClr>
                <a:srgbClr val="0000FF"/>
              </a:buClr>
              <a:buFont typeface="Arial" pitchFamily="34" charset="0"/>
              <a:buNone/>
              <a:defRPr sz="1600" b="1">
                <a:solidFill>
                  <a:schemeClr val="tx1"/>
                </a:solidFill>
                <a:latin typeface="+mn-lt"/>
                <a:cs typeface="+mn-cs"/>
              </a:defRPr>
            </a:lvl9pPr>
          </a:lstStyle>
          <a:p>
            <a:r>
              <a:rPr lang="en-US" altLang="en-US" kern="0" dirty="0"/>
              <a:t>Ni(P) thickness: ca. 60 nm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DE55B0-F50E-47F8-A531-78AD3DBA6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82" y="401160"/>
            <a:ext cx="8074241" cy="6055681"/>
          </a:xfrm>
          <a:prstGeom prst="rect">
            <a:avLst/>
          </a:prstGeom>
        </p:spPr>
      </p:pic>
      <p:sp>
        <p:nvSpPr>
          <p:cNvPr id="9218" name="Title 3">
            <a:extLst>
              <a:ext uri="{FF2B5EF4-FFF2-40B4-BE49-F238E27FC236}">
                <a16:creationId xmlns:a16="http://schemas.microsoft.com/office/drawing/2014/main" id="{9D8B6A72-F9B0-4E27-9D42-986887248F9A}"/>
              </a:ext>
            </a:extLst>
          </p:cNvPr>
          <p:cNvSpPr>
            <a:spLocks noGrp="1"/>
          </p:cNvSpPr>
          <p:nvPr>
            <p:ph type="title"/>
          </p:nvPr>
        </p:nvSpPr>
        <p:spPr>
          <a:xfrm>
            <a:off x="1596502" y="-69543"/>
            <a:ext cx="5534025" cy="366713"/>
          </a:xfrm>
        </p:spPr>
        <p:txBody>
          <a:bodyPr/>
          <a:lstStyle/>
          <a:p>
            <a:r>
              <a:rPr lang="en-US" altLang="en-US" sz="3200" b="1" dirty="0">
                <a:solidFill>
                  <a:schemeClr val="bg1"/>
                </a:solidFill>
              </a:rPr>
              <a:t>Excellent Selectivity</a:t>
            </a:r>
          </a:p>
        </p:txBody>
      </p:sp>
      <p:grpSp>
        <p:nvGrpSpPr>
          <p:cNvPr id="16" name="Group 15">
            <a:extLst>
              <a:ext uri="{FF2B5EF4-FFF2-40B4-BE49-F238E27FC236}">
                <a16:creationId xmlns:a16="http://schemas.microsoft.com/office/drawing/2014/main" id="{509A6A14-FE0B-4251-BD55-60FE021BA4BD}"/>
              </a:ext>
            </a:extLst>
          </p:cNvPr>
          <p:cNvGrpSpPr/>
          <p:nvPr/>
        </p:nvGrpSpPr>
        <p:grpSpPr>
          <a:xfrm>
            <a:off x="3981850" y="2104009"/>
            <a:ext cx="4101483" cy="3076112"/>
            <a:chOff x="3981850" y="2104009"/>
            <a:chExt cx="4101483" cy="3076112"/>
          </a:xfrm>
        </p:grpSpPr>
        <p:pic>
          <p:nvPicPr>
            <p:cNvPr id="8" name="Picture 7">
              <a:extLst>
                <a:ext uri="{FF2B5EF4-FFF2-40B4-BE49-F238E27FC236}">
                  <a16:creationId xmlns:a16="http://schemas.microsoft.com/office/drawing/2014/main" id="{024CBC8A-BCC0-4C42-9290-182AAFFDC7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1850" y="2104009"/>
              <a:ext cx="4101483" cy="3076112"/>
            </a:xfrm>
            <a:prstGeom prst="rect">
              <a:avLst/>
            </a:prstGeom>
          </p:spPr>
        </p:pic>
        <p:sp>
          <p:nvSpPr>
            <p:cNvPr id="9" name="TextBox 8">
              <a:extLst>
                <a:ext uri="{FF2B5EF4-FFF2-40B4-BE49-F238E27FC236}">
                  <a16:creationId xmlns:a16="http://schemas.microsoft.com/office/drawing/2014/main" id="{50D09101-7E49-4D74-AF03-72269D3E53A1}"/>
                </a:ext>
              </a:extLst>
            </p:cNvPr>
            <p:cNvSpPr txBox="1"/>
            <p:nvPr/>
          </p:nvSpPr>
          <p:spPr>
            <a:xfrm>
              <a:off x="4572000" y="2361460"/>
              <a:ext cx="3095719" cy="369332"/>
            </a:xfrm>
            <a:prstGeom prst="rect">
              <a:avLst/>
            </a:prstGeom>
            <a:noFill/>
          </p:spPr>
          <p:txBody>
            <a:bodyPr wrap="none" rtlCol="0">
              <a:spAutoFit/>
            </a:bodyPr>
            <a:lstStyle/>
            <a:p>
              <a:r>
                <a:rPr lang="en-US" dirty="0">
                  <a:solidFill>
                    <a:srgbClr val="FFFF00"/>
                  </a:solidFill>
                </a:rPr>
                <a:t>65 – 70 nm Ni(P) thickness</a:t>
              </a:r>
            </a:p>
          </p:txBody>
        </p:sp>
        <p:sp>
          <p:nvSpPr>
            <p:cNvPr id="10" name="Rectangle 9">
              <a:extLst>
                <a:ext uri="{FF2B5EF4-FFF2-40B4-BE49-F238E27FC236}">
                  <a16:creationId xmlns:a16="http://schemas.microsoft.com/office/drawing/2014/main" id="{4A3762C5-8D06-4898-9467-AAE75B951A61}"/>
                </a:ext>
              </a:extLst>
            </p:cNvPr>
            <p:cNvSpPr/>
            <p:nvPr/>
          </p:nvSpPr>
          <p:spPr>
            <a:xfrm>
              <a:off x="5786369" y="3457399"/>
              <a:ext cx="492443" cy="369332"/>
            </a:xfrm>
            <a:prstGeom prst="rect">
              <a:avLst/>
            </a:prstGeom>
          </p:spPr>
          <p:txBody>
            <a:bodyPr wrap="none">
              <a:spAutoFit/>
            </a:bodyPr>
            <a:lstStyle/>
            <a:p>
              <a:r>
                <a:rPr lang="en-US" dirty="0">
                  <a:solidFill>
                    <a:srgbClr val="FF6600"/>
                  </a:solidFill>
                </a:rPr>
                <a:t>Cu</a:t>
              </a:r>
            </a:p>
          </p:txBody>
        </p:sp>
        <p:cxnSp>
          <p:nvCxnSpPr>
            <p:cNvPr id="12" name="Straight Arrow Connector 11">
              <a:extLst>
                <a:ext uri="{FF2B5EF4-FFF2-40B4-BE49-F238E27FC236}">
                  <a16:creationId xmlns:a16="http://schemas.microsoft.com/office/drawing/2014/main" id="{3745D77B-3713-45F5-ACD3-FB3F5C7B4008}"/>
                </a:ext>
              </a:extLst>
            </p:cNvPr>
            <p:cNvCxnSpPr/>
            <p:nvPr/>
          </p:nvCxnSpPr>
          <p:spPr bwMode="auto">
            <a:xfrm>
              <a:off x="6409678" y="3258105"/>
              <a:ext cx="0" cy="736846"/>
            </a:xfrm>
            <a:prstGeom prst="straightConnector1">
              <a:avLst/>
            </a:prstGeom>
            <a:noFill/>
            <a:ln w="38100" cap="flat" cmpd="sng" algn="ctr">
              <a:solidFill>
                <a:srgbClr val="FF6600"/>
              </a:solidFill>
              <a:prstDash val="solid"/>
              <a:round/>
              <a:headEnd type="triangle"/>
              <a:tailEnd type="triangle"/>
            </a:ln>
            <a:effectLst/>
          </p:spPr>
        </p:cxnSp>
      </p:grpSp>
      <p:grpSp>
        <p:nvGrpSpPr>
          <p:cNvPr id="15" name="Group 14">
            <a:extLst>
              <a:ext uri="{FF2B5EF4-FFF2-40B4-BE49-F238E27FC236}">
                <a16:creationId xmlns:a16="http://schemas.microsoft.com/office/drawing/2014/main" id="{8801DFE7-60DD-4D7F-B731-BB07568754A8}"/>
              </a:ext>
            </a:extLst>
          </p:cNvPr>
          <p:cNvGrpSpPr/>
          <p:nvPr/>
        </p:nvGrpSpPr>
        <p:grpSpPr>
          <a:xfrm>
            <a:off x="910745" y="401159"/>
            <a:ext cx="2973451" cy="2274525"/>
            <a:chOff x="910745" y="401159"/>
            <a:chExt cx="2973451" cy="2274525"/>
          </a:xfrm>
        </p:grpSpPr>
        <p:pic>
          <p:nvPicPr>
            <p:cNvPr id="7" name="Picture 6">
              <a:extLst>
                <a:ext uri="{FF2B5EF4-FFF2-40B4-BE49-F238E27FC236}">
                  <a16:creationId xmlns:a16="http://schemas.microsoft.com/office/drawing/2014/main" id="{E97A093D-AA41-4C3C-ACAA-8AA2AA32315C}"/>
                </a:ext>
              </a:extLst>
            </p:cNvPr>
            <p:cNvPicPr>
              <a:picLocks noChangeAspect="1"/>
            </p:cNvPicPr>
            <p:nvPr/>
          </p:nvPicPr>
          <p:blipFill>
            <a:blip r:embed="rId4"/>
            <a:stretch>
              <a:fillRect/>
            </a:stretch>
          </p:blipFill>
          <p:spPr>
            <a:xfrm>
              <a:off x="910745" y="401159"/>
              <a:ext cx="2973451" cy="2219417"/>
            </a:xfrm>
            <a:prstGeom prst="rect">
              <a:avLst/>
            </a:prstGeom>
          </p:spPr>
        </p:pic>
        <p:sp>
          <p:nvSpPr>
            <p:cNvPr id="13" name="Oval 12">
              <a:extLst>
                <a:ext uri="{FF2B5EF4-FFF2-40B4-BE49-F238E27FC236}">
                  <a16:creationId xmlns:a16="http://schemas.microsoft.com/office/drawing/2014/main" id="{459EBB52-E074-48D8-899C-D98A6E775730}"/>
                </a:ext>
              </a:extLst>
            </p:cNvPr>
            <p:cNvSpPr/>
            <p:nvPr/>
          </p:nvSpPr>
          <p:spPr bwMode="auto">
            <a:xfrm>
              <a:off x="1145219" y="2296391"/>
              <a:ext cx="451283" cy="379293"/>
            </a:xfrm>
            <a:prstGeom prst="ellipse">
              <a:avLst/>
            </a:prstGeom>
            <a:noFill/>
            <a:ln w="2857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28600" marR="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endParaRPr kumimoji="0" lang="en-US" sz="1800" b="1" i="0" u="none" strike="noStrike" cap="none" normalizeH="0" baseline="0">
                <a:ln>
                  <a:noFill/>
                </a:ln>
                <a:solidFill>
                  <a:schemeClr val="tx1"/>
                </a:solidFill>
                <a:effectLst/>
                <a:latin typeface="Arial" pitchFamily="34" charset="0"/>
                <a:cs typeface="Arial" pitchFamily="34" charset="0"/>
              </a:endParaRPr>
            </a:p>
          </p:txBody>
        </p:sp>
      </p:grpSp>
      <p:sp>
        <p:nvSpPr>
          <p:cNvPr id="14" name="Oval 13">
            <a:extLst>
              <a:ext uri="{FF2B5EF4-FFF2-40B4-BE49-F238E27FC236}">
                <a16:creationId xmlns:a16="http://schemas.microsoft.com/office/drawing/2014/main" id="{7ADAF8A1-6D4A-4966-91E4-E6401EFA9DDE}"/>
              </a:ext>
            </a:extLst>
          </p:cNvPr>
          <p:cNvSpPr/>
          <p:nvPr/>
        </p:nvSpPr>
        <p:spPr bwMode="auto">
          <a:xfrm>
            <a:off x="1145219" y="2730792"/>
            <a:ext cx="754602" cy="698208"/>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28600" marR="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endParaRPr kumimoji="0" lang="en-US" sz="1800" b="1"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19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B639-C6EE-4036-B585-72B9CD444558}"/>
              </a:ext>
            </a:extLst>
          </p:cNvPr>
          <p:cNvSpPr>
            <a:spLocks noGrp="1"/>
          </p:cNvSpPr>
          <p:nvPr>
            <p:ph type="title"/>
          </p:nvPr>
        </p:nvSpPr>
        <p:spPr>
          <a:xfrm>
            <a:off x="948991" y="-58442"/>
            <a:ext cx="8245475" cy="498475"/>
          </a:xfrm>
        </p:spPr>
        <p:txBody>
          <a:bodyPr/>
          <a:lstStyle/>
          <a:p>
            <a:r>
              <a:rPr lang="en-US" altLang="en-US" dirty="0">
                <a:solidFill>
                  <a:schemeClr val="bg1"/>
                </a:solidFill>
                <a:latin typeface="Verdana" panose="020B0604030504040204" pitchFamily="34" charset="0"/>
                <a:ea typeface="Verdana" panose="020B0604030504040204" pitchFamily="34" charset="0"/>
              </a:rPr>
              <a:t>Ni(P) Corrosion Properties</a:t>
            </a:r>
            <a:endParaRPr lang="en-US" dirty="0"/>
          </a:p>
        </p:txBody>
      </p:sp>
      <p:sp>
        <p:nvSpPr>
          <p:cNvPr id="3" name="Content Placeholder 2">
            <a:extLst>
              <a:ext uri="{FF2B5EF4-FFF2-40B4-BE49-F238E27FC236}">
                <a16:creationId xmlns:a16="http://schemas.microsoft.com/office/drawing/2014/main" id="{DF1D53E9-3A26-4848-98EC-B22DADE2FBF9}"/>
              </a:ext>
            </a:extLst>
          </p:cNvPr>
          <p:cNvSpPr>
            <a:spLocks noGrp="1"/>
          </p:cNvSpPr>
          <p:nvPr>
            <p:ph idx="1"/>
          </p:nvPr>
        </p:nvSpPr>
        <p:spPr>
          <a:xfrm>
            <a:off x="657225" y="1068959"/>
            <a:ext cx="7980677" cy="5108557"/>
          </a:xfrm>
        </p:spPr>
        <p:txBody>
          <a:bodyPr/>
          <a:lstStyle/>
          <a:p>
            <a:pPr eaLnBrk="1" hangingPunct="1">
              <a:buNone/>
            </a:pPr>
            <a:r>
              <a:rPr lang="en-US" altLang="en-US" b="1" dirty="0">
                <a:solidFill>
                  <a:srgbClr val="00B0F0"/>
                </a:solidFill>
              </a:rPr>
              <a:t> </a:t>
            </a:r>
            <a:r>
              <a:rPr lang="en-US" altLang="en-US" sz="2800" b="1" dirty="0">
                <a:latin typeface="+mj-lt"/>
              </a:rPr>
              <a:t>Test: Immersion in 70% HNO3 at room temp</a:t>
            </a:r>
          </a:p>
          <a:p>
            <a:pPr lvl="1" eaLnBrk="1" hangingPunct="1">
              <a:spcBef>
                <a:spcPts val="1200"/>
              </a:spcBef>
              <a:buClr>
                <a:srgbClr val="00B0F0"/>
              </a:buClr>
              <a:buFont typeface="Calibri" panose="020F0502020204030204" pitchFamily="34" charset="0"/>
              <a:buChar char="−"/>
            </a:pPr>
            <a:r>
              <a:rPr lang="en-US" altLang="en-US" sz="2400" b="1" dirty="0">
                <a:latin typeface="Garamond" panose="02020404030301010803" pitchFamily="18" charset="0"/>
              </a:rPr>
              <a:t> </a:t>
            </a:r>
            <a:r>
              <a:rPr lang="en-US" altLang="en-US" sz="2800" b="1" dirty="0">
                <a:latin typeface="Garamond" panose="02020404030301010803" pitchFamily="18" charset="0"/>
              </a:rPr>
              <a:t>Roughly 20 - 30 nm/s Cu etch rate  </a:t>
            </a:r>
          </a:p>
          <a:p>
            <a:pPr lvl="2" eaLnBrk="1" hangingPunct="1">
              <a:spcBef>
                <a:spcPts val="1200"/>
              </a:spcBef>
              <a:buClr>
                <a:srgbClr val="00B0F0"/>
              </a:buClr>
              <a:buFont typeface="Wingdings" panose="05000000000000000000" pitchFamily="2" charset="2"/>
              <a:buChar char="§"/>
            </a:pPr>
            <a:r>
              <a:rPr lang="en-US" altLang="en-US" sz="2000" b="1" dirty="0">
                <a:latin typeface="Garamond" panose="02020404030301010803" pitchFamily="18" charset="0"/>
              </a:rPr>
              <a:t> </a:t>
            </a:r>
            <a:r>
              <a:rPr lang="en-US" altLang="en-US" sz="2400" b="1" dirty="0">
                <a:latin typeface="Garamond" panose="02020404030301010803" pitchFamily="18" charset="0"/>
              </a:rPr>
              <a:t>Can be used as a simple porosity test of Ni(P) on Cu</a:t>
            </a:r>
          </a:p>
          <a:p>
            <a:pPr eaLnBrk="1" hangingPunct="1">
              <a:buNone/>
            </a:pPr>
            <a:endParaRPr lang="en-US" altLang="en-US" sz="1800" b="1" dirty="0"/>
          </a:p>
          <a:p>
            <a:pPr eaLnBrk="1" hangingPunct="1">
              <a:spcBef>
                <a:spcPts val="3600"/>
              </a:spcBef>
              <a:buFontTx/>
              <a:buNone/>
            </a:pPr>
            <a:r>
              <a:rPr lang="en-US" altLang="en-US" sz="2800" b="1" dirty="0">
                <a:latin typeface="+mj-lt"/>
              </a:rPr>
              <a:t>Blanket Ni(P)/Cu test results were “excellent”</a:t>
            </a:r>
          </a:p>
          <a:p>
            <a:pPr lvl="1" eaLnBrk="1" hangingPunct="1">
              <a:spcBef>
                <a:spcPts val="1200"/>
              </a:spcBef>
              <a:buClr>
                <a:srgbClr val="00B0F0"/>
              </a:buClr>
              <a:buFont typeface="Calibri" panose="020F0502020204030204" pitchFamily="34" charset="0"/>
              <a:buChar char="−"/>
            </a:pPr>
            <a:r>
              <a:rPr lang="en-US" altLang="en-US" sz="2800" b="1" dirty="0">
                <a:latin typeface="Garamond" panose="02020404030301010803" pitchFamily="18" charset="0"/>
              </a:rPr>
              <a:t> Ni(P) film thickness was in range 40 – 60 nm</a:t>
            </a:r>
          </a:p>
          <a:p>
            <a:pPr lvl="1" eaLnBrk="1" hangingPunct="1">
              <a:spcBef>
                <a:spcPts val="1200"/>
              </a:spcBef>
              <a:buClr>
                <a:srgbClr val="00B0F0"/>
              </a:buClr>
              <a:buFont typeface="Calibri" panose="020F0502020204030204" pitchFamily="34" charset="0"/>
              <a:buChar char="−"/>
            </a:pPr>
            <a:r>
              <a:rPr lang="en-US" altLang="en-US" sz="2800" b="1" dirty="0">
                <a:latin typeface="Garamond" panose="02020404030301010803" pitchFamily="18" charset="0"/>
              </a:rPr>
              <a:t> Ni(P) films were relatively intact up to 13 min, in this test</a:t>
            </a:r>
            <a:endParaRPr lang="en-US" sz="2800" b="1"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0206ED3D-7EF7-4854-9D55-72AF7C123D8E}"/>
              </a:ext>
            </a:extLst>
          </p:cNvPr>
          <p:cNvSpPr>
            <a:spLocks noGrp="1"/>
          </p:cNvSpPr>
          <p:nvPr>
            <p:ph type="sldNum" sz="quarter" idx="10"/>
          </p:nvPr>
        </p:nvSpPr>
        <p:spPr/>
        <p:txBody>
          <a:bodyPr/>
          <a:lstStyle/>
          <a:p>
            <a:pPr>
              <a:defRPr/>
            </a:pPr>
            <a:fld id="{BC0B7403-0D9E-4DEB-8705-94E3A5AD042D}" type="slidenum">
              <a:rPr lang="en-US" smtClean="0"/>
              <a:pPr>
                <a:defRPr/>
              </a:pPr>
              <a:t>19</a:t>
            </a:fld>
            <a:endParaRPr lang="en-US" dirty="0"/>
          </a:p>
        </p:txBody>
      </p:sp>
    </p:spTree>
    <p:extLst>
      <p:ext uri="{BB962C8B-B14F-4D97-AF65-F5344CB8AC3E}">
        <p14:creationId xmlns:p14="http://schemas.microsoft.com/office/powerpoint/2010/main" val="319888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543" y="-30480"/>
            <a:ext cx="8245475" cy="498475"/>
          </a:xfrm>
        </p:spPr>
        <p:txBody>
          <a:bodyPr/>
          <a:lstStyle/>
          <a:p>
            <a:pPr algn="ctr"/>
            <a:r>
              <a:rPr lang="en-US" dirty="0">
                <a:solidFill>
                  <a:schemeClr val="bg1"/>
                </a:solidFill>
                <a:latin typeface="Verdana" panose="020B0604030504040204" pitchFamily="34" charset="0"/>
                <a:ea typeface="Verdana" panose="020B0604030504040204" pitchFamily="34" charset="0"/>
              </a:rPr>
              <a:t>Outline</a:t>
            </a:r>
          </a:p>
        </p:txBody>
      </p:sp>
      <p:sp>
        <p:nvSpPr>
          <p:cNvPr id="4" name="Slide Number Placeholder 3"/>
          <p:cNvSpPr>
            <a:spLocks noGrp="1"/>
          </p:cNvSpPr>
          <p:nvPr>
            <p:ph type="sldNum" sz="quarter" idx="10"/>
          </p:nvPr>
        </p:nvSpPr>
        <p:spPr/>
        <p:txBody>
          <a:bodyPr/>
          <a:lstStyle/>
          <a:p>
            <a:pPr>
              <a:defRPr/>
            </a:pPr>
            <a:fld id="{BC0B7403-0D9E-4DEB-8705-94E3A5AD042D}" type="slidenum">
              <a:rPr lang="en-US" smtClean="0"/>
              <a:pPr>
                <a:defRPr/>
              </a:pPr>
              <a:t>2</a:t>
            </a:fld>
            <a:endParaRPr lang="en-US" dirty="0"/>
          </a:p>
        </p:txBody>
      </p:sp>
      <p:sp>
        <p:nvSpPr>
          <p:cNvPr id="7" name="Rectangle 3"/>
          <p:cNvSpPr txBox="1">
            <a:spLocks noChangeArrowheads="1"/>
          </p:cNvSpPr>
          <p:nvPr/>
        </p:nvSpPr>
        <p:spPr bwMode="auto">
          <a:xfrm>
            <a:off x="276537" y="870367"/>
            <a:ext cx="8728363" cy="4492101"/>
          </a:xfrm>
          <a:prstGeom prst="rect">
            <a:avLst/>
          </a:prstGeom>
          <a:noFill/>
          <a:ln>
            <a:noFill/>
          </a:ln>
          <a:effectLst/>
          <a:extLst>
            <a:ext uri="{909E8E84-426E-40DD-AFC4-6F175D3DCCD1}">
              <a14:hiddenFill xmlns:a14="http://schemas.microsoft.com/office/drawing/2010/main">
                <a:solidFill>
                  <a:srgbClr val="FF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35000"/>
              </a:spcBef>
              <a:spcAft>
                <a:spcPct val="15000"/>
              </a:spcAft>
              <a:buClr>
                <a:schemeClr val="accent2"/>
              </a:buClr>
              <a:buFont typeface="Wingdings" pitchFamily="2" charset="2"/>
              <a:buChar char="§"/>
              <a:defRPr sz="2400" b="1">
                <a:solidFill>
                  <a:schemeClr val="tx1"/>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charset="0"/>
              <a:buChar char="–"/>
              <a:defRPr sz="2200">
                <a:solidFill>
                  <a:schemeClr val="tx1"/>
                </a:solidFill>
                <a:latin typeface="+mn-lt"/>
                <a:cs typeface="+mn-cs"/>
              </a:defRPr>
            </a:lvl2pPr>
            <a:lvl3pPr marL="682625" indent="-223838" algn="l" rtl="0" eaLnBrk="0" fontAlgn="base" hangingPunct="0">
              <a:spcBef>
                <a:spcPct val="20000"/>
              </a:spcBef>
              <a:spcAft>
                <a:spcPct val="0"/>
              </a:spcAft>
              <a:buClr>
                <a:schemeClr val="accent2"/>
              </a:buClr>
              <a:buChar char="•"/>
              <a:defRPr sz="2000">
                <a:solidFill>
                  <a:schemeClr val="tx1"/>
                </a:solidFill>
                <a:latin typeface="+mn-lt"/>
                <a:cs typeface="+mn-cs"/>
              </a:defRPr>
            </a:lvl3pPr>
            <a:lvl4pPr marL="912813" indent="-228600" algn="l" rtl="0" eaLnBrk="0" fontAlgn="base" hangingPunct="0">
              <a:spcBef>
                <a:spcPct val="20000"/>
              </a:spcBef>
              <a:spcAft>
                <a:spcPct val="0"/>
              </a:spcAft>
              <a:buClr>
                <a:schemeClr val="accent2"/>
              </a:buClr>
              <a:buFont typeface="Arial" charset="0"/>
              <a:buChar char="–"/>
              <a:defRPr>
                <a:solidFill>
                  <a:schemeClr val="tx1"/>
                </a:solidFill>
                <a:latin typeface="+mn-lt"/>
                <a:cs typeface="+mn-cs"/>
              </a:defRPr>
            </a:lvl4pPr>
            <a:lvl5pPr marL="1143000" indent="-228600" algn="l" rtl="0" eaLnBrk="0" fontAlgn="base" hangingPunct="0">
              <a:spcBef>
                <a:spcPct val="20000"/>
              </a:spcBef>
              <a:spcAft>
                <a:spcPct val="0"/>
              </a:spcAft>
              <a:buClr>
                <a:schemeClr val="accent2"/>
              </a:buClr>
              <a:buFont typeface="Arial" charset="0"/>
              <a:buChar char="&gt;"/>
              <a:defRPr>
                <a:solidFill>
                  <a:schemeClr val="tx1"/>
                </a:solidFill>
                <a:latin typeface="+mn-lt"/>
                <a:cs typeface="+mn-cs"/>
              </a:defRPr>
            </a:lvl5pPr>
            <a:lvl6pPr marL="16002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6pPr>
            <a:lvl7pPr marL="20574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7pPr>
            <a:lvl8pPr marL="25146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8pPr>
            <a:lvl9pPr marL="29718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9pPr>
          </a:lstStyle>
          <a:p>
            <a:pPr marL="0" marR="0" lvl="0" indent="0" algn="l" defTabSz="914400" rtl="0" eaLnBrk="1" fontAlgn="base" latinLnBrk="0" hangingPunct="1">
              <a:lnSpc>
                <a:spcPct val="80000"/>
              </a:lnSpc>
              <a:spcBef>
                <a:spcPct val="35000"/>
              </a:spcBef>
              <a:spcAft>
                <a:spcPct val="15000"/>
              </a:spcAft>
              <a:buClr>
                <a:srgbClr val="0033CC"/>
              </a:buClr>
              <a:buSzPct val="80000"/>
              <a:buNone/>
              <a:tabLst/>
              <a:defRPr/>
            </a:pPr>
            <a:r>
              <a:rPr kumimoji="0" lang="en-US" altLang="en-US" sz="2800" b="1" i="0" u="none" strike="noStrike" kern="0" cap="none" spc="0" normalizeH="0" baseline="0" noProof="0" dirty="0">
                <a:ln>
                  <a:noFill/>
                </a:ln>
                <a:solidFill>
                  <a:srgbClr val="000000"/>
                </a:solidFill>
                <a:effectLst/>
                <a:uLnTx/>
                <a:uFillTx/>
                <a:latin typeface="Arial"/>
                <a:cs typeface="Arial"/>
              </a:rPr>
              <a:t>Why electroless deposition? </a:t>
            </a:r>
          </a:p>
          <a:p>
            <a:pPr marL="0" indent="0" eaLnBrk="1" hangingPunct="1">
              <a:lnSpc>
                <a:spcPct val="80000"/>
              </a:lnSpc>
              <a:spcBef>
                <a:spcPts val="3600"/>
              </a:spcBef>
              <a:buClr>
                <a:srgbClr val="0033CC"/>
              </a:buClr>
              <a:buSzPct val="80000"/>
              <a:buNone/>
              <a:defRPr/>
            </a:pPr>
            <a:r>
              <a:rPr lang="en-US" altLang="en-US" sz="2800" kern="0" dirty="0">
                <a:solidFill>
                  <a:srgbClr val="000000"/>
                </a:solidFill>
                <a:latin typeface="Arial"/>
                <a:cs typeface="Arial"/>
              </a:rPr>
              <a:t>Evaluation of electroless Ni(P) cap layer for final   Cu interconnect level in MRAM test vehicles </a:t>
            </a:r>
          </a:p>
          <a:p>
            <a:pPr marL="0" indent="0" eaLnBrk="1" hangingPunct="1">
              <a:lnSpc>
                <a:spcPct val="80000"/>
              </a:lnSpc>
              <a:spcBef>
                <a:spcPts val="3600"/>
              </a:spcBef>
              <a:buClr>
                <a:srgbClr val="0033CC"/>
              </a:buClr>
              <a:buSzPct val="80000"/>
              <a:buNone/>
              <a:defRPr/>
            </a:pPr>
            <a:r>
              <a:rPr lang="en-US" altLang="en-US" sz="2800" kern="0" dirty="0">
                <a:solidFill>
                  <a:srgbClr val="000000"/>
                </a:solidFill>
                <a:latin typeface="Arial"/>
                <a:cs typeface="Arial"/>
              </a:rPr>
              <a:t>Test results</a:t>
            </a:r>
          </a:p>
          <a:p>
            <a:pPr marL="0" indent="0" eaLnBrk="1" hangingPunct="1">
              <a:lnSpc>
                <a:spcPct val="80000"/>
              </a:lnSpc>
              <a:spcBef>
                <a:spcPts val="3600"/>
              </a:spcBef>
              <a:buClr>
                <a:srgbClr val="0033CC"/>
              </a:buClr>
              <a:buSzPct val="80000"/>
              <a:buNone/>
              <a:defRPr/>
            </a:pPr>
            <a:r>
              <a:rPr kumimoji="0" lang="en-US" altLang="en-US" sz="2800" b="1" i="0" u="none" strike="noStrike" kern="0" cap="none" spc="0" normalizeH="0" baseline="0" noProof="0" dirty="0">
                <a:ln>
                  <a:noFill/>
                </a:ln>
                <a:solidFill>
                  <a:srgbClr val="000000"/>
                </a:solidFill>
                <a:effectLst/>
                <a:uLnTx/>
                <a:uFillTx/>
                <a:latin typeface="Arial"/>
                <a:cs typeface="Arial"/>
              </a:rPr>
              <a:t>Wrap-up</a:t>
            </a:r>
            <a:endParaRPr kumimoji="0" lang="en-US" altLang="en-US" sz="2800" b="0" i="0" u="none" strike="noStrike" kern="0" cap="none" spc="0" normalizeH="0" baseline="0" noProof="0" dirty="0">
              <a:ln>
                <a:noFill/>
              </a:ln>
              <a:solidFill>
                <a:srgbClr val="0033CC"/>
              </a:solidFill>
              <a:effectLst/>
              <a:uLnTx/>
              <a:uFillTx/>
              <a:latin typeface="Arial"/>
              <a:cs typeface="Arial"/>
            </a:endParaRPr>
          </a:p>
        </p:txBody>
      </p:sp>
    </p:spTree>
    <p:extLst>
      <p:ext uri="{BB962C8B-B14F-4D97-AF65-F5344CB8AC3E}">
        <p14:creationId xmlns:p14="http://schemas.microsoft.com/office/powerpoint/2010/main" val="3416292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03" y="-30480"/>
            <a:ext cx="8245475" cy="498475"/>
          </a:xfrm>
        </p:spPr>
        <p:txBody>
          <a:bodyPr/>
          <a:lstStyle/>
          <a:p>
            <a:pPr algn="ctr"/>
            <a:r>
              <a:rPr lang="en-US" dirty="0">
                <a:solidFill>
                  <a:schemeClr val="bg1"/>
                </a:solidFill>
                <a:latin typeface="Verdana" panose="020B0604030504040204" pitchFamily="34" charset="0"/>
                <a:ea typeface="Verdana" panose="020B0604030504040204" pitchFamily="34" charset="0"/>
              </a:rPr>
              <a:t>Outline</a:t>
            </a:r>
          </a:p>
        </p:txBody>
      </p:sp>
      <p:sp>
        <p:nvSpPr>
          <p:cNvPr id="4" name="Slide Number Placeholder 3"/>
          <p:cNvSpPr>
            <a:spLocks noGrp="1"/>
          </p:cNvSpPr>
          <p:nvPr>
            <p:ph type="sldNum" sz="quarter" idx="10"/>
          </p:nvPr>
        </p:nvSpPr>
        <p:spPr/>
        <p:txBody>
          <a:bodyPr/>
          <a:lstStyle/>
          <a:p>
            <a:pPr>
              <a:defRPr/>
            </a:pPr>
            <a:fld id="{BC0B7403-0D9E-4DEB-8705-94E3A5AD042D}" type="slidenum">
              <a:rPr lang="en-US" smtClean="0"/>
              <a:pPr>
                <a:defRPr/>
              </a:pPr>
              <a:t>20</a:t>
            </a:fld>
            <a:endParaRPr lang="en-US" dirty="0"/>
          </a:p>
        </p:txBody>
      </p:sp>
      <p:sp>
        <p:nvSpPr>
          <p:cNvPr id="7" name="Rectangle 3"/>
          <p:cNvSpPr txBox="1">
            <a:spLocks noChangeArrowheads="1"/>
          </p:cNvSpPr>
          <p:nvPr/>
        </p:nvSpPr>
        <p:spPr bwMode="auto">
          <a:xfrm>
            <a:off x="221673" y="1162975"/>
            <a:ext cx="8728363" cy="4492101"/>
          </a:xfrm>
          <a:prstGeom prst="rect">
            <a:avLst/>
          </a:prstGeom>
          <a:noFill/>
          <a:ln>
            <a:noFill/>
          </a:ln>
          <a:effectLst/>
          <a:extLst>
            <a:ext uri="{909E8E84-426E-40DD-AFC4-6F175D3DCCD1}">
              <a14:hiddenFill xmlns:a14="http://schemas.microsoft.com/office/drawing/2010/main">
                <a:solidFill>
                  <a:srgbClr val="FF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35000"/>
              </a:spcBef>
              <a:spcAft>
                <a:spcPct val="15000"/>
              </a:spcAft>
              <a:buClr>
                <a:schemeClr val="accent2"/>
              </a:buClr>
              <a:buFont typeface="Wingdings" pitchFamily="2" charset="2"/>
              <a:buChar char="§"/>
              <a:defRPr sz="2400" b="1">
                <a:solidFill>
                  <a:schemeClr val="tx1"/>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charset="0"/>
              <a:buChar char="–"/>
              <a:defRPr sz="2200">
                <a:solidFill>
                  <a:schemeClr val="tx1"/>
                </a:solidFill>
                <a:latin typeface="+mn-lt"/>
                <a:cs typeface="+mn-cs"/>
              </a:defRPr>
            </a:lvl2pPr>
            <a:lvl3pPr marL="682625" indent="-223838" algn="l" rtl="0" eaLnBrk="0" fontAlgn="base" hangingPunct="0">
              <a:spcBef>
                <a:spcPct val="20000"/>
              </a:spcBef>
              <a:spcAft>
                <a:spcPct val="0"/>
              </a:spcAft>
              <a:buClr>
                <a:schemeClr val="accent2"/>
              </a:buClr>
              <a:buChar char="•"/>
              <a:defRPr sz="2000">
                <a:solidFill>
                  <a:schemeClr val="tx1"/>
                </a:solidFill>
                <a:latin typeface="+mn-lt"/>
                <a:cs typeface="+mn-cs"/>
              </a:defRPr>
            </a:lvl3pPr>
            <a:lvl4pPr marL="912813" indent="-228600" algn="l" rtl="0" eaLnBrk="0" fontAlgn="base" hangingPunct="0">
              <a:spcBef>
                <a:spcPct val="20000"/>
              </a:spcBef>
              <a:spcAft>
                <a:spcPct val="0"/>
              </a:spcAft>
              <a:buClr>
                <a:schemeClr val="accent2"/>
              </a:buClr>
              <a:buFont typeface="Arial" charset="0"/>
              <a:buChar char="–"/>
              <a:defRPr>
                <a:solidFill>
                  <a:schemeClr val="tx1"/>
                </a:solidFill>
                <a:latin typeface="+mn-lt"/>
                <a:cs typeface="+mn-cs"/>
              </a:defRPr>
            </a:lvl4pPr>
            <a:lvl5pPr marL="1143000" indent="-228600" algn="l" rtl="0" eaLnBrk="0" fontAlgn="base" hangingPunct="0">
              <a:spcBef>
                <a:spcPct val="20000"/>
              </a:spcBef>
              <a:spcAft>
                <a:spcPct val="0"/>
              </a:spcAft>
              <a:buClr>
                <a:schemeClr val="accent2"/>
              </a:buClr>
              <a:buFont typeface="Arial" charset="0"/>
              <a:buChar char="&gt;"/>
              <a:defRPr>
                <a:solidFill>
                  <a:schemeClr val="tx1"/>
                </a:solidFill>
                <a:latin typeface="+mn-lt"/>
                <a:cs typeface="+mn-cs"/>
              </a:defRPr>
            </a:lvl5pPr>
            <a:lvl6pPr marL="16002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6pPr>
            <a:lvl7pPr marL="20574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7pPr>
            <a:lvl8pPr marL="25146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8pPr>
            <a:lvl9pPr marL="29718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9pPr>
          </a:lstStyle>
          <a:p>
            <a:pPr marL="0" marR="0" lvl="0" indent="0" algn="l" defTabSz="914400" rtl="0" eaLnBrk="1" fontAlgn="base" latinLnBrk="0" hangingPunct="1">
              <a:lnSpc>
                <a:spcPct val="80000"/>
              </a:lnSpc>
              <a:spcBef>
                <a:spcPct val="35000"/>
              </a:spcBef>
              <a:spcAft>
                <a:spcPct val="15000"/>
              </a:spcAft>
              <a:buClr>
                <a:srgbClr val="0033CC"/>
              </a:buClr>
              <a:buSzPct val="80000"/>
              <a:buNone/>
              <a:tabLst/>
              <a:defRPr/>
            </a:pPr>
            <a:r>
              <a:rPr kumimoji="0" lang="en-US" altLang="en-US" sz="2800" b="1" i="0" u="none" strike="noStrike" kern="0" cap="none" spc="0" normalizeH="0" baseline="0" noProof="0" dirty="0">
                <a:ln>
                  <a:noFill/>
                </a:ln>
                <a:solidFill>
                  <a:srgbClr val="000000"/>
                </a:solidFill>
                <a:effectLst/>
                <a:uLnTx/>
                <a:uFillTx/>
                <a:latin typeface="Arial"/>
                <a:cs typeface="Arial"/>
              </a:rPr>
              <a:t> </a:t>
            </a:r>
            <a:r>
              <a:rPr kumimoji="0" lang="en-US" altLang="en-US" sz="2800" b="1" i="0" u="none" strike="noStrike" kern="0" cap="none" spc="0" normalizeH="0" baseline="0" noProof="0" dirty="0">
                <a:ln>
                  <a:noFill/>
                </a:ln>
                <a:solidFill>
                  <a:schemeClr val="bg1">
                    <a:lumMod val="65000"/>
                  </a:schemeClr>
                </a:solidFill>
                <a:effectLst/>
                <a:uLnTx/>
                <a:uFillTx/>
                <a:latin typeface="Arial"/>
                <a:cs typeface="Arial"/>
              </a:rPr>
              <a:t>Why electroless deposition? </a:t>
            </a:r>
          </a:p>
          <a:p>
            <a:pPr marL="0" indent="0" eaLnBrk="1" hangingPunct="1">
              <a:lnSpc>
                <a:spcPct val="80000"/>
              </a:lnSpc>
              <a:spcBef>
                <a:spcPts val="3600"/>
              </a:spcBef>
              <a:buClr>
                <a:srgbClr val="0033CC"/>
              </a:buClr>
              <a:buSzPct val="80000"/>
              <a:buNone/>
              <a:defRPr/>
            </a:pPr>
            <a:r>
              <a:rPr lang="en-US" altLang="en-US" sz="2800" kern="0" dirty="0">
                <a:solidFill>
                  <a:schemeClr val="bg1">
                    <a:lumMod val="65000"/>
                  </a:schemeClr>
                </a:solidFill>
              </a:rPr>
              <a:t> Evaluation of electroless Ni(P) cap layer for final    Cu interconnect level in MRAM test vehicles </a:t>
            </a:r>
          </a:p>
          <a:p>
            <a:pPr marL="0" indent="0" eaLnBrk="1" hangingPunct="1">
              <a:lnSpc>
                <a:spcPct val="80000"/>
              </a:lnSpc>
              <a:spcBef>
                <a:spcPts val="3600"/>
              </a:spcBef>
              <a:buClr>
                <a:srgbClr val="0033CC"/>
              </a:buClr>
              <a:buSzPct val="80000"/>
              <a:buNone/>
              <a:defRPr/>
            </a:pPr>
            <a:r>
              <a:rPr lang="en-US" altLang="en-US" sz="2800" kern="0" dirty="0">
                <a:solidFill>
                  <a:srgbClr val="000000"/>
                </a:solidFill>
                <a:latin typeface="Arial"/>
                <a:cs typeface="Arial"/>
              </a:rPr>
              <a:t> Test r</a:t>
            </a:r>
            <a:r>
              <a:rPr lang="en-US" altLang="en-US" sz="2800" kern="0" dirty="0">
                <a:solidFill>
                  <a:srgbClr val="000000"/>
                </a:solidFill>
                <a:latin typeface="+mj-lt"/>
                <a:cs typeface="Arial"/>
              </a:rPr>
              <a:t>esults </a:t>
            </a:r>
          </a:p>
          <a:p>
            <a:pPr marL="0" indent="0" eaLnBrk="1" hangingPunct="1">
              <a:lnSpc>
                <a:spcPct val="80000"/>
              </a:lnSpc>
              <a:spcBef>
                <a:spcPts val="3600"/>
              </a:spcBef>
              <a:buClr>
                <a:srgbClr val="0033CC"/>
              </a:buClr>
              <a:buSzPct val="80000"/>
              <a:buNone/>
              <a:defRPr/>
            </a:pPr>
            <a:r>
              <a:rPr kumimoji="0" lang="en-US" altLang="en-US" sz="2800" b="1" i="0" u="none" strike="noStrike" kern="0" cap="none" spc="0" normalizeH="0" baseline="0" noProof="0" dirty="0">
                <a:ln>
                  <a:noFill/>
                </a:ln>
                <a:solidFill>
                  <a:srgbClr val="000000"/>
                </a:solidFill>
                <a:effectLst/>
                <a:uLnTx/>
                <a:uFillTx/>
                <a:latin typeface="Arial"/>
                <a:cs typeface="Arial"/>
              </a:rPr>
              <a:t> </a:t>
            </a:r>
            <a:r>
              <a:rPr kumimoji="0" lang="en-US" altLang="en-US" sz="2800" b="1" i="0" u="none" strike="noStrike" kern="0" cap="none" spc="0" normalizeH="0" baseline="0" noProof="0" dirty="0">
                <a:ln>
                  <a:noFill/>
                </a:ln>
                <a:solidFill>
                  <a:schemeClr val="bg1">
                    <a:lumMod val="65000"/>
                  </a:schemeClr>
                </a:solidFill>
                <a:effectLst/>
                <a:uLnTx/>
                <a:uFillTx/>
                <a:latin typeface="Arial"/>
                <a:cs typeface="Arial"/>
              </a:rPr>
              <a:t>Deposition mechanism </a:t>
            </a:r>
            <a:r>
              <a:rPr lang="en-US" altLang="en-US" sz="2800" kern="0" dirty="0">
                <a:solidFill>
                  <a:schemeClr val="bg1">
                    <a:lumMod val="65000"/>
                  </a:schemeClr>
                </a:solidFill>
                <a:latin typeface="Arial"/>
                <a:cs typeface="Arial"/>
              </a:rPr>
              <a:t>r</a:t>
            </a:r>
            <a:r>
              <a:rPr kumimoji="0" lang="en-US" altLang="en-US" sz="2800" b="1" i="0" u="none" strike="noStrike" kern="0" cap="none" spc="0" normalizeH="0" baseline="0" noProof="0" dirty="0" err="1">
                <a:ln>
                  <a:noFill/>
                </a:ln>
                <a:solidFill>
                  <a:schemeClr val="bg1">
                    <a:lumMod val="65000"/>
                  </a:schemeClr>
                </a:solidFill>
                <a:effectLst/>
                <a:uLnTx/>
                <a:uFillTx/>
                <a:latin typeface="Arial"/>
                <a:cs typeface="Arial"/>
              </a:rPr>
              <a:t>eview</a:t>
            </a:r>
            <a:endParaRPr kumimoji="0" lang="en-US" altLang="en-US" sz="2800" b="1" i="0" u="none" strike="noStrike" kern="0" cap="none" spc="0" normalizeH="0" baseline="0" noProof="0" dirty="0">
              <a:ln>
                <a:noFill/>
              </a:ln>
              <a:solidFill>
                <a:schemeClr val="bg1">
                  <a:lumMod val="65000"/>
                </a:schemeClr>
              </a:solidFill>
              <a:effectLst/>
              <a:uLnTx/>
              <a:uFillTx/>
              <a:latin typeface="Arial"/>
              <a:cs typeface="Arial"/>
            </a:endParaRPr>
          </a:p>
          <a:p>
            <a:pPr marL="0" indent="0" eaLnBrk="1" hangingPunct="1">
              <a:lnSpc>
                <a:spcPct val="80000"/>
              </a:lnSpc>
              <a:spcBef>
                <a:spcPts val="3600"/>
              </a:spcBef>
              <a:buClr>
                <a:srgbClr val="0033CC"/>
              </a:buClr>
              <a:buSzPct val="80000"/>
              <a:buNone/>
              <a:defRPr/>
            </a:pPr>
            <a:r>
              <a:rPr kumimoji="0" lang="en-US" altLang="en-US" sz="2800" b="1" i="0" u="none" strike="noStrike" kern="0" cap="none" spc="0" normalizeH="0" baseline="0" noProof="0" dirty="0">
                <a:ln>
                  <a:noFill/>
                </a:ln>
                <a:solidFill>
                  <a:schemeClr val="bg1">
                    <a:lumMod val="65000"/>
                  </a:schemeClr>
                </a:solidFill>
                <a:effectLst/>
                <a:uLnTx/>
                <a:uFillTx/>
                <a:latin typeface="Arial"/>
                <a:cs typeface="Arial"/>
              </a:rPr>
              <a:t> Wrap-up</a:t>
            </a:r>
            <a:endParaRPr kumimoji="0" lang="en-US" altLang="en-US" sz="2800" b="0" i="0" u="none" strike="noStrike" kern="0" cap="none" spc="0" normalizeH="0" baseline="0" noProof="0" dirty="0">
              <a:ln>
                <a:noFill/>
              </a:ln>
              <a:solidFill>
                <a:schemeClr val="bg1">
                  <a:lumMod val="65000"/>
                </a:schemeClr>
              </a:solidFill>
              <a:effectLst/>
              <a:uLnTx/>
              <a:uFillTx/>
              <a:latin typeface="Arial"/>
              <a:cs typeface="Arial"/>
            </a:endParaRPr>
          </a:p>
        </p:txBody>
      </p:sp>
    </p:spTree>
    <p:extLst>
      <p:ext uri="{BB962C8B-B14F-4D97-AF65-F5344CB8AC3E}">
        <p14:creationId xmlns:p14="http://schemas.microsoft.com/office/powerpoint/2010/main" val="3252224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6905852B-3668-4892-ABCC-12B956675E6D}"/>
              </a:ext>
            </a:extLst>
          </p:cNvPr>
          <p:cNvGrpSpPr/>
          <p:nvPr/>
        </p:nvGrpSpPr>
        <p:grpSpPr>
          <a:xfrm>
            <a:off x="7063540" y="2660862"/>
            <a:ext cx="1371201" cy="768138"/>
            <a:chOff x="7130801" y="3211264"/>
            <a:chExt cx="914400" cy="406400"/>
          </a:xfrm>
        </p:grpSpPr>
        <p:sp>
          <p:nvSpPr>
            <p:cNvPr id="13" name="Rectangle 130">
              <a:extLst>
                <a:ext uri="{FF2B5EF4-FFF2-40B4-BE49-F238E27FC236}">
                  <a16:creationId xmlns:a16="http://schemas.microsoft.com/office/drawing/2014/main" id="{E7CC6A97-FE77-49C3-80D9-DA521387156C}"/>
                </a:ext>
              </a:extLst>
            </p:cNvPr>
            <p:cNvSpPr>
              <a:spLocks noChangeArrowheads="1"/>
            </p:cNvSpPr>
            <p:nvPr/>
          </p:nvSpPr>
          <p:spPr bwMode="auto">
            <a:xfrm>
              <a:off x="7130801" y="3543052"/>
              <a:ext cx="914400" cy="74612"/>
            </a:xfrm>
            <a:prstGeom prst="rect">
              <a:avLst/>
            </a:prstGeom>
            <a:solidFill>
              <a:srgbClr val="CC00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0000"/>
              </a:extrusionClr>
              <a:contourClr>
                <a:srgbClr val="CC0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14" name="Rectangle 131">
              <a:extLst>
                <a:ext uri="{FF2B5EF4-FFF2-40B4-BE49-F238E27FC236}">
                  <a16:creationId xmlns:a16="http://schemas.microsoft.com/office/drawing/2014/main" id="{49C488EB-5F07-4FDC-BD75-F879A432627B}"/>
                </a:ext>
              </a:extLst>
            </p:cNvPr>
            <p:cNvSpPr>
              <a:spLocks noChangeArrowheads="1"/>
            </p:cNvSpPr>
            <p:nvPr/>
          </p:nvSpPr>
          <p:spPr bwMode="auto">
            <a:xfrm>
              <a:off x="7130801" y="3492252"/>
              <a:ext cx="914400" cy="74612"/>
            </a:xfrm>
            <a:prstGeom prst="rect">
              <a:avLst/>
            </a:prstGeom>
            <a:solidFill>
              <a:srgbClr val="D18213"/>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D18213"/>
              </a:extrusionClr>
              <a:contourClr>
                <a:srgbClr val="D1821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15" name="Rectangle 132">
              <a:extLst>
                <a:ext uri="{FF2B5EF4-FFF2-40B4-BE49-F238E27FC236}">
                  <a16:creationId xmlns:a16="http://schemas.microsoft.com/office/drawing/2014/main" id="{F8F41D1B-2C4D-4D4C-8B69-A66B38036B5A}"/>
                </a:ext>
              </a:extLst>
            </p:cNvPr>
            <p:cNvSpPr>
              <a:spLocks noChangeArrowheads="1"/>
            </p:cNvSpPr>
            <p:nvPr/>
          </p:nvSpPr>
          <p:spPr bwMode="auto">
            <a:xfrm>
              <a:off x="7435601" y="3376364"/>
              <a:ext cx="381000" cy="127000"/>
            </a:xfrm>
            <a:prstGeom prst="rect">
              <a:avLst/>
            </a:prstGeom>
            <a:solidFill>
              <a:srgbClr val="FF33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16" name="Rectangle 133">
              <a:extLst>
                <a:ext uri="{FF2B5EF4-FFF2-40B4-BE49-F238E27FC236}">
                  <a16:creationId xmlns:a16="http://schemas.microsoft.com/office/drawing/2014/main" id="{444F2001-1FF3-4007-B3B7-F187F58FE104}"/>
                </a:ext>
              </a:extLst>
            </p:cNvPr>
            <p:cNvSpPr>
              <a:spLocks noChangeArrowheads="1"/>
            </p:cNvSpPr>
            <p:nvPr/>
          </p:nvSpPr>
          <p:spPr bwMode="auto">
            <a:xfrm>
              <a:off x="7435601" y="3338264"/>
              <a:ext cx="381000" cy="36513"/>
            </a:xfrm>
            <a:prstGeom prst="rect">
              <a:avLst/>
            </a:prstGeom>
            <a:solidFill>
              <a:srgbClr val="C0C0C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17" name="Rectangle 134">
              <a:extLst>
                <a:ext uri="{FF2B5EF4-FFF2-40B4-BE49-F238E27FC236}">
                  <a16:creationId xmlns:a16="http://schemas.microsoft.com/office/drawing/2014/main" id="{2FAD097E-2116-4122-921D-922CC38C9EE0}"/>
                </a:ext>
              </a:extLst>
            </p:cNvPr>
            <p:cNvSpPr>
              <a:spLocks noChangeArrowheads="1"/>
            </p:cNvSpPr>
            <p:nvPr/>
          </p:nvSpPr>
          <p:spPr bwMode="auto">
            <a:xfrm>
              <a:off x="7435601" y="3211264"/>
              <a:ext cx="381000" cy="127000"/>
            </a:xfrm>
            <a:prstGeom prst="rect">
              <a:avLst/>
            </a:prstGeom>
            <a:solidFill>
              <a:srgbClr val="FF33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18" name="Line 135">
              <a:extLst>
                <a:ext uri="{FF2B5EF4-FFF2-40B4-BE49-F238E27FC236}">
                  <a16:creationId xmlns:a16="http://schemas.microsoft.com/office/drawing/2014/main" id="{13975BCB-60FA-4C8B-A3CF-BB2F4F5E0312}"/>
                </a:ext>
              </a:extLst>
            </p:cNvPr>
            <p:cNvSpPr>
              <a:spLocks noChangeShapeType="1"/>
            </p:cNvSpPr>
            <p:nvPr/>
          </p:nvSpPr>
          <p:spPr bwMode="auto">
            <a:xfrm>
              <a:off x="7473701" y="3452564"/>
              <a:ext cx="304800"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35">
              <a:extLst>
                <a:ext uri="{FF2B5EF4-FFF2-40B4-BE49-F238E27FC236}">
                  <a16:creationId xmlns:a16="http://schemas.microsoft.com/office/drawing/2014/main" id="{D099B99A-B455-4B1C-AECE-3C4BAA05341E}"/>
                </a:ext>
              </a:extLst>
            </p:cNvPr>
            <p:cNvSpPr>
              <a:spLocks noChangeShapeType="1"/>
            </p:cNvSpPr>
            <p:nvPr/>
          </p:nvSpPr>
          <p:spPr bwMode="auto">
            <a:xfrm flipH="1">
              <a:off x="7444540" y="3277602"/>
              <a:ext cx="304800"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Title 1">
            <a:extLst>
              <a:ext uri="{FF2B5EF4-FFF2-40B4-BE49-F238E27FC236}">
                <a16:creationId xmlns:a16="http://schemas.microsoft.com/office/drawing/2014/main" id="{66E6779A-EB9B-4C1A-A87A-9F7336B80481}"/>
              </a:ext>
            </a:extLst>
          </p:cNvPr>
          <p:cNvSpPr>
            <a:spLocks noGrp="1"/>
          </p:cNvSpPr>
          <p:nvPr>
            <p:ph type="title"/>
          </p:nvPr>
        </p:nvSpPr>
        <p:spPr>
          <a:xfrm>
            <a:off x="189267" y="-35511"/>
            <a:ext cx="8245475" cy="498475"/>
          </a:xfrm>
        </p:spPr>
        <p:txBody>
          <a:bodyPr/>
          <a:lstStyle/>
          <a:p>
            <a:r>
              <a:rPr lang="en-US" dirty="0">
                <a:solidFill>
                  <a:schemeClr val="bg1"/>
                </a:solidFill>
                <a:latin typeface="Verdana" panose="020B0604030504040204" pitchFamily="34" charset="0"/>
                <a:ea typeface="Verdana" panose="020B0604030504040204" pitchFamily="34" charset="0"/>
              </a:rPr>
              <a:t>MRAM R &amp; MR</a:t>
            </a:r>
          </a:p>
        </p:txBody>
      </p:sp>
      <p:sp>
        <p:nvSpPr>
          <p:cNvPr id="3" name="Content Placeholder 2">
            <a:extLst>
              <a:ext uri="{FF2B5EF4-FFF2-40B4-BE49-F238E27FC236}">
                <a16:creationId xmlns:a16="http://schemas.microsoft.com/office/drawing/2014/main" id="{31644971-2D2C-4CAB-A7B1-EC9124354A59}"/>
              </a:ext>
            </a:extLst>
          </p:cNvPr>
          <p:cNvSpPr>
            <a:spLocks noGrp="1"/>
          </p:cNvSpPr>
          <p:nvPr>
            <p:ph idx="1"/>
          </p:nvPr>
        </p:nvSpPr>
        <p:spPr>
          <a:xfrm>
            <a:off x="291715" y="480036"/>
            <a:ext cx="6670963" cy="5756904"/>
          </a:xfrm>
        </p:spPr>
        <p:txBody>
          <a:bodyPr/>
          <a:lstStyle/>
          <a:p>
            <a:pPr marL="0" indent="0">
              <a:buNone/>
            </a:pPr>
            <a:r>
              <a:rPr lang="en-US" sz="2400" b="1" dirty="0" err="1">
                <a:latin typeface="+mj-lt"/>
              </a:rPr>
              <a:t>Freelayer</a:t>
            </a:r>
            <a:r>
              <a:rPr lang="en-US" sz="2400" b="1" dirty="0">
                <a:latin typeface="+mj-lt"/>
              </a:rPr>
              <a:t> and pinned layer moments pointing in the </a:t>
            </a:r>
            <a:r>
              <a:rPr lang="en-US" sz="2400" b="1" i="1" dirty="0">
                <a:latin typeface="+mj-lt"/>
              </a:rPr>
              <a:t>same</a:t>
            </a:r>
            <a:r>
              <a:rPr lang="en-US" sz="2400" b="1" dirty="0">
                <a:latin typeface="+mj-lt"/>
              </a:rPr>
              <a:t> direction:</a:t>
            </a:r>
          </a:p>
          <a:p>
            <a:pPr lvl="1"/>
            <a:r>
              <a:rPr lang="en-US" sz="2400" b="1" dirty="0">
                <a:latin typeface="Garamond" panose="02020404030301010803" pitchFamily="18" charset="0"/>
              </a:rPr>
              <a:t> </a:t>
            </a:r>
            <a:r>
              <a:rPr lang="en-US" sz="2000" b="1" dirty="0">
                <a:latin typeface="Garamond" panose="02020404030301010803" pitchFamily="18" charset="0"/>
              </a:rPr>
              <a:t>This is the low-resistance path for the current (</a:t>
            </a:r>
            <a:r>
              <a:rPr lang="en-US" sz="2000" b="1" dirty="0" err="1">
                <a:latin typeface="Garamond" panose="02020404030301010803" pitchFamily="18" charset="0"/>
              </a:rPr>
              <a:t>Rmin</a:t>
            </a:r>
            <a:r>
              <a:rPr lang="en-US" sz="2000" b="1" dirty="0">
                <a:latin typeface="Garamond" panose="02020404030301010803" pitchFamily="18" charset="0"/>
              </a:rPr>
              <a:t>)</a:t>
            </a:r>
          </a:p>
          <a:p>
            <a:pPr marL="0" indent="0">
              <a:spcBef>
                <a:spcPts val="2400"/>
              </a:spcBef>
              <a:buNone/>
            </a:pPr>
            <a:r>
              <a:rPr lang="en-US" sz="2400" b="1" dirty="0">
                <a:latin typeface="+mj-lt"/>
              </a:rPr>
              <a:t>If the moments are pointing in the </a:t>
            </a:r>
            <a:r>
              <a:rPr lang="en-US" sz="2400" b="1" i="1" dirty="0">
                <a:latin typeface="+mj-lt"/>
              </a:rPr>
              <a:t>opposite</a:t>
            </a:r>
            <a:r>
              <a:rPr lang="en-US" sz="2400" b="1" dirty="0">
                <a:latin typeface="+mj-lt"/>
              </a:rPr>
              <a:t> direction:</a:t>
            </a:r>
          </a:p>
          <a:p>
            <a:pPr lvl="1"/>
            <a:r>
              <a:rPr lang="en-US" sz="2400" b="1" dirty="0">
                <a:latin typeface="Garamond" panose="02020404030301010803" pitchFamily="18" charset="0"/>
              </a:rPr>
              <a:t> </a:t>
            </a:r>
            <a:r>
              <a:rPr lang="en-US" sz="2000" b="1" dirty="0">
                <a:latin typeface="Garamond" panose="02020404030301010803" pitchFamily="18" charset="0"/>
              </a:rPr>
              <a:t>This is the high-resistance path for the current (</a:t>
            </a:r>
            <a:r>
              <a:rPr lang="en-US" sz="2000" b="1" dirty="0" err="1">
                <a:latin typeface="Garamond" panose="02020404030301010803" pitchFamily="18" charset="0"/>
              </a:rPr>
              <a:t>Rmax</a:t>
            </a:r>
            <a:r>
              <a:rPr lang="en-US" sz="2000" b="1" dirty="0">
                <a:latin typeface="Garamond" panose="02020404030301010803" pitchFamily="18" charset="0"/>
              </a:rPr>
              <a:t>)</a:t>
            </a:r>
          </a:p>
          <a:p>
            <a:pPr marL="0" indent="0">
              <a:spcBef>
                <a:spcPts val="2400"/>
              </a:spcBef>
              <a:buNone/>
            </a:pPr>
            <a:r>
              <a:rPr lang="en-US" sz="2400" b="1" dirty="0">
                <a:latin typeface="+mj-lt"/>
              </a:rPr>
              <a:t>Thus, in case of </a:t>
            </a:r>
            <a:r>
              <a:rPr lang="en-US" sz="2400" b="1" i="1" dirty="0" err="1">
                <a:latin typeface="+mj-lt"/>
              </a:rPr>
              <a:t>spintorque</a:t>
            </a:r>
            <a:r>
              <a:rPr lang="en-US" sz="2400" b="1" dirty="0">
                <a:latin typeface="+mj-lt"/>
              </a:rPr>
              <a:t> MRAM, tunneling magnetoresistance (TMR) is defined as:</a:t>
            </a:r>
          </a:p>
          <a:p>
            <a:pPr marL="0" indent="0">
              <a:spcBef>
                <a:spcPts val="1200"/>
              </a:spcBef>
              <a:buNone/>
            </a:pPr>
            <a:r>
              <a:rPr lang="en-US" sz="2800" b="1" dirty="0">
                <a:latin typeface="Garamond" panose="02020404030301010803" pitchFamily="18" charset="0"/>
              </a:rPr>
              <a:t>	</a:t>
            </a:r>
            <a:r>
              <a:rPr lang="en-US" b="1" dirty="0">
                <a:latin typeface="Garamond" panose="02020404030301010803" pitchFamily="18" charset="0"/>
              </a:rPr>
              <a:t>TMR = (</a:t>
            </a:r>
            <a:r>
              <a:rPr lang="en-US" b="1" dirty="0" err="1">
                <a:latin typeface="Garamond" panose="02020404030301010803" pitchFamily="18" charset="0"/>
              </a:rPr>
              <a:t>Rmax</a:t>
            </a:r>
            <a:r>
              <a:rPr lang="en-US" b="1" dirty="0">
                <a:latin typeface="Garamond" panose="02020404030301010803" pitchFamily="18" charset="0"/>
              </a:rPr>
              <a:t> – </a:t>
            </a:r>
            <a:r>
              <a:rPr lang="en-US" b="1" dirty="0" err="1">
                <a:latin typeface="Garamond" panose="02020404030301010803" pitchFamily="18" charset="0"/>
              </a:rPr>
              <a:t>Rmin</a:t>
            </a:r>
            <a:r>
              <a:rPr lang="en-US" b="1" dirty="0">
                <a:latin typeface="Garamond" panose="02020404030301010803" pitchFamily="18" charset="0"/>
              </a:rPr>
              <a:t>)/</a:t>
            </a:r>
            <a:r>
              <a:rPr lang="en-US" b="1" dirty="0" err="1">
                <a:latin typeface="Garamond" panose="02020404030301010803" pitchFamily="18" charset="0"/>
              </a:rPr>
              <a:t>Rmin</a:t>
            </a:r>
            <a:endParaRPr lang="en-US" b="1" dirty="0">
              <a:latin typeface="Garamond" panose="02020404030301010803" pitchFamily="18" charset="0"/>
            </a:endParaRPr>
          </a:p>
          <a:p>
            <a:pPr marL="0" indent="0">
              <a:spcBef>
                <a:spcPts val="2400"/>
              </a:spcBef>
              <a:buNone/>
            </a:pPr>
            <a:r>
              <a:rPr lang="en-US" sz="2400" b="1" dirty="0">
                <a:solidFill>
                  <a:srgbClr val="009900"/>
                </a:solidFill>
                <a:latin typeface="Garamond" panose="02020404030301010803" pitchFamily="18" charset="0"/>
              </a:rPr>
              <a:t>Ni(P) capping of the final Cu level is to enable rapid, high-temperature, data-retention testing</a:t>
            </a:r>
          </a:p>
        </p:txBody>
      </p:sp>
      <p:sp>
        <p:nvSpPr>
          <p:cNvPr id="4" name="Slide Number Placeholder 3">
            <a:extLst>
              <a:ext uri="{FF2B5EF4-FFF2-40B4-BE49-F238E27FC236}">
                <a16:creationId xmlns:a16="http://schemas.microsoft.com/office/drawing/2014/main" id="{E913D001-16FD-4AF1-BC2C-86EBAECB06F0}"/>
              </a:ext>
            </a:extLst>
          </p:cNvPr>
          <p:cNvSpPr>
            <a:spLocks noGrp="1"/>
          </p:cNvSpPr>
          <p:nvPr>
            <p:ph type="sldNum" sz="quarter" idx="10"/>
          </p:nvPr>
        </p:nvSpPr>
        <p:spPr/>
        <p:txBody>
          <a:bodyPr/>
          <a:lstStyle/>
          <a:p>
            <a:pPr>
              <a:defRPr/>
            </a:pPr>
            <a:fld id="{BC0B7403-0D9E-4DEB-8705-94E3A5AD042D}" type="slidenum">
              <a:rPr lang="en-US" smtClean="0"/>
              <a:pPr>
                <a:defRPr/>
              </a:pPr>
              <a:t>21</a:t>
            </a:fld>
            <a:endParaRPr lang="en-US" dirty="0"/>
          </a:p>
        </p:txBody>
      </p:sp>
      <p:grpSp>
        <p:nvGrpSpPr>
          <p:cNvPr id="27" name="Group 26">
            <a:extLst>
              <a:ext uri="{FF2B5EF4-FFF2-40B4-BE49-F238E27FC236}">
                <a16:creationId xmlns:a16="http://schemas.microsoft.com/office/drawing/2014/main" id="{6143ABFA-4176-4B0A-8E31-4826C0233CEE}"/>
              </a:ext>
            </a:extLst>
          </p:cNvPr>
          <p:cNvGrpSpPr/>
          <p:nvPr/>
        </p:nvGrpSpPr>
        <p:grpSpPr>
          <a:xfrm>
            <a:off x="7063540" y="890176"/>
            <a:ext cx="1371200" cy="720755"/>
            <a:chOff x="7134811" y="1696620"/>
            <a:chExt cx="914400" cy="406400"/>
          </a:xfrm>
        </p:grpSpPr>
        <p:sp>
          <p:nvSpPr>
            <p:cNvPr id="5" name="Rectangle 130">
              <a:extLst>
                <a:ext uri="{FF2B5EF4-FFF2-40B4-BE49-F238E27FC236}">
                  <a16:creationId xmlns:a16="http://schemas.microsoft.com/office/drawing/2014/main" id="{69E699C6-10B3-454D-821A-18EDD631CE03}"/>
                </a:ext>
              </a:extLst>
            </p:cNvPr>
            <p:cNvSpPr>
              <a:spLocks noChangeArrowheads="1"/>
            </p:cNvSpPr>
            <p:nvPr/>
          </p:nvSpPr>
          <p:spPr bwMode="auto">
            <a:xfrm>
              <a:off x="7134811" y="2028408"/>
              <a:ext cx="914400" cy="74612"/>
            </a:xfrm>
            <a:prstGeom prst="rect">
              <a:avLst/>
            </a:prstGeom>
            <a:solidFill>
              <a:srgbClr val="CC00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0000"/>
              </a:extrusionClr>
              <a:contourClr>
                <a:srgbClr val="CC0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6" name="Rectangle 131">
              <a:extLst>
                <a:ext uri="{FF2B5EF4-FFF2-40B4-BE49-F238E27FC236}">
                  <a16:creationId xmlns:a16="http://schemas.microsoft.com/office/drawing/2014/main" id="{55B67AA0-C3EE-46BA-A019-730055A23706}"/>
                </a:ext>
              </a:extLst>
            </p:cNvPr>
            <p:cNvSpPr>
              <a:spLocks noChangeArrowheads="1"/>
            </p:cNvSpPr>
            <p:nvPr/>
          </p:nvSpPr>
          <p:spPr bwMode="auto">
            <a:xfrm>
              <a:off x="7134811" y="1977608"/>
              <a:ext cx="914400" cy="74612"/>
            </a:xfrm>
            <a:prstGeom prst="rect">
              <a:avLst/>
            </a:prstGeom>
            <a:solidFill>
              <a:srgbClr val="D18213"/>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D18213"/>
              </a:extrusionClr>
              <a:contourClr>
                <a:srgbClr val="D1821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7" name="Rectangle 132">
              <a:extLst>
                <a:ext uri="{FF2B5EF4-FFF2-40B4-BE49-F238E27FC236}">
                  <a16:creationId xmlns:a16="http://schemas.microsoft.com/office/drawing/2014/main" id="{96D7912A-3B5D-47AD-B720-49EEC247242E}"/>
                </a:ext>
              </a:extLst>
            </p:cNvPr>
            <p:cNvSpPr>
              <a:spLocks noChangeArrowheads="1"/>
            </p:cNvSpPr>
            <p:nvPr/>
          </p:nvSpPr>
          <p:spPr bwMode="auto">
            <a:xfrm>
              <a:off x="7439611" y="1861720"/>
              <a:ext cx="381000" cy="127000"/>
            </a:xfrm>
            <a:prstGeom prst="rect">
              <a:avLst/>
            </a:prstGeom>
            <a:solidFill>
              <a:srgbClr val="FF33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8" name="Rectangle 133">
              <a:extLst>
                <a:ext uri="{FF2B5EF4-FFF2-40B4-BE49-F238E27FC236}">
                  <a16:creationId xmlns:a16="http://schemas.microsoft.com/office/drawing/2014/main" id="{BBAD2AB6-2BAB-4394-97B3-DD37C9999714}"/>
                </a:ext>
              </a:extLst>
            </p:cNvPr>
            <p:cNvSpPr>
              <a:spLocks noChangeArrowheads="1"/>
            </p:cNvSpPr>
            <p:nvPr/>
          </p:nvSpPr>
          <p:spPr bwMode="auto">
            <a:xfrm>
              <a:off x="7439611" y="1823620"/>
              <a:ext cx="381000" cy="36513"/>
            </a:xfrm>
            <a:prstGeom prst="rect">
              <a:avLst/>
            </a:prstGeom>
            <a:solidFill>
              <a:srgbClr val="C0C0C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9" name="Rectangle 134">
              <a:extLst>
                <a:ext uri="{FF2B5EF4-FFF2-40B4-BE49-F238E27FC236}">
                  <a16:creationId xmlns:a16="http://schemas.microsoft.com/office/drawing/2014/main" id="{FA0254C5-4548-4EBA-BDFD-CE83444616D2}"/>
                </a:ext>
              </a:extLst>
            </p:cNvPr>
            <p:cNvSpPr>
              <a:spLocks noChangeArrowheads="1"/>
            </p:cNvSpPr>
            <p:nvPr/>
          </p:nvSpPr>
          <p:spPr bwMode="auto">
            <a:xfrm>
              <a:off x="7439611" y="1696620"/>
              <a:ext cx="381000" cy="127000"/>
            </a:xfrm>
            <a:prstGeom prst="rect">
              <a:avLst/>
            </a:prstGeom>
            <a:solidFill>
              <a:srgbClr val="FF33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10" name="Line 135">
              <a:extLst>
                <a:ext uri="{FF2B5EF4-FFF2-40B4-BE49-F238E27FC236}">
                  <a16:creationId xmlns:a16="http://schemas.microsoft.com/office/drawing/2014/main" id="{42A93D16-0FDD-41D6-B29B-2CF6932DE8A7}"/>
                </a:ext>
              </a:extLst>
            </p:cNvPr>
            <p:cNvSpPr>
              <a:spLocks noChangeShapeType="1"/>
            </p:cNvSpPr>
            <p:nvPr/>
          </p:nvSpPr>
          <p:spPr bwMode="auto">
            <a:xfrm>
              <a:off x="7477711" y="1937920"/>
              <a:ext cx="304800"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35">
              <a:extLst>
                <a:ext uri="{FF2B5EF4-FFF2-40B4-BE49-F238E27FC236}">
                  <a16:creationId xmlns:a16="http://schemas.microsoft.com/office/drawing/2014/main" id="{067A3CF9-A008-4073-9733-6EB23C3FFB4C}"/>
                </a:ext>
              </a:extLst>
            </p:cNvPr>
            <p:cNvSpPr>
              <a:spLocks noChangeShapeType="1"/>
            </p:cNvSpPr>
            <p:nvPr/>
          </p:nvSpPr>
          <p:spPr bwMode="auto">
            <a:xfrm>
              <a:off x="7473701" y="1765468"/>
              <a:ext cx="304800"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 name="Rectangle 130">
            <a:extLst/>
          </p:cNvPr>
          <p:cNvSpPr>
            <a:spLocks noChangeArrowheads="1"/>
          </p:cNvSpPr>
          <p:nvPr/>
        </p:nvSpPr>
        <p:spPr bwMode="auto">
          <a:xfrm>
            <a:off x="6938455" y="5784172"/>
            <a:ext cx="914400" cy="74612"/>
          </a:xfrm>
          <a:prstGeom prst="rect">
            <a:avLst/>
          </a:prstGeom>
          <a:solidFill>
            <a:srgbClr val="CC00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0000"/>
            </a:extrusionClr>
            <a:contourClr>
              <a:srgbClr val="CC0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35" name="Rectangle 131">
            <a:extLst/>
          </p:cNvPr>
          <p:cNvSpPr>
            <a:spLocks noChangeArrowheads="1"/>
          </p:cNvSpPr>
          <p:nvPr/>
        </p:nvSpPr>
        <p:spPr bwMode="auto">
          <a:xfrm>
            <a:off x="6938455" y="5733372"/>
            <a:ext cx="914400" cy="74612"/>
          </a:xfrm>
          <a:prstGeom prst="rect">
            <a:avLst/>
          </a:prstGeom>
          <a:solidFill>
            <a:srgbClr val="D18213"/>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D18213"/>
            </a:extrusionClr>
            <a:contourClr>
              <a:srgbClr val="D1821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36" name="Rectangle 132">
            <a:extLst/>
          </p:cNvPr>
          <p:cNvSpPr>
            <a:spLocks noChangeArrowheads="1"/>
          </p:cNvSpPr>
          <p:nvPr/>
        </p:nvSpPr>
        <p:spPr bwMode="auto">
          <a:xfrm>
            <a:off x="7243255" y="5617484"/>
            <a:ext cx="381000" cy="127000"/>
          </a:xfrm>
          <a:prstGeom prst="rect">
            <a:avLst/>
          </a:prstGeom>
          <a:solidFill>
            <a:srgbClr val="FF33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37" name="Rectangle 133">
            <a:extLst/>
          </p:cNvPr>
          <p:cNvSpPr>
            <a:spLocks noChangeArrowheads="1"/>
          </p:cNvSpPr>
          <p:nvPr/>
        </p:nvSpPr>
        <p:spPr bwMode="auto">
          <a:xfrm>
            <a:off x="7243255" y="5579384"/>
            <a:ext cx="381000" cy="36513"/>
          </a:xfrm>
          <a:prstGeom prst="rect">
            <a:avLst/>
          </a:prstGeom>
          <a:solidFill>
            <a:srgbClr val="C0C0C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38" name="Rectangle 134">
            <a:extLst/>
          </p:cNvPr>
          <p:cNvSpPr>
            <a:spLocks noChangeArrowheads="1"/>
          </p:cNvSpPr>
          <p:nvPr/>
        </p:nvSpPr>
        <p:spPr bwMode="auto">
          <a:xfrm>
            <a:off x="7243255" y="5452384"/>
            <a:ext cx="381000" cy="127000"/>
          </a:xfrm>
          <a:prstGeom prst="rect">
            <a:avLst/>
          </a:prstGeom>
          <a:solidFill>
            <a:srgbClr val="FF33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39" name="Line 135">
            <a:extLst/>
          </p:cNvPr>
          <p:cNvSpPr>
            <a:spLocks noChangeShapeType="1"/>
          </p:cNvSpPr>
          <p:nvPr/>
        </p:nvSpPr>
        <p:spPr bwMode="auto">
          <a:xfrm>
            <a:off x="7281355" y="5693684"/>
            <a:ext cx="304800"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136">
            <a:extLst/>
          </p:cNvPr>
          <p:cNvSpPr>
            <a:spLocks noChangeShapeType="1"/>
          </p:cNvSpPr>
          <p:nvPr/>
        </p:nvSpPr>
        <p:spPr bwMode="auto">
          <a:xfrm flipH="1">
            <a:off x="7268655" y="5541284"/>
            <a:ext cx="304800"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Rectangle 137">
            <a:extLst/>
          </p:cNvPr>
          <p:cNvSpPr>
            <a:spLocks noChangeArrowheads="1"/>
          </p:cNvSpPr>
          <p:nvPr/>
        </p:nvSpPr>
        <p:spPr bwMode="auto">
          <a:xfrm>
            <a:off x="7332155" y="5198384"/>
            <a:ext cx="177800" cy="279400"/>
          </a:xfrm>
          <a:prstGeom prst="rect">
            <a:avLst/>
          </a:prstGeom>
          <a:solidFill>
            <a:srgbClr val="FFFF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42" name="Rectangle 138">
            <a:extLst/>
          </p:cNvPr>
          <p:cNvSpPr>
            <a:spLocks noChangeArrowheads="1"/>
          </p:cNvSpPr>
          <p:nvPr/>
        </p:nvSpPr>
        <p:spPr bwMode="auto">
          <a:xfrm>
            <a:off x="6087555" y="5007884"/>
            <a:ext cx="2743200" cy="228600"/>
          </a:xfrm>
          <a:prstGeom prst="rect">
            <a:avLst/>
          </a:prstGeom>
          <a:solidFill>
            <a:srgbClr val="FFFF00"/>
          </a:solidFill>
          <a:ln w="9525">
            <a:miter lim="800000"/>
            <a:headEnd/>
            <a:tailEnd/>
          </a:ln>
          <a:effectLst/>
          <a:scene3d>
            <a:camera prst="legacyObliqueTopRight"/>
            <a:lightRig rig="legacyFlat3" dir="b"/>
          </a:scene3d>
          <a:sp3d extrusionH="2270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dirty="0">
              <a:solidFill>
                <a:schemeClr val="accent2"/>
              </a:solidFill>
              <a:latin typeface="Comic Sans MS" panose="030F0702030302020204" pitchFamily="66" charset="0"/>
            </a:endParaRPr>
          </a:p>
        </p:txBody>
      </p:sp>
      <p:sp>
        <p:nvSpPr>
          <p:cNvPr id="43" name="Text Box 147">
            <a:extLst/>
          </p:cNvPr>
          <p:cNvSpPr txBox="1">
            <a:spLocks noChangeArrowheads="1"/>
          </p:cNvSpPr>
          <p:nvPr/>
        </p:nvSpPr>
        <p:spPr bwMode="auto">
          <a:xfrm>
            <a:off x="7716421" y="4980898"/>
            <a:ext cx="849312" cy="304800"/>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400" b="1" dirty="0">
                <a:solidFill>
                  <a:srgbClr val="000000"/>
                </a:solidFill>
                <a:latin typeface="Comic Sans MS" panose="030F0702030302020204" pitchFamily="66" charset="0"/>
                <a:cs typeface="Arial" panose="020B0604020202020204" pitchFamily="34" charset="0"/>
              </a:rPr>
              <a:t>Bit Line</a:t>
            </a:r>
          </a:p>
        </p:txBody>
      </p:sp>
      <p:sp>
        <p:nvSpPr>
          <p:cNvPr id="44" name="Rectangle 133">
            <a:extLst/>
          </p:cNvPr>
          <p:cNvSpPr>
            <a:spLocks noChangeArrowheads="1"/>
          </p:cNvSpPr>
          <p:nvPr/>
        </p:nvSpPr>
        <p:spPr bwMode="auto">
          <a:xfrm>
            <a:off x="6091786" y="5004104"/>
            <a:ext cx="2683938" cy="45719"/>
          </a:xfrm>
          <a:prstGeom prst="rect">
            <a:avLst/>
          </a:prstGeom>
          <a:solidFill>
            <a:srgbClr val="C0C0C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Tree>
    <p:extLst>
      <p:ext uri="{BB962C8B-B14F-4D97-AF65-F5344CB8AC3E}">
        <p14:creationId xmlns:p14="http://schemas.microsoft.com/office/powerpoint/2010/main" val="140258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9962"/>
            <a:ext cx="3101975"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9295" y="1217893"/>
            <a:ext cx="3101975"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5337" y="1235821"/>
            <a:ext cx="3268663"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60199" y="-53163"/>
            <a:ext cx="7920275" cy="305453"/>
          </a:xfrm>
        </p:spPr>
        <p:txBody>
          <a:bodyPr/>
          <a:lstStyle/>
          <a:p>
            <a:r>
              <a:rPr lang="en-US" dirty="0">
                <a:solidFill>
                  <a:schemeClr val="bg1"/>
                </a:solidFill>
                <a:latin typeface="Verdana" panose="020B0604030504040204" pitchFamily="34" charset="0"/>
                <a:ea typeface="Verdana" panose="020B0604030504040204" pitchFamily="34" charset="0"/>
              </a:rPr>
              <a:t>Effect of Ni(P) and Baking on R &amp; MR</a:t>
            </a:r>
          </a:p>
        </p:txBody>
      </p:sp>
      <p:sp>
        <p:nvSpPr>
          <p:cNvPr id="8" name="TextBox 7"/>
          <p:cNvSpPr txBox="1"/>
          <p:nvPr/>
        </p:nvSpPr>
        <p:spPr>
          <a:xfrm>
            <a:off x="694941" y="1725928"/>
            <a:ext cx="787395" cy="369332"/>
          </a:xfrm>
          <a:prstGeom prst="rect">
            <a:avLst/>
          </a:prstGeom>
          <a:noFill/>
        </p:spPr>
        <p:txBody>
          <a:bodyPr wrap="none" rtlCol="0">
            <a:spAutoFit/>
          </a:bodyPr>
          <a:lstStyle/>
          <a:p>
            <a:r>
              <a:rPr lang="en-US" dirty="0"/>
              <a:t>Initial</a:t>
            </a:r>
          </a:p>
        </p:txBody>
      </p:sp>
      <p:sp>
        <p:nvSpPr>
          <p:cNvPr id="9" name="TextBox 8"/>
          <p:cNvSpPr txBox="1"/>
          <p:nvPr/>
        </p:nvSpPr>
        <p:spPr>
          <a:xfrm>
            <a:off x="3407641" y="2130445"/>
            <a:ext cx="1800493" cy="369332"/>
          </a:xfrm>
          <a:prstGeom prst="rect">
            <a:avLst/>
          </a:prstGeom>
          <a:noFill/>
        </p:spPr>
        <p:txBody>
          <a:bodyPr wrap="none" rtlCol="0">
            <a:spAutoFit/>
          </a:bodyPr>
          <a:lstStyle/>
          <a:p>
            <a:r>
              <a:rPr lang="en-US" dirty="0"/>
              <a:t>After Ni(P) dep</a:t>
            </a:r>
          </a:p>
        </p:txBody>
      </p:sp>
      <p:sp>
        <p:nvSpPr>
          <p:cNvPr id="10" name="TextBox 9"/>
          <p:cNvSpPr txBox="1"/>
          <p:nvPr/>
        </p:nvSpPr>
        <p:spPr>
          <a:xfrm>
            <a:off x="6496654" y="2176611"/>
            <a:ext cx="1847245" cy="646331"/>
          </a:xfrm>
          <a:prstGeom prst="rect">
            <a:avLst/>
          </a:prstGeom>
          <a:noFill/>
        </p:spPr>
        <p:txBody>
          <a:bodyPr wrap="square" rtlCol="0">
            <a:spAutoFit/>
          </a:bodyPr>
          <a:lstStyle/>
          <a:p>
            <a:r>
              <a:rPr lang="en-US" dirty="0"/>
              <a:t>After 150 ⁰C / 3 days bake (air)</a:t>
            </a:r>
          </a:p>
        </p:txBody>
      </p:sp>
      <p:sp>
        <p:nvSpPr>
          <p:cNvPr id="3" name="TextBox 2">
            <a:extLst>
              <a:ext uri="{FF2B5EF4-FFF2-40B4-BE49-F238E27FC236}">
                <a16:creationId xmlns:a16="http://schemas.microsoft.com/office/drawing/2014/main" id="{DA08E546-CC84-4121-A75B-C8D76AACE43F}"/>
              </a:ext>
            </a:extLst>
          </p:cNvPr>
          <p:cNvSpPr txBox="1"/>
          <p:nvPr/>
        </p:nvSpPr>
        <p:spPr>
          <a:xfrm>
            <a:off x="1088638" y="641622"/>
            <a:ext cx="3042821" cy="523220"/>
          </a:xfrm>
          <a:prstGeom prst="rect">
            <a:avLst/>
          </a:prstGeom>
          <a:noFill/>
        </p:spPr>
        <p:txBody>
          <a:bodyPr wrap="none" rtlCol="0">
            <a:spAutoFit/>
          </a:bodyPr>
          <a:lstStyle/>
          <a:p>
            <a:r>
              <a:rPr lang="en-US" sz="2800" dirty="0">
                <a:solidFill>
                  <a:schemeClr val="accent5">
                    <a:lumMod val="50000"/>
                  </a:schemeClr>
                </a:solidFill>
              </a:rPr>
              <a:t>4K MRAM arrays</a:t>
            </a:r>
          </a:p>
        </p:txBody>
      </p:sp>
    </p:spTree>
    <p:extLst>
      <p:ext uri="{BB962C8B-B14F-4D97-AF65-F5344CB8AC3E}">
        <p14:creationId xmlns:p14="http://schemas.microsoft.com/office/powerpoint/2010/main" val="2591596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312" y="-25442"/>
            <a:ext cx="7354887" cy="353915"/>
          </a:xfrm>
        </p:spPr>
        <p:txBody>
          <a:bodyPr/>
          <a:lstStyle/>
          <a:p>
            <a:r>
              <a:rPr lang="en-US" dirty="0">
                <a:solidFill>
                  <a:schemeClr val="bg1"/>
                </a:solidFill>
                <a:latin typeface="Verdana" panose="020B0604030504040204" pitchFamily="34" charset="0"/>
                <a:ea typeface="Verdana" panose="020B0604030504040204" pitchFamily="34" charset="0"/>
              </a:rPr>
              <a:t>R &amp; MR Ratios: Deeper Look at Data</a:t>
            </a:r>
          </a:p>
        </p:txBody>
      </p:sp>
      <p:sp>
        <p:nvSpPr>
          <p:cNvPr id="4" name="TextBox 3"/>
          <p:cNvSpPr txBox="1"/>
          <p:nvPr/>
        </p:nvSpPr>
        <p:spPr>
          <a:xfrm>
            <a:off x="680554" y="5496787"/>
            <a:ext cx="7818401" cy="830997"/>
          </a:xfrm>
          <a:prstGeom prst="rect">
            <a:avLst/>
          </a:prstGeom>
          <a:noFill/>
        </p:spPr>
        <p:txBody>
          <a:bodyPr wrap="square" rtlCol="0">
            <a:spAutoFit/>
          </a:bodyPr>
          <a:lstStyle/>
          <a:p>
            <a:pPr>
              <a:spcBef>
                <a:spcPts val="1800"/>
              </a:spcBef>
            </a:pPr>
            <a:r>
              <a:rPr lang="en-US" sz="2400" dirty="0">
                <a:latin typeface="Garamond" panose="02020404030301010803" pitchFamily="18" charset="0"/>
              </a:rPr>
              <a:t>After 150⁰C / 3 days baking (air), </a:t>
            </a:r>
            <a:r>
              <a:rPr lang="en-US" sz="2400" dirty="0">
                <a:solidFill>
                  <a:srgbClr val="008000"/>
                </a:solidFill>
                <a:latin typeface="Garamond" panose="02020404030301010803" pitchFamily="18" charset="0"/>
              </a:rPr>
              <a:t>we see R &amp; MR recovery </a:t>
            </a:r>
            <a:r>
              <a:rPr lang="en-US" sz="2400" dirty="0">
                <a:latin typeface="Garamond" panose="02020404030301010803" pitchFamily="18" charset="0"/>
              </a:rPr>
              <a:t>– about +1 % in MR, and +1% in wafer contact</a:t>
            </a:r>
          </a:p>
        </p:txBody>
      </p:sp>
      <p:sp>
        <p:nvSpPr>
          <p:cNvPr id="3" name="TextBox 2"/>
          <p:cNvSpPr txBox="1"/>
          <p:nvPr/>
        </p:nvSpPr>
        <p:spPr>
          <a:xfrm>
            <a:off x="278699" y="4991793"/>
            <a:ext cx="5024761" cy="369332"/>
          </a:xfrm>
          <a:prstGeom prst="rect">
            <a:avLst/>
          </a:prstGeom>
          <a:noFill/>
        </p:spPr>
        <p:txBody>
          <a:bodyPr wrap="square" rtlCol="0">
            <a:spAutoFit/>
          </a:bodyPr>
          <a:lstStyle/>
          <a:p>
            <a:r>
              <a:rPr lang="en-US" dirty="0">
                <a:solidFill>
                  <a:schemeClr val="accent5">
                    <a:lumMod val="50000"/>
                  </a:schemeClr>
                </a:solidFill>
              </a:rPr>
              <a:t>Slightly worse contact after Ni(P) dep.</a:t>
            </a:r>
          </a:p>
        </p:txBody>
      </p:sp>
      <p:sp>
        <p:nvSpPr>
          <p:cNvPr id="8" name="TextBox 7">
            <a:extLst>
              <a:ext uri="{FF2B5EF4-FFF2-40B4-BE49-F238E27FC236}">
                <a16:creationId xmlns:a16="http://schemas.microsoft.com/office/drawing/2014/main" id="{9E80EF69-2C87-4C40-B46F-42FE7CA49E2A}"/>
              </a:ext>
            </a:extLst>
          </p:cNvPr>
          <p:cNvSpPr txBox="1"/>
          <p:nvPr/>
        </p:nvSpPr>
        <p:spPr>
          <a:xfrm>
            <a:off x="4981872" y="5006667"/>
            <a:ext cx="4083169" cy="369332"/>
          </a:xfrm>
          <a:prstGeom prst="rect">
            <a:avLst/>
          </a:prstGeom>
          <a:noFill/>
        </p:spPr>
        <p:txBody>
          <a:bodyPr wrap="none" rtlCol="0">
            <a:spAutoFit/>
          </a:bodyPr>
          <a:lstStyle/>
          <a:p>
            <a:r>
              <a:rPr lang="en-US" dirty="0"/>
              <a:t> </a:t>
            </a:r>
            <a:r>
              <a:rPr lang="en-US" dirty="0">
                <a:solidFill>
                  <a:schemeClr val="accent5">
                    <a:lumMod val="50000"/>
                  </a:schemeClr>
                </a:solidFill>
              </a:rPr>
              <a:t>Improved contact after 150 ⁰C bake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06" y="1028271"/>
            <a:ext cx="4043082" cy="3857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7020" y="1056379"/>
            <a:ext cx="4176432" cy="4059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92490" y="575966"/>
            <a:ext cx="6348953" cy="400110"/>
          </a:xfrm>
          <a:prstGeom prst="rect">
            <a:avLst/>
          </a:prstGeom>
        </p:spPr>
        <p:txBody>
          <a:bodyPr wrap="square">
            <a:spAutoFit/>
          </a:bodyPr>
          <a:lstStyle/>
          <a:p>
            <a:r>
              <a:rPr lang="en-US" sz="2000" dirty="0">
                <a:latin typeface="+mj-lt"/>
              </a:rPr>
              <a:t>R &amp; MR </a:t>
            </a:r>
            <a:r>
              <a:rPr lang="en-US" sz="2000" i="1" u="sng" dirty="0">
                <a:latin typeface="+mj-lt"/>
              </a:rPr>
              <a:t>ratios</a:t>
            </a:r>
            <a:r>
              <a:rPr lang="en-US" sz="2000" dirty="0">
                <a:latin typeface="+mj-lt"/>
              </a:rPr>
              <a:t> allow one to see changes in R &amp; MR </a:t>
            </a:r>
          </a:p>
        </p:txBody>
      </p:sp>
    </p:spTree>
    <p:extLst>
      <p:ext uri="{BB962C8B-B14F-4D97-AF65-F5344CB8AC3E}">
        <p14:creationId xmlns:p14="http://schemas.microsoft.com/office/powerpoint/2010/main" val="181063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833" y="-46778"/>
            <a:ext cx="9308001" cy="461665"/>
          </a:xfrm>
          <a:prstGeom prst="rect">
            <a:avLst/>
          </a:prstGeom>
          <a:noFill/>
        </p:spPr>
        <p:txBody>
          <a:bodyPr wrap="square" rtlCol="0">
            <a:spAutoFit/>
          </a:bodyPr>
          <a:lstStyle/>
          <a:p>
            <a:r>
              <a:rPr lang="en-US" sz="2400" dirty="0">
                <a:solidFill>
                  <a:schemeClr val="bg1"/>
                </a:solidFill>
                <a:latin typeface="Verdana" panose="020B0604030504040204" pitchFamily="34" charset="0"/>
                <a:ea typeface="Verdana" panose="020B0604030504040204" pitchFamily="34" charset="0"/>
              </a:rPr>
              <a:t>Net Change After Ni(P</a:t>
            </a:r>
            <a:r>
              <a:rPr lang="en-US" sz="2400">
                <a:solidFill>
                  <a:schemeClr val="bg1"/>
                </a:solidFill>
                <a:latin typeface="Verdana" panose="020B0604030504040204" pitchFamily="34" charset="0"/>
                <a:ea typeface="Verdana" panose="020B0604030504040204" pitchFamily="34" charset="0"/>
              </a:rPr>
              <a:t>) + </a:t>
            </a:r>
            <a:r>
              <a:rPr lang="en-US" sz="2400" dirty="0">
                <a:solidFill>
                  <a:schemeClr val="bg1"/>
                </a:solidFill>
                <a:latin typeface="Verdana" panose="020B0604030504040204" pitchFamily="34" charset="0"/>
                <a:ea typeface="Verdana" panose="020B0604030504040204" pitchFamily="34" charset="0"/>
              </a:rPr>
              <a:t>3-day Bake at 150⁰C</a:t>
            </a:r>
          </a:p>
        </p:txBody>
      </p:sp>
      <p:sp>
        <p:nvSpPr>
          <p:cNvPr id="15" name="TextBox 14"/>
          <p:cNvSpPr txBox="1"/>
          <p:nvPr/>
        </p:nvSpPr>
        <p:spPr>
          <a:xfrm>
            <a:off x="5359681" y="1814042"/>
            <a:ext cx="3869161" cy="2031325"/>
          </a:xfrm>
          <a:prstGeom prst="rect">
            <a:avLst/>
          </a:prstGeom>
          <a:noFill/>
        </p:spPr>
        <p:txBody>
          <a:bodyPr wrap="square" rtlCol="0">
            <a:spAutoFit/>
          </a:bodyPr>
          <a:lstStyle/>
          <a:p>
            <a:r>
              <a:rPr lang="en-US" sz="2400" dirty="0">
                <a:latin typeface="Garamond" panose="02020404030301010803" pitchFamily="18" charset="0"/>
              </a:rPr>
              <a:t>MR lower by less then 2% </a:t>
            </a:r>
          </a:p>
          <a:p>
            <a:pPr>
              <a:spcBef>
                <a:spcPts val="1800"/>
              </a:spcBef>
            </a:pPr>
            <a:r>
              <a:rPr lang="en-US" sz="2400" dirty="0" err="1">
                <a:latin typeface="Garamond" panose="02020404030301010803" pitchFamily="18" charset="0"/>
              </a:rPr>
              <a:t>Rmin</a:t>
            </a:r>
            <a:r>
              <a:rPr lang="en-US" sz="2400" dirty="0">
                <a:latin typeface="Garamond" panose="02020404030301010803" pitchFamily="18" charset="0"/>
              </a:rPr>
              <a:t> larger by less than 1%</a:t>
            </a:r>
          </a:p>
          <a:p>
            <a:pPr>
              <a:spcBef>
                <a:spcPts val="1800"/>
              </a:spcBef>
            </a:pPr>
            <a:r>
              <a:rPr lang="en-US" sz="2400" dirty="0">
                <a:latin typeface="Garamond" panose="02020404030301010803" pitchFamily="18" charset="0"/>
              </a:rPr>
              <a:t>Process tweaks may decrease these values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2198"/>
            <a:ext cx="5470216" cy="528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1236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AB5D-72B0-4AE4-8852-48E0455A604B}"/>
              </a:ext>
            </a:extLst>
          </p:cNvPr>
          <p:cNvSpPr>
            <a:spLocks noGrp="1"/>
          </p:cNvSpPr>
          <p:nvPr>
            <p:ph type="title"/>
          </p:nvPr>
        </p:nvSpPr>
        <p:spPr>
          <a:xfrm>
            <a:off x="289465" y="0"/>
            <a:ext cx="8245475" cy="498475"/>
          </a:xfrm>
        </p:spPr>
        <p:txBody>
          <a:bodyPr/>
          <a:lstStyle/>
          <a:p>
            <a:r>
              <a:rPr lang="en-US" sz="2400" dirty="0">
                <a:solidFill>
                  <a:schemeClr val="bg1"/>
                </a:solidFill>
                <a:latin typeface="Verdana" panose="020B0604030504040204" pitchFamily="34" charset="0"/>
                <a:ea typeface="Verdana" panose="020B0604030504040204" pitchFamily="34" charset="0"/>
              </a:rPr>
              <a:t>Crystallization Kinetics Of  Ni(P) Thin Films</a:t>
            </a:r>
          </a:p>
        </p:txBody>
      </p:sp>
      <p:sp>
        <p:nvSpPr>
          <p:cNvPr id="4" name="Slide Number Placeholder 3">
            <a:extLst>
              <a:ext uri="{FF2B5EF4-FFF2-40B4-BE49-F238E27FC236}">
                <a16:creationId xmlns:a16="http://schemas.microsoft.com/office/drawing/2014/main" id="{815A6EA9-A674-4AFC-9086-4A96CAA5E6A8}"/>
              </a:ext>
            </a:extLst>
          </p:cNvPr>
          <p:cNvSpPr>
            <a:spLocks noGrp="1"/>
          </p:cNvSpPr>
          <p:nvPr>
            <p:ph type="sldNum" sz="quarter" idx="10"/>
          </p:nvPr>
        </p:nvSpPr>
        <p:spPr/>
        <p:txBody>
          <a:bodyPr/>
          <a:lstStyle/>
          <a:p>
            <a:pPr>
              <a:defRPr/>
            </a:pPr>
            <a:fld id="{BC0B7403-0D9E-4DEB-8705-94E3A5AD042D}" type="slidenum">
              <a:rPr lang="en-US" smtClean="0"/>
              <a:pPr>
                <a:defRPr/>
              </a:pPr>
              <a:t>25</a:t>
            </a:fld>
            <a:endParaRPr lang="en-US" dirty="0"/>
          </a:p>
        </p:txBody>
      </p:sp>
      <p:pic>
        <p:nvPicPr>
          <p:cNvPr id="7" name="Picture 6">
            <a:extLst>
              <a:ext uri="{FF2B5EF4-FFF2-40B4-BE49-F238E27FC236}">
                <a16:creationId xmlns:a16="http://schemas.microsoft.com/office/drawing/2014/main" id="{4EB2C0E5-9AE1-47C8-A3F5-0DC9D37F1BFF}"/>
              </a:ext>
            </a:extLst>
          </p:cNvPr>
          <p:cNvPicPr>
            <a:picLocks noChangeAspect="1"/>
          </p:cNvPicPr>
          <p:nvPr/>
        </p:nvPicPr>
        <p:blipFill>
          <a:blip r:embed="rId2"/>
          <a:stretch>
            <a:fillRect/>
          </a:stretch>
        </p:blipFill>
        <p:spPr>
          <a:xfrm rot="5400000">
            <a:off x="4330586" y="470805"/>
            <a:ext cx="4690276" cy="4723481"/>
          </a:xfrm>
          <a:prstGeom prst="rect">
            <a:avLst/>
          </a:prstGeom>
        </p:spPr>
      </p:pic>
      <p:sp>
        <p:nvSpPr>
          <p:cNvPr id="8" name="Content Placeholder 7">
            <a:extLst>
              <a:ext uri="{FF2B5EF4-FFF2-40B4-BE49-F238E27FC236}">
                <a16:creationId xmlns:a16="http://schemas.microsoft.com/office/drawing/2014/main" id="{581F05D2-5186-4817-989D-A18FCBE86D5A}"/>
              </a:ext>
            </a:extLst>
          </p:cNvPr>
          <p:cNvSpPr>
            <a:spLocks noGrp="1"/>
          </p:cNvSpPr>
          <p:nvPr>
            <p:ph idx="1"/>
          </p:nvPr>
        </p:nvSpPr>
        <p:spPr>
          <a:xfrm>
            <a:off x="200612" y="570064"/>
            <a:ext cx="4062355" cy="6003925"/>
          </a:xfrm>
        </p:spPr>
        <p:txBody>
          <a:bodyPr/>
          <a:lstStyle/>
          <a:p>
            <a:pPr marL="0" indent="0">
              <a:buNone/>
            </a:pPr>
            <a:r>
              <a:rPr lang="en-US" b="1" dirty="0">
                <a:latin typeface="Garamond" panose="02020404030301010803" pitchFamily="18" charset="0"/>
              </a:rPr>
              <a:t>Max value of activation energy of 2.4 eV for thick films (300 – 375 ⁰C)</a:t>
            </a:r>
          </a:p>
          <a:p>
            <a:pPr lvl="1">
              <a:buClr>
                <a:schemeClr val="accent6">
                  <a:lumMod val="60000"/>
                  <a:lumOff val="40000"/>
                </a:schemeClr>
              </a:buClr>
              <a:buFont typeface="IBM Plex Mono Medium" panose="020B0609050203000203" pitchFamily="49" charset="0"/>
              <a:buChar char="—"/>
            </a:pPr>
            <a:r>
              <a:rPr lang="en-US" b="1" dirty="0">
                <a:latin typeface="Garamond" panose="02020404030301010803" pitchFamily="18" charset="0"/>
              </a:rPr>
              <a:t> Close to bulk value of 2.3 – 2.35  </a:t>
            </a:r>
          </a:p>
          <a:p>
            <a:pPr marL="0" indent="0">
              <a:spcBef>
                <a:spcPts val="1800"/>
              </a:spcBef>
              <a:buClr>
                <a:schemeClr val="accent6">
                  <a:lumMod val="60000"/>
                  <a:lumOff val="40000"/>
                </a:schemeClr>
              </a:buClr>
              <a:buNone/>
            </a:pPr>
            <a:r>
              <a:rPr lang="en-US" b="1" dirty="0">
                <a:latin typeface="Garamond" panose="02020404030301010803" pitchFamily="18" charset="0"/>
              </a:rPr>
              <a:t>Thinnest films (100 - 200 nm) had values of ca. 1.7 eV</a:t>
            </a:r>
          </a:p>
          <a:p>
            <a:pPr marL="0" indent="0">
              <a:spcBef>
                <a:spcPts val="1800"/>
              </a:spcBef>
              <a:buClr>
                <a:schemeClr val="accent6">
                  <a:lumMod val="60000"/>
                  <a:lumOff val="40000"/>
                </a:schemeClr>
              </a:buClr>
              <a:buNone/>
            </a:pPr>
            <a:r>
              <a:rPr lang="en-US" b="1" dirty="0">
                <a:latin typeface="Garamond" panose="02020404030301010803" pitchFamily="18" charset="0"/>
              </a:rPr>
              <a:t>Could not measure films &lt; 100 nm</a:t>
            </a:r>
          </a:p>
          <a:p>
            <a:pPr marL="0" indent="0">
              <a:buNone/>
            </a:pPr>
            <a:r>
              <a:rPr lang="en-US" b="1" dirty="0">
                <a:latin typeface="Garamond" panose="02020404030301010803" pitchFamily="18" charset="0"/>
              </a:rPr>
              <a:t>(no DSC peaks)</a:t>
            </a:r>
          </a:p>
          <a:p>
            <a:pPr marL="0" indent="0">
              <a:spcBef>
                <a:spcPts val="1800"/>
              </a:spcBef>
              <a:buNone/>
            </a:pPr>
            <a:r>
              <a:rPr lang="en-US" b="1" dirty="0">
                <a:latin typeface="Garamond" panose="02020404030301010803" pitchFamily="18" charset="0"/>
              </a:rPr>
              <a:t>Lowering of crystallization temp:</a:t>
            </a:r>
          </a:p>
          <a:p>
            <a:pPr lvl="1">
              <a:buClr>
                <a:schemeClr val="accent6">
                  <a:lumMod val="60000"/>
                  <a:lumOff val="40000"/>
                </a:schemeClr>
              </a:buClr>
              <a:buFont typeface="IBM Plex Mono Medium" panose="020B0609050203000203" pitchFamily="49" charset="0"/>
              <a:buChar char="—"/>
            </a:pPr>
            <a:r>
              <a:rPr lang="en-US" b="1" dirty="0">
                <a:latin typeface="Garamond" panose="02020404030301010803" pitchFamily="18" charset="0"/>
              </a:rPr>
              <a:t> Residual stress from substrate</a:t>
            </a:r>
          </a:p>
          <a:p>
            <a:pPr lvl="1">
              <a:buClr>
                <a:schemeClr val="accent6">
                  <a:lumMod val="60000"/>
                  <a:lumOff val="40000"/>
                </a:schemeClr>
              </a:buClr>
              <a:buFont typeface="IBM Plex Mono Medium" panose="020B0609050203000203" pitchFamily="49" charset="0"/>
              <a:buChar char="—"/>
            </a:pPr>
            <a:r>
              <a:rPr lang="en-US" dirty="0"/>
              <a:t> </a:t>
            </a:r>
            <a:r>
              <a:rPr lang="en-US" b="1" dirty="0">
                <a:latin typeface="Garamond" panose="02020404030301010803" pitchFamily="18" charset="0"/>
              </a:rPr>
              <a:t>Change in mechanism:</a:t>
            </a:r>
          </a:p>
          <a:p>
            <a:pPr lvl="2">
              <a:buClr>
                <a:schemeClr val="accent6">
                  <a:lumMod val="60000"/>
                  <a:lumOff val="40000"/>
                </a:schemeClr>
              </a:buClr>
              <a:buFont typeface="Wingdings" panose="05000000000000000000" pitchFamily="2" charset="2"/>
              <a:buChar char="§"/>
            </a:pPr>
            <a:r>
              <a:rPr lang="en-US" b="1" dirty="0">
                <a:latin typeface="Garamond" panose="02020404030301010803" pitchFamily="18" charset="0"/>
              </a:rPr>
              <a:t>Growth mechanism of the new crystallized phase may change to be two dimensional</a:t>
            </a:r>
            <a:endParaRPr lang="en-US" b="1" dirty="0">
              <a:solidFill>
                <a:srgbClr val="FF3300"/>
              </a:solidFill>
              <a:latin typeface="Garamond" panose="02020404030301010803" pitchFamily="18" charset="0"/>
            </a:endParaRPr>
          </a:p>
        </p:txBody>
      </p:sp>
      <p:sp>
        <p:nvSpPr>
          <p:cNvPr id="9" name="Rectangle 8">
            <a:extLst>
              <a:ext uri="{FF2B5EF4-FFF2-40B4-BE49-F238E27FC236}">
                <a16:creationId xmlns:a16="http://schemas.microsoft.com/office/drawing/2014/main" id="{CE24EA64-4ACF-4880-9866-E3193A00DE9C}"/>
              </a:ext>
            </a:extLst>
          </p:cNvPr>
          <p:cNvSpPr/>
          <p:nvPr/>
        </p:nvSpPr>
        <p:spPr>
          <a:xfrm>
            <a:off x="4500979" y="5144202"/>
            <a:ext cx="4643021" cy="1169551"/>
          </a:xfrm>
          <a:prstGeom prst="rect">
            <a:avLst/>
          </a:prstGeom>
        </p:spPr>
        <p:txBody>
          <a:bodyPr wrap="square">
            <a:spAutoFit/>
          </a:bodyPr>
          <a:lstStyle/>
          <a:p>
            <a:endParaRPr lang="en-US" sz="1400" dirty="0"/>
          </a:p>
          <a:p>
            <a:r>
              <a:rPr lang="en-US" sz="1400" dirty="0">
                <a:latin typeface="Garamond" panose="02020404030301010803" pitchFamily="18" charset="0"/>
              </a:rPr>
              <a:t>Shi, L.T., &amp; O'Sullivan, E.J. (1993). “Thickness Effect On The Crystallization Kinetics Of </a:t>
            </a:r>
            <a:r>
              <a:rPr lang="en-US" sz="1400" dirty="0" err="1">
                <a:latin typeface="Garamond" panose="02020404030301010803" pitchFamily="18" charset="0"/>
              </a:rPr>
              <a:t>Electrolessly</a:t>
            </a:r>
            <a:r>
              <a:rPr lang="en-US" sz="1400" dirty="0">
                <a:latin typeface="Garamond" panose="02020404030301010803" pitchFamily="18" charset="0"/>
              </a:rPr>
              <a:t>-Deposited Ni(P) Thin Films.” </a:t>
            </a:r>
            <a:r>
              <a:rPr lang="en-US" sz="1400" i="1" dirty="0">
                <a:latin typeface="Garamond" panose="02020404030301010803" pitchFamily="18" charset="0"/>
              </a:rPr>
              <a:t>MRS Proceedings,</a:t>
            </a:r>
            <a:r>
              <a:rPr lang="en-US" sz="1400" dirty="0">
                <a:latin typeface="Garamond" panose="02020404030301010803" pitchFamily="18" charset="0"/>
              </a:rPr>
              <a:t> </a:t>
            </a:r>
            <a:r>
              <a:rPr lang="en-US" sz="1400" i="1" dirty="0">
                <a:latin typeface="Garamond" panose="02020404030301010803" pitchFamily="18" charset="0"/>
              </a:rPr>
              <a:t>321</a:t>
            </a:r>
            <a:r>
              <a:rPr lang="en-US" sz="1400" dirty="0">
                <a:latin typeface="Garamond" panose="02020404030301010803" pitchFamily="18" charset="0"/>
              </a:rPr>
              <a:t>, 319. doi:10.1557/PROC-321-319</a:t>
            </a:r>
          </a:p>
        </p:txBody>
      </p:sp>
    </p:spTree>
    <p:extLst>
      <p:ext uri="{BB962C8B-B14F-4D97-AF65-F5344CB8AC3E}">
        <p14:creationId xmlns:p14="http://schemas.microsoft.com/office/powerpoint/2010/main" val="242373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063" y="0"/>
            <a:ext cx="8245475" cy="498475"/>
          </a:xfrm>
        </p:spPr>
        <p:txBody>
          <a:bodyPr/>
          <a:lstStyle/>
          <a:p>
            <a:pPr algn="ctr"/>
            <a:r>
              <a:rPr lang="en-US" dirty="0">
                <a:solidFill>
                  <a:schemeClr val="bg1"/>
                </a:solidFill>
              </a:rPr>
              <a:t>Outline</a:t>
            </a:r>
          </a:p>
        </p:txBody>
      </p:sp>
      <p:sp>
        <p:nvSpPr>
          <p:cNvPr id="4" name="Slide Number Placeholder 3"/>
          <p:cNvSpPr>
            <a:spLocks noGrp="1"/>
          </p:cNvSpPr>
          <p:nvPr>
            <p:ph type="sldNum" sz="quarter" idx="10"/>
          </p:nvPr>
        </p:nvSpPr>
        <p:spPr/>
        <p:txBody>
          <a:bodyPr/>
          <a:lstStyle/>
          <a:p>
            <a:pPr>
              <a:defRPr/>
            </a:pPr>
            <a:fld id="{BC0B7403-0D9E-4DEB-8705-94E3A5AD042D}" type="slidenum">
              <a:rPr lang="en-US" smtClean="0"/>
              <a:pPr>
                <a:defRPr/>
              </a:pPr>
              <a:t>26</a:t>
            </a:fld>
            <a:endParaRPr lang="en-US" dirty="0"/>
          </a:p>
        </p:txBody>
      </p:sp>
      <p:sp>
        <p:nvSpPr>
          <p:cNvPr id="7" name="Rectangle 3"/>
          <p:cNvSpPr txBox="1">
            <a:spLocks noChangeArrowheads="1"/>
          </p:cNvSpPr>
          <p:nvPr/>
        </p:nvSpPr>
        <p:spPr bwMode="auto">
          <a:xfrm>
            <a:off x="221673" y="1162975"/>
            <a:ext cx="8728363" cy="4492101"/>
          </a:xfrm>
          <a:prstGeom prst="rect">
            <a:avLst/>
          </a:prstGeom>
          <a:noFill/>
          <a:ln>
            <a:noFill/>
          </a:ln>
          <a:effectLst/>
          <a:extLst>
            <a:ext uri="{909E8E84-426E-40DD-AFC4-6F175D3DCCD1}">
              <a14:hiddenFill xmlns:a14="http://schemas.microsoft.com/office/drawing/2010/main">
                <a:solidFill>
                  <a:srgbClr val="FF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35000"/>
              </a:spcBef>
              <a:spcAft>
                <a:spcPct val="15000"/>
              </a:spcAft>
              <a:buClr>
                <a:schemeClr val="accent2"/>
              </a:buClr>
              <a:buFont typeface="Wingdings" pitchFamily="2" charset="2"/>
              <a:buChar char="§"/>
              <a:defRPr sz="2400" b="1">
                <a:solidFill>
                  <a:schemeClr val="tx1"/>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charset="0"/>
              <a:buChar char="–"/>
              <a:defRPr sz="2200">
                <a:solidFill>
                  <a:schemeClr val="tx1"/>
                </a:solidFill>
                <a:latin typeface="+mn-lt"/>
                <a:cs typeface="+mn-cs"/>
              </a:defRPr>
            </a:lvl2pPr>
            <a:lvl3pPr marL="682625" indent="-223838" algn="l" rtl="0" eaLnBrk="0" fontAlgn="base" hangingPunct="0">
              <a:spcBef>
                <a:spcPct val="20000"/>
              </a:spcBef>
              <a:spcAft>
                <a:spcPct val="0"/>
              </a:spcAft>
              <a:buClr>
                <a:schemeClr val="accent2"/>
              </a:buClr>
              <a:buChar char="•"/>
              <a:defRPr sz="2000">
                <a:solidFill>
                  <a:schemeClr val="tx1"/>
                </a:solidFill>
                <a:latin typeface="+mn-lt"/>
                <a:cs typeface="+mn-cs"/>
              </a:defRPr>
            </a:lvl3pPr>
            <a:lvl4pPr marL="912813" indent="-228600" algn="l" rtl="0" eaLnBrk="0" fontAlgn="base" hangingPunct="0">
              <a:spcBef>
                <a:spcPct val="20000"/>
              </a:spcBef>
              <a:spcAft>
                <a:spcPct val="0"/>
              </a:spcAft>
              <a:buClr>
                <a:schemeClr val="accent2"/>
              </a:buClr>
              <a:buFont typeface="Arial" charset="0"/>
              <a:buChar char="–"/>
              <a:defRPr>
                <a:solidFill>
                  <a:schemeClr val="tx1"/>
                </a:solidFill>
                <a:latin typeface="+mn-lt"/>
                <a:cs typeface="+mn-cs"/>
              </a:defRPr>
            </a:lvl4pPr>
            <a:lvl5pPr marL="1143000" indent="-228600" algn="l" rtl="0" eaLnBrk="0" fontAlgn="base" hangingPunct="0">
              <a:spcBef>
                <a:spcPct val="20000"/>
              </a:spcBef>
              <a:spcAft>
                <a:spcPct val="0"/>
              </a:spcAft>
              <a:buClr>
                <a:schemeClr val="accent2"/>
              </a:buClr>
              <a:buFont typeface="Arial" charset="0"/>
              <a:buChar char="&gt;"/>
              <a:defRPr>
                <a:solidFill>
                  <a:schemeClr val="tx1"/>
                </a:solidFill>
                <a:latin typeface="+mn-lt"/>
                <a:cs typeface="+mn-cs"/>
              </a:defRPr>
            </a:lvl5pPr>
            <a:lvl6pPr marL="16002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6pPr>
            <a:lvl7pPr marL="20574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7pPr>
            <a:lvl8pPr marL="25146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8pPr>
            <a:lvl9pPr marL="29718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9pPr>
          </a:lstStyle>
          <a:p>
            <a:pPr marL="0" marR="0" lvl="0" indent="0" algn="l" defTabSz="914400" rtl="0" eaLnBrk="1" fontAlgn="base" latinLnBrk="0" hangingPunct="1">
              <a:lnSpc>
                <a:spcPct val="80000"/>
              </a:lnSpc>
              <a:spcBef>
                <a:spcPct val="35000"/>
              </a:spcBef>
              <a:spcAft>
                <a:spcPct val="15000"/>
              </a:spcAft>
              <a:buClr>
                <a:srgbClr val="0033CC"/>
              </a:buClr>
              <a:buSzPct val="80000"/>
              <a:buNone/>
              <a:tabLst/>
              <a:defRPr/>
            </a:pPr>
            <a:r>
              <a:rPr kumimoji="0" lang="en-US" altLang="en-US" sz="2800" b="1" i="0" u="none" strike="noStrike" kern="0" cap="none" spc="0" normalizeH="0" baseline="0" noProof="0" dirty="0">
                <a:ln>
                  <a:noFill/>
                </a:ln>
                <a:solidFill>
                  <a:srgbClr val="000000"/>
                </a:solidFill>
                <a:effectLst/>
                <a:uLnTx/>
                <a:uFillTx/>
                <a:latin typeface="Arial"/>
                <a:cs typeface="Arial"/>
              </a:rPr>
              <a:t> </a:t>
            </a:r>
            <a:r>
              <a:rPr kumimoji="0" lang="en-US" altLang="en-US" sz="2800" b="1" i="0" u="none" strike="noStrike" kern="0" cap="none" spc="0" normalizeH="0" baseline="0" noProof="0" dirty="0">
                <a:ln>
                  <a:noFill/>
                </a:ln>
                <a:solidFill>
                  <a:schemeClr val="bg1">
                    <a:lumMod val="75000"/>
                  </a:schemeClr>
                </a:solidFill>
                <a:effectLst/>
                <a:uLnTx/>
                <a:uFillTx/>
                <a:latin typeface="Arial"/>
                <a:cs typeface="Arial"/>
              </a:rPr>
              <a:t>Why Electroless Deposition? </a:t>
            </a:r>
          </a:p>
          <a:p>
            <a:pPr marL="0" indent="0" eaLnBrk="1" hangingPunct="1">
              <a:lnSpc>
                <a:spcPct val="80000"/>
              </a:lnSpc>
              <a:spcBef>
                <a:spcPts val="3600"/>
              </a:spcBef>
              <a:buClr>
                <a:srgbClr val="0033CC"/>
              </a:buClr>
              <a:buSzPct val="80000"/>
              <a:buNone/>
              <a:defRPr/>
            </a:pPr>
            <a:r>
              <a:rPr lang="en-US" altLang="en-US" sz="2800" kern="0" dirty="0">
                <a:solidFill>
                  <a:schemeClr val="bg1">
                    <a:lumMod val="75000"/>
                  </a:schemeClr>
                </a:solidFill>
                <a:latin typeface="Arial"/>
                <a:cs typeface="Arial"/>
              </a:rPr>
              <a:t> Selectivity Challenges</a:t>
            </a:r>
            <a:endParaRPr kumimoji="0" lang="en-US" altLang="en-US" sz="2800" b="1" i="0" u="none" strike="noStrike" kern="0" cap="none" spc="0" normalizeH="0" baseline="0" noProof="0" dirty="0">
              <a:ln>
                <a:noFill/>
              </a:ln>
              <a:solidFill>
                <a:schemeClr val="bg1">
                  <a:lumMod val="75000"/>
                </a:schemeClr>
              </a:solidFill>
              <a:effectLst/>
              <a:uLnTx/>
              <a:uFillTx/>
              <a:latin typeface="Arial"/>
              <a:cs typeface="Arial"/>
            </a:endParaRPr>
          </a:p>
          <a:p>
            <a:pPr marL="0" indent="0" eaLnBrk="1" hangingPunct="1">
              <a:lnSpc>
                <a:spcPct val="80000"/>
              </a:lnSpc>
              <a:spcBef>
                <a:spcPts val="3600"/>
              </a:spcBef>
              <a:buClr>
                <a:srgbClr val="0033CC"/>
              </a:buClr>
              <a:buSzPct val="80000"/>
              <a:buNone/>
              <a:defRPr/>
            </a:pPr>
            <a:r>
              <a:rPr lang="en-US" altLang="en-US" sz="2800" kern="0" dirty="0">
                <a:solidFill>
                  <a:schemeClr val="bg1">
                    <a:lumMod val="75000"/>
                  </a:schemeClr>
                </a:solidFill>
                <a:latin typeface="Arial"/>
                <a:cs typeface="Arial"/>
              </a:rPr>
              <a:t> Electroless Ni(P) Cap Layer for Cu Interconnects</a:t>
            </a:r>
          </a:p>
          <a:p>
            <a:pPr marL="0" indent="0" eaLnBrk="1" hangingPunct="1">
              <a:lnSpc>
                <a:spcPct val="80000"/>
              </a:lnSpc>
              <a:spcBef>
                <a:spcPts val="3600"/>
              </a:spcBef>
              <a:buClr>
                <a:srgbClr val="0033CC"/>
              </a:buClr>
              <a:buSzPct val="80000"/>
              <a:buNone/>
              <a:defRPr/>
            </a:pPr>
            <a:r>
              <a:rPr kumimoji="0" lang="en-US" altLang="en-US" sz="2800" b="1" i="0" u="none" strike="noStrike" kern="0" cap="none" spc="0" normalizeH="0" baseline="0" noProof="0" dirty="0">
                <a:ln>
                  <a:noFill/>
                </a:ln>
                <a:solidFill>
                  <a:schemeClr val="bg1">
                    <a:lumMod val="75000"/>
                  </a:schemeClr>
                </a:solidFill>
                <a:effectLst/>
                <a:uLnTx/>
                <a:uFillTx/>
                <a:latin typeface="Arial"/>
                <a:cs typeface="Arial"/>
              </a:rPr>
              <a:t> Mechanism Discussion</a:t>
            </a:r>
          </a:p>
          <a:p>
            <a:pPr marL="0" indent="0" eaLnBrk="1" hangingPunct="1">
              <a:lnSpc>
                <a:spcPct val="80000"/>
              </a:lnSpc>
              <a:spcBef>
                <a:spcPts val="3600"/>
              </a:spcBef>
              <a:buClr>
                <a:srgbClr val="0033CC"/>
              </a:buClr>
              <a:buSzPct val="80000"/>
              <a:buNone/>
              <a:defRPr/>
            </a:pPr>
            <a:r>
              <a:rPr kumimoji="0" lang="en-US" altLang="en-US" sz="2800" b="1" i="0" u="none" strike="noStrike" kern="0" cap="none" spc="0" normalizeH="0" baseline="0" noProof="0" dirty="0">
                <a:ln>
                  <a:noFill/>
                </a:ln>
                <a:solidFill>
                  <a:srgbClr val="000000"/>
                </a:solidFill>
                <a:effectLst/>
                <a:uLnTx/>
                <a:uFillTx/>
                <a:latin typeface="Arial"/>
                <a:cs typeface="Arial"/>
              </a:rPr>
              <a:t> Wrap-up</a:t>
            </a:r>
            <a:endParaRPr kumimoji="0" lang="en-US" altLang="en-US" sz="2800" b="0" i="0" u="none" strike="noStrike" kern="0" cap="none" spc="0" normalizeH="0" baseline="0" noProof="0" dirty="0">
              <a:ln>
                <a:noFill/>
              </a:ln>
              <a:solidFill>
                <a:srgbClr val="0033CC"/>
              </a:solidFill>
              <a:effectLst/>
              <a:uLnTx/>
              <a:uFillTx/>
              <a:latin typeface="Arial"/>
              <a:cs typeface="Arial"/>
            </a:endParaRPr>
          </a:p>
        </p:txBody>
      </p:sp>
    </p:spTree>
    <p:extLst>
      <p:ext uri="{BB962C8B-B14F-4D97-AF65-F5344CB8AC3E}">
        <p14:creationId xmlns:p14="http://schemas.microsoft.com/office/powerpoint/2010/main" val="139638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69333" y="-33867"/>
            <a:ext cx="8275707" cy="379758"/>
          </a:xfrm>
        </p:spPr>
        <p:txBody>
          <a:bodyPr/>
          <a:lstStyle/>
          <a:p>
            <a:r>
              <a:rPr lang="en-US" u="none" dirty="0">
                <a:solidFill>
                  <a:schemeClr val="bg1"/>
                </a:solidFill>
                <a:latin typeface="Verdana" panose="020B0604030504040204" pitchFamily="34" charset="0"/>
                <a:ea typeface="Verdana" panose="020B0604030504040204" pitchFamily="34" charset="0"/>
              </a:rPr>
              <a:t>Electroless Deposition: Future </a:t>
            </a:r>
            <a:r>
              <a:rPr lang="en-US" u="none" dirty="0" err="1">
                <a:solidFill>
                  <a:schemeClr val="bg1"/>
                </a:solidFill>
                <a:latin typeface="Verdana" panose="020B0604030504040204" pitchFamily="34" charset="0"/>
                <a:ea typeface="Verdana" panose="020B0604030504040204" pitchFamily="34" charset="0"/>
              </a:rPr>
              <a:t>Prospets</a:t>
            </a:r>
            <a:endParaRPr lang="en-US" u="none" dirty="0">
              <a:solidFill>
                <a:schemeClr val="bg1"/>
              </a:solidFill>
              <a:latin typeface="Verdana" panose="020B0604030504040204" pitchFamily="34" charset="0"/>
              <a:ea typeface="Verdana" panose="020B0604030504040204" pitchFamily="34" charset="0"/>
            </a:endParaRPr>
          </a:p>
        </p:txBody>
      </p:sp>
      <p:sp>
        <p:nvSpPr>
          <p:cNvPr id="19459" name="Content Placeholder 2"/>
          <p:cNvSpPr>
            <a:spLocks noGrp="1"/>
          </p:cNvSpPr>
          <p:nvPr>
            <p:ph idx="1"/>
          </p:nvPr>
        </p:nvSpPr>
        <p:spPr>
          <a:xfrm>
            <a:off x="423337" y="869543"/>
            <a:ext cx="8374365" cy="5700830"/>
          </a:xfrm>
        </p:spPr>
        <p:txBody>
          <a:bodyPr/>
          <a:lstStyle/>
          <a:p>
            <a:pPr marL="0" indent="0">
              <a:buNone/>
            </a:pPr>
            <a:r>
              <a:rPr lang="en-US" sz="2800" b="1" dirty="0"/>
              <a:t>Niche applications in existing technologies</a:t>
            </a:r>
          </a:p>
          <a:p>
            <a:pPr lvl="1">
              <a:buClr>
                <a:srgbClr val="00B0F0"/>
              </a:buClr>
              <a:buFont typeface="IBM Plex Mono Medium" panose="020B0609050203000203" pitchFamily="49" charset="0"/>
              <a:buChar char="—"/>
            </a:pPr>
            <a:r>
              <a:rPr lang="en-US" sz="2600" b="1" dirty="0"/>
              <a:t> </a:t>
            </a:r>
            <a:r>
              <a:rPr lang="en-US" sz="2400" b="1" dirty="0">
                <a:latin typeface="Garamond" panose="02020404030301010803" pitchFamily="18" charset="0"/>
              </a:rPr>
              <a:t>Take advantage of selective and conformal deposition</a:t>
            </a:r>
          </a:p>
          <a:p>
            <a:pPr lvl="2">
              <a:buClr>
                <a:srgbClr val="00B0F0"/>
              </a:buClr>
              <a:buFont typeface="Wingdings" panose="05000000000000000000" pitchFamily="2" charset="2"/>
              <a:buChar char="§"/>
            </a:pPr>
            <a:r>
              <a:rPr lang="en-US" sz="2200" b="1" dirty="0">
                <a:latin typeface="Garamond" panose="02020404030301010803" pitchFamily="18" charset="0"/>
              </a:rPr>
              <a:t> Selectivity </a:t>
            </a:r>
            <a:r>
              <a:rPr lang="en-US" sz="2200" b="1" dirty="0">
                <a:latin typeface="Calibri" panose="020F0502020204030204" pitchFamily="34" charset="0"/>
                <a:cs typeface="Calibri" panose="020F0502020204030204" pitchFamily="34" charset="0"/>
              </a:rPr>
              <a:t>→ </a:t>
            </a:r>
            <a:r>
              <a:rPr lang="en-US" sz="2200" b="1" dirty="0">
                <a:latin typeface="Garamond" panose="02020404030301010803" pitchFamily="18" charset="0"/>
              </a:rPr>
              <a:t>fast turnaround time</a:t>
            </a:r>
          </a:p>
          <a:p>
            <a:pPr marL="0" indent="0">
              <a:spcBef>
                <a:spcPts val="3600"/>
              </a:spcBef>
              <a:buNone/>
            </a:pPr>
            <a:r>
              <a:rPr lang="en-US" sz="2800" b="1" dirty="0"/>
              <a:t>Enabling technology for new devices</a:t>
            </a:r>
          </a:p>
          <a:p>
            <a:pPr lvl="1">
              <a:spcBef>
                <a:spcPts val="1200"/>
              </a:spcBef>
              <a:buClr>
                <a:srgbClr val="00B0F0"/>
              </a:buClr>
              <a:buFont typeface="IBM Plex Mono Medium" panose="020B0609050203000203" pitchFamily="49" charset="0"/>
              <a:buChar char="—"/>
            </a:pPr>
            <a:r>
              <a:rPr lang="en-US" sz="2400" b="1" dirty="0"/>
              <a:t> </a:t>
            </a:r>
            <a:r>
              <a:rPr lang="en-US" sz="2400" b="1" dirty="0">
                <a:latin typeface="Garamond" panose="02020404030301010803" pitchFamily="18" charset="0"/>
              </a:rPr>
              <a:t>For example, </a:t>
            </a:r>
            <a:r>
              <a:rPr lang="en-US" sz="2400" b="1" dirty="0" err="1">
                <a:latin typeface="Garamond" panose="02020404030301010803" pitchFamily="18" charset="0"/>
              </a:rPr>
              <a:t>nanobiosenors</a:t>
            </a:r>
            <a:r>
              <a:rPr lang="en-US" sz="2400" b="1" dirty="0">
                <a:latin typeface="Garamond" panose="02020404030301010803" pitchFamily="18" charset="0"/>
              </a:rPr>
              <a:t>  </a:t>
            </a:r>
          </a:p>
          <a:p>
            <a:pPr marL="0" indent="0">
              <a:spcBef>
                <a:spcPts val="3600"/>
              </a:spcBef>
              <a:buNone/>
            </a:pPr>
            <a:r>
              <a:rPr lang="en-US" sz="2800" b="1" dirty="0"/>
              <a:t>Development of thin films with novel compositions and properties</a:t>
            </a:r>
          </a:p>
          <a:p>
            <a:pPr marL="0" indent="0">
              <a:spcBef>
                <a:spcPts val="3000"/>
              </a:spcBef>
              <a:buNone/>
            </a:pPr>
            <a:r>
              <a:rPr lang="en-US" b="1" dirty="0"/>
              <a:t> </a:t>
            </a:r>
            <a:endParaRPr lang="en-US" altLang="en-US" b="1" dirty="0"/>
          </a:p>
          <a:p>
            <a:pPr lvl="1">
              <a:spcBef>
                <a:spcPts val="600"/>
              </a:spcBef>
              <a:buFont typeface="Arial" panose="020B0604020202020204" pitchFamily="34" charset="0"/>
              <a:buChar char="■"/>
            </a:pPr>
            <a:endParaRPr lang="en-US" dirty="0"/>
          </a:p>
        </p:txBody>
      </p:sp>
    </p:spTree>
    <p:extLst>
      <p:ext uri="{BB962C8B-B14F-4D97-AF65-F5344CB8AC3E}">
        <p14:creationId xmlns:p14="http://schemas.microsoft.com/office/powerpoint/2010/main" val="442094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buClr>
                <a:schemeClr val="accent2"/>
              </a:buClr>
              <a:buFont typeface="Wingdings" pitchFamily="2" charset="2"/>
              <a:defRPr b="1">
                <a:solidFill>
                  <a:schemeClr val="tx1"/>
                </a:solidFill>
                <a:latin typeface="Arial" charset="0"/>
                <a:cs typeface="Arial" charset="0"/>
              </a:defRPr>
            </a:lvl6pPr>
            <a:lvl7pPr marL="2971800" indent="-228600" eaLnBrk="0" fontAlgn="base" hangingPunct="0">
              <a:spcBef>
                <a:spcPct val="0"/>
              </a:spcBef>
              <a:spcAft>
                <a:spcPct val="0"/>
              </a:spcAft>
              <a:buClr>
                <a:schemeClr val="accent2"/>
              </a:buClr>
              <a:buFont typeface="Wingdings" pitchFamily="2" charset="2"/>
              <a:defRPr b="1">
                <a:solidFill>
                  <a:schemeClr val="tx1"/>
                </a:solidFill>
                <a:latin typeface="Arial" charset="0"/>
                <a:cs typeface="Arial" charset="0"/>
              </a:defRPr>
            </a:lvl7pPr>
            <a:lvl8pPr marL="3429000" indent="-228600" eaLnBrk="0" fontAlgn="base" hangingPunct="0">
              <a:spcBef>
                <a:spcPct val="0"/>
              </a:spcBef>
              <a:spcAft>
                <a:spcPct val="0"/>
              </a:spcAft>
              <a:buClr>
                <a:schemeClr val="accent2"/>
              </a:buClr>
              <a:buFont typeface="Wingdings" pitchFamily="2" charset="2"/>
              <a:defRPr b="1">
                <a:solidFill>
                  <a:schemeClr val="tx1"/>
                </a:solidFill>
                <a:latin typeface="Arial" charset="0"/>
                <a:cs typeface="Arial" charset="0"/>
              </a:defRPr>
            </a:lvl8pPr>
            <a:lvl9pPr marL="3886200" indent="-228600" eaLnBrk="0" fontAlgn="base" hangingPunct="0">
              <a:spcBef>
                <a:spcPct val="0"/>
              </a:spcBef>
              <a:spcAft>
                <a:spcPct val="0"/>
              </a:spcAft>
              <a:buClr>
                <a:schemeClr val="accent2"/>
              </a:buClr>
              <a:buFont typeface="Wingdings" pitchFamily="2" charset="2"/>
              <a:defRPr b="1">
                <a:solidFill>
                  <a:schemeClr val="tx1"/>
                </a:solidFill>
                <a:latin typeface="Arial" charset="0"/>
                <a:cs typeface="Arial" charset="0"/>
              </a:defRPr>
            </a:lvl9pPr>
          </a:lstStyle>
          <a:p>
            <a:pPr eaLnBrk="1" hangingPunct="1"/>
            <a:fld id="{7310F70E-3BA6-4D8D-B804-C092EB8E4560}" type="slidenum">
              <a:rPr lang="en-US" smtClean="0">
                <a:solidFill>
                  <a:schemeClr val="bg1"/>
                </a:solidFill>
              </a:rPr>
              <a:pPr eaLnBrk="1" hangingPunct="1"/>
              <a:t>28</a:t>
            </a:fld>
            <a:endParaRPr lang="en-US">
              <a:solidFill>
                <a:schemeClr val="bg1"/>
              </a:solidFill>
            </a:endParaRPr>
          </a:p>
        </p:txBody>
      </p:sp>
      <p:sp>
        <p:nvSpPr>
          <p:cNvPr id="29699" name="Rectangle 5"/>
          <p:cNvSpPr>
            <a:spLocks noChangeArrowheads="1"/>
          </p:cNvSpPr>
          <p:nvPr/>
        </p:nvSpPr>
        <p:spPr bwMode="auto">
          <a:xfrm>
            <a:off x="844901" y="1696553"/>
            <a:ext cx="7452075" cy="315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0000FF"/>
              </a:buClr>
            </a:pPr>
            <a:r>
              <a:rPr lang="en-US" sz="2400" dirty="0">
                <a:latin typeface="Garamond" panose="02020404030301010803" pitchFamily="18" charset="0"/>
              </a:rPr>
              <a:t>The authors gratefully acknowledge the efforts of the management and staff of the Microelectronics Research Laboratory (MRL) at the IBM T. J. Watson Research Center, where the “back-end-of-line” fabrication was carried out. </a:t>
            </a:r>
          </a:p>
          <a:p>
            <a:pPr>
              <a:buClr>
                <a:srgbClr val="0000FF"/>
              </a:buClr>
            </a:pPr>
            <a:endParaRPr lang="en-US" sz="2400" b="0" dirty="0"/>
          </a:p>
          <a:p>
            <a:pPr>
              <a:buClr>
                <a:srgbClr val="0000FF"/>
              </a:buClr>
            </a:pPr>
            <a:endParaRPr lang="en-US" sz="2000" b="0" dirty="0"/>
          </a:p>
          <a:p>
            <a:pPr>
              <a:buClr>
                <a:srgbClr val="0000FF"/>
              </a:buClr>
            </a:pPr>
            <a:endParaRPr lang="en-US" sz="2000" b="0" dirty="0"/>
          </a:p>
          <a:p>
            <a:pPr marL="338138" indent="-338138">
              <a:buClr>
                <a:srgbClr val="0000FF"/>
              </a:buClr>
              <a:buFont typeface="Wingdings" pitchFamily="2" charset="2"/>
              <a:buChar char="q"/>
            </a:pPr>
            <a:endParaRPr lang="en-US" sz="2000" b="0" dirty="0"/>
          </a:p>
          <a:p>
            <a:pPr>
              <a:buClr>
                <a:srgbClr val="0000FF"/>
              </a:buClr>
            </a:pPr>
            <a:r>
              <a:rPr lang="en-US" sz="2000" b="0" dirty="0"/>
              <a:t> </a:t>
            </a:r>
          </a:p>
          <a:p>
            <a:pPr marL="338138" indent="-338138">
              <a:buClr>
                <a:srgbClr val="0000FF"/>
              </a:buClr>
            </a:pPr>
            <a:endParaRPr lang="en-US" sz="2000" b="0" dirty="0"/>
          </a:p>
        </p:txBody>
      </p:sp>
      <p:sp>
        <p:nvSpPr>
          <p:cNvPr id="29700" name="Rectangle 7"/>
          <p:cNvSpPr>
            <a:spLocks noChangeArrowheads="1"/>
          </p:cNvSpPr>
          <p:nvPr/>
        </p:nvSpPr>
        <p:spPr bwMode="auto">
          <a:xfrm>
            <a:off x="241300" y="-55034"/>
            <a:ext cx="82454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lnSpc>
                <a:spcPct val="90000"/>
              </a:lnSpc>
              <a:buClrTx/>
              <a:buFontTx/>
              <a:buNone/>
            </a:pPr>
            <a:r>
              <a:rPr lang="en-US" sz="2800" dirty="0">
                <a:solidFill>
                  <a:schemeClr val="bg1"/>
                </a:solidFill>
                <a:latin typeface="Verdana" panose="020B0604030504040204" pitchFamily="34" charset="0"/>
                <a:ea typeface="Verdana" panose="020B0604030504040204" pitchFamily="34" charset="0"/>
              </a:rPr>
              <a:t>Acknowledgements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45475" cy="498475"/>
          </a:xfrm>
        </p:spPr>
        <p:txBody>
          <a:bodyPr/>
          <a:lstStyle/>
          <a:p>
            <a:pPr algn="ctr"/>
            <a:r>
              <a:rPr lang="en-US" altLang="en-US" sz="2400" dirty="0">
                <a:solidFill>
                  <a:schemeClr val="bg1"/>
                </a:solidFill>
                <a:latin typeface="Verdana" panose="020B0604030504040204" pitchFamily="34" charset="0"/>
                <a:ea typeface="Verdana" panose="020B0604030504040204" pitchFamily="34" charset="0"/>
              </a:rPr>
              <a:t>Why MRAM?  </a:t>
            </a:r>
            <a:endParaRPr lang="en-US" sz="2400" dirty="0">
              <a:solidFill>
                <a:schemeClr val="bg1"/>
              </a:solidFill>
              <a:latin typeface="Verdana" panose="020B0604030504040204" pitchFamily="34" charset="0"/>
              <a:ea typeface="Verdana" panose="020B0604030504040204" pitchFamily="34" charset="0"/>
            </a:endParaRPr>
          </a:p>
        </p:txBody>
      </p:sp>
      <p:sp>
        <p:nvSpPr>
          <p:cNvPr id="4" name="Slide Number Placeholder 3"/>
          <p:cNvSpPr>
            <a:spLocks noGrp="1"/>
          </p:cNvSpPr>
          <p:nvPr>
            <p:ph type="sldNum" sz="quarter" idx="10"/>
          </p:nvPr>
        </p:nvSpPr>
        <p:spPr/>
        <p:txBody>
          <a:bodyPr/>
          <a:lstStyle/>
          <a:p>
            <a:pPr>
              <a:defRPr/>
            </a:pPr>
            <a:fld id="{BC0B7403-0D9E-4DEB-8705-94E3A5AD042D}" type="slidenum">
              <a:rPr lang="en-US" smtClean="0"/>
              <a:pPr>
                <a:defRPr/>
              </a:pPr>
              <a:t>3</a:t>
            </a:fld>
            <a:endParaRPr lang="en-US" dirty="0"/>
          </a:p>
        </p:txBody>
      </p:sp>
      <p:sp>
        <p:nvSpPr>
          <p:cNvPr id="5" name="Text Box 4"/>
          <p:cNvSpPr txBox="1">
            <a:spLocks noChangeArrowheads="1"/>
          </p:cNvSpPr>
          <p:nvPr/>
        </p:nvSpPr>
        <p:spPr bwMode="auto">
          <a:xfrm>
            <a:off x="601663" y="695325"/>
            <a:ext cx="1910714" cy="40011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29718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34290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38862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eaLnBrk="1" hangingPunct="1">
              <a:buClrTx/>
            </a:pPr>
            <a:r>
              <a:rPr lang="en-US" altLang="en-US" sz="2000" u="sng" dirty="0">
                <a:cs typeface="Times New Roman" pitchFamily="18" charset="0"/>
              </a:rPr>
              <a:t>Standalone</a:t>
            </a:r>
          </a:p>
        </p:txBody>
      </p:sp>
      <p:sp>
        <p:nvSpPr>
          <p:cNvPr id="6" name="Text Box 5"/>
          <p:cNvSpPr txBox="1">
            <a:spLocks noChangeArrowheads="1"/>
          </p:cNvSpPr>
          <p:nvPr/>
        </p:nvSpPr>
        <p:spPr bwMode="auto">
          <a:xfrm>
            <a:off x="3273425" y="678528"/>
            <a:ext cx="3067050" cy="40011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29718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34290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38862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eaLnBrk="1" hangingPunct="1">
              <a:buClrTx/>
            </a:pPr>
            <a:r>
              <a:rPr lang="en-US" altLang="en-US" sz="2000" u="sng" dirty="0">
                <a:latin typeface="Arial" panose="020B0604020202020204" pitchFamily="34" charset="0"/>
                <a:cs typeface="Arial" panose="020B0604020202020204" pitchFamily="34" charset="0"/>
              </a:rPr>
              <a:t>Low end embedded</a:t>
            </a:r>
          </a:p>
        </p:txBody>
      </p:sp>
      <p:sp>
        <p:nvSpPr>
          <p:cNvPr id="7" name="Text Box 6"/>
          <p:cNvSpPr txBox="1">
            <a:spLocks noChangeArrowheads="1"/>
          </p:cNvSpPr>
          <p:nvPr/>
        </p:nvSpPr>
        <p:spPr bwMode="auto">
          <a:xfrm>
            <a:off x="6229350" y="678528"/>
            <a:ext cx="3194050" cy="40011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29718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34290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38862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eaLnBrk="1" hangingPunct="1">
              <a:buClrTx/>
            </a:pPr>
            <a:r>
              <a:rPr lang="en-US" altLang="en-US" sz="2000" u="sng" dirty="0">
                <a:cs typeface="Times New Roman" pitchFamily="18" charset="0"/>
              </a:rPr>
              <a:t>High end embedded</a:t>
            </a:r>
          </a:p>
        </p:txBody>
      </p:sp>
      <p:sp>
        <p:nvSpPr>
          <p:cNvPr id="8" name="Text Box 7"/>
          <p:cNvSpPr txBox="1">
            <a:spLocks noChangeArrowheads="1"/>
          </p:cNvSpPr>
          <p:nvPr/>
        </p:nvSpPr>
        <p:spPr bwMode="auto">
          <a:xfrm>
            <a:off x="515938" y="4833938"/>
            <a:ext cx="2593022" cy="127727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3038" indent="-173038" algn="l" eaLnBrk="0" hangingPunct="0">
              <a:spcBef>
                <a:spcPct val="35000"/>
              </a:spcBef>
              <a:spcAft>
                <a:spcPct val="15000"/>
              </a:spcAft>
              <a:buChar char="§"/>
              <a:defRPr sz="2400" b="1">
                <a:solidFill>
                  <a:schemeClr val="tx1"/>
                </a:solidFill>
                <a:latin typeface="Arial" charset="0"/>
                <a:cs typeface="Arial" charset="0"/>
              </a:defRPr>
            </a:lvl1pPr>
            <a:lvl2pPr indent="-227013" algn="l" eaLnBrk="0" hangingPunct="0">
              <a:spcBef>
                <a:spcPct val="25000"/>
              </a:spcBef>
              <a:spcAft>
                <a:spcPct val="15000"/>
              </a:spcAft>
              <a:buFont typeface="Arial" charset="0"/>
              <a:buChar char="–"/>
              <a:defRPr sz="2200">
                <a:solidFill>
                  <a:schemeClr val="tx1"/>
                </a:solidFill>
                <a:latin typeface="Arial" charset="0"/>
                <a:cs typeface="Arial" charset="0"/>
              </a:defRPr>
            </a:lvl2pPr>
            <a:lvl3pPr marL="682625" indent="-223838" algn="l" eaLnBrk="0" hangingPunct="0">
              <a:spcBef>
                <a:spcPct val="20000"/>
              </a:spcBef>
              <a:buChar char="•"/>
              <a:defRPr sz="2000">
                <a:solidFill>
                  <a:schemeClr val="tx1"/>
                </a:solidFill>
                <a:latin typeface="Arial" charset="0"/>
                <a:cs typeface="Arial" charset="0"/>
              </a:defRPr>
            </a:lvl3pPr>
            <a:lvl4pPr marL="912813" indent="-228600" algn="l" eaLnBrk="0" hangingPunct="0">
              <a:spcBef>
                <a:spcPct val="20000"/>
              </a:spcBef>
              <a:buFont typeface="Arial" charset="0"/>
              <a:buChar char="–"/>
              <a:defRPr>
                <a:solidFill>
                  <a:schemeClr val="tx1"/>
                </a:solidFill>
                <a:latin typeface="Arial" charset="0"/>
                <a:cs typeface="Arial" charset="0"/>
              </a:defRPr>
            </a:lvl4pPr>
            <a:lvl5pPr marL="1143000" indent="-228600" algn="l" eaLnBrk="0" hangingPunct="0">
              <a:spcBef>
                <a:spcPct val="20000"/>
              </a:spcBef>
              <a:buFont typeface="Arial" charset="0"/>
              <a:buChar char="&gt;"/>
              <a:defRPr>
                <a:solidFill>
                  <a:schemeClr val="tx1"/>
                </a:solidFill>
                <a:latin typeface="Arial" charset="0"/>
                <a:cs typeface="Arial" charset="0"/>
              </a:defRPr>
            </a:lvl5pPr>
            <a:lvl6pPr marL="16002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6pPr>
            <a:lvl7pPr marL="20574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7pPr>
            <a:lvl8pPr marL="25146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8pPr>
            <a:lvl9pPr marL="29718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9pPr>
          </a:lstStyle>
          <a:p>
            <a:pPr eaLnBrk="1" hangingPunct="1">
              <a:spcBef>
                <a:spcPct val="50000"/>
              </a:spcBef>
              <a:spcAft>
                <a:spcPct val="0"/>
              </a:spcAft>
              <a:buClrTx/>
              <a:buFont typeface="Wingdings" pitchFamily="2" charset="2"/>
              <a:buChar char="l"/>
            </a:pPr>
            <a:r>
              <a:rPr lang="en-US" altLang="en-US" sz="1400" b="0" dirty="0">
                <a:cs typeface="Times New Roman" pitchFamily="18" charset="0"/>
              </a:rPr>
              <a:t>Lower temp process is OK</a:t>
            </a:r>
          </a:p>
          <a:p>
            <a:pPr eaLnBrk="1" hangingPunct="1">
              <a:spcBef>
                <a:spcPct val="50000"/>
              </a:spcBef>
              <a:spcAft>
                <a:spcPct val="0"/>
              </a:spcAft>
              <a:buClrTx/>
              <a:buFont typeface="Wingdings" pitchFamily="2" charset="2"/>
              <a:buChar char="l"/>
            </a:pPr>
            <a:r>
              <a:rPr lang="en-US" altLang="en-US" sz="1400" b="0" dirty="0">
                <a:cs typeface="Times New Roman" pitchFamily="18" charset="0"/>
              </a:rPr>
              <a:t>1 - 64 Mb/</a:t>
            </a:r>
            <a:r>
              <a:rPr lang="en-US" altLang="en-US" sz="1400" dirty="0">
                <a:solidFill>
                  <a:srgbClr val="0033CC"/>
                </a:solidFill>
                <a:cs typeface="Times New Roman" pitchFamily="18" charset="0"/>
              </a:rPr>
              <a:t>1Gb</a:t>
            </a:r>
            <a:r>
              <a:rPr lang="en-US" altLang="en-US" sz="1400" b="0" dirty="0">
                <a:cs typeface="Times New Roman" pitchFamily="18" charset="0"/>
              </a:rPr>
              <a:t> and up</a:t>
            </a:r>
          </a:p>
          <a:p>
            <a:pPr eaLnBrk="1" hangingPunct="1">
              <a:spcBef>
                <a:spcPct val="50000"/>
              </a:spcBef>
              <a:spcAft>
                <a:spcPct val="0"/>
              </a:spcAft>
              <a:buClrTx/>
              <a:buFont typeface="Wingdings" pitchFamily="2" charset="2"/>
              <a:buChar char="l"/>
            </a:pPr>
            <a:r>
              <a:rPr lang="en-US" altLang="en-US" sz="1400" b="0" dirty="0">
                <a:cs typeface="Times New Roman" pitchFamily="18" charset="0"/>
              </a:rPr>
              <a:t>30 ns/</a:t>
            </a:r>
            <a:r>
              <a:rPr lang="en-US" altLang="en-US" sz="1400" dirty="0">
                <a:solidFill>
                  <a:srgbClr val="0033CC"/>
                </a:solidFill>
                <a:cs typeface="Times New Roman" pitchFamily="18" charset="0"/>
              </a:rPr>
              <a:t>10ns</a:t>
            </a:r>
            <a:r>
              <a:rPr lang="en-US" altLang="en-US" sz="1400" b="0" dirty="0">
                <a:cs typeface="Times New Roman" pitchFamily="18" charset="0"/>
              </a:rPr>
              <a:t> read/write</a:t>
            </a:r>
          </a:p>
          <a:p>
            <a:pPr eaLnBrk="1" hangingPunct="1">
              <a:spcBef>
                <a:spcPct val="50000"/>
              </a:spcBef>
              <a:spcAft>
                <a:spcPct val="0"/>
              </a:spcAft>
              <a:buClrTx/>
              <a:buFont typeface="Wingdings" pitchFamily="2" charset="2"/>
              <a:buChar char="l"/>
            </a:pPr>
            <a:r>
              <a:rPr lang="en-US" altLang="en-US" sz="1400" b="0" dirty="0">
                <a:cs typeface="Times New Roman" pitchFamily="18" charset="0"/>
              </a:rPr>
              <a:t>Unlimited endurance (10</a:t>
            </a:r>
            <a:r>
              <a:rPr lang="en-US" altLang="en-US" sz="1400" b="0" baseline="30000" dirty="0">
                <a:cs typeface="Times New Roman" pitchFamily="18" charset="0"/>
              </a:rPr>
              <a:t>17</a:t>
            </a:r>
            <a:r>
              <a:rPr lang="en-US" altLang="en-US" sz="1400" b="0" dirty="0">
                <a:cs typeface="Times New Roman" pitchFamily="18" charset="0"/>
              </a:rPr>
              <a:t>)</a:t>
            </a:r>
          </a:p>
        </p:txBody>
      </p:sp>
      <p:sp>
        <p:nvSpPr>
          <p:cNvPr id="9" name="Text Box 8"/>
          <p:cNvSpPr txBox="1">
            <a:spLocks noChangeArrowheads="1"/>
          </p:cNvSpPr>
          <p:nvPr/>
        </p:nvSpPr>
        <p:spPr bwMode="auto">
          <a:xfrm>
            <a:off x="3481388" y="4833938"/>
            <a:ext cx="3194050" cy="127727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3038" indent="-173038" algn="l" eaLnBrk="0" hangingPunct="0">
              <a:spcBef>
                <a:spcPct val="35000"/>
              </a:spcBef>
              <a:spcAft>
                <a:spcPct val="15000"/>
              </a:spcAft>
              <a:buChar char="§"/>
              <a:defRPr sz="2400" b="1">
                <a:solidFill>
                  <a:schemeClr val="tx1"/>
                </a:solidFill>
                <a:latin typeface="Arial" charset="0"/>
                <a:cs typeface="Arial" charset="0"/>
              </a:defRPr>
            </a:lvl1pPr>
            <a:lvl2pPr indent="-227013" algn="l" eaLnBrk="0" hangingPunct="0">
              <a:spcBef>
                <a:spcPct val="25000"/>
              </a:spcBef>
              <a:spcAft>
                <a:spcPct val="15000"/>
              </a:spcAft>
              <a:buFont typeface="Arial" charset="0"/>
              <a:buChar char="–"/>
              <a:defRPr sz="2200">
                <a:solidFill>
                  <a:schemeClr val="tx1"/>
                </a:solidFill>
                <a:latin typeface="Arial" charset="0"/>
                <a:cs typeface="Arial" charset="0"/>
              </a:defRPr>
            </a:lvl2pPr>
            <a:lvl3pPr marL="682625" indent="-223838" algn="l" eaLnBrk="0" hangingPunct="0">
              <a:spcBef>
                <a:spcPct val="20000"/>
              </a:spcBef>
              <a:buChar char="•"/>
              <a:defRPr sz="2000">
                <a:solidFill>
                  <a:schemeClr val="tx1"/>
                </a:solidFill>
                <a:latin typeface="Arial" charset="0"/>
                <a:cs typeface="Arial" charset="0"/>
              </a:defRPr>
            </a:lvl3pPr>
            <a:lvl4pPr marL="912813" indent="-228600" algn="l" eaLnBrk="0" hangingPunct="0">
              <a:spcBef>
                <a:spcPct val="20000"/>
              </a:spcBef>
              <a:buFont typeface="Arial" charset="0"/>
              <a:buChar char="–"/>
              <a:defRPr>
                <a:solidFill>
                  <a:schemeClr val="tx1"/>
                </a:solidFill>
                <a:latin typeface="Arial" charset="0"/>
                <a:cs typeface="Arial" charset="0"/>
              </a:defRPr>
            </a:lvl4pPr>
            <a:lvl5pPr marL="1143000" indent="-228600" algn="l" eaLnBrk="0" hangingPunct="0">
              <a:spcBef>
                <a:spcPct val="20000"/>
              </a:spcBef>
              <a:buFont typeface="Arial" charset="0"/>
              <a:buChar char="&gt;"/>
              <a:defRPr>
                <a:solidFill>
                  <a:schemeClr val="tx1"/>
                </a:solidFill>
                <a:latin typeface="Arial" charset="0"/>
                <a:cs typeface="Arial" charset="0"/>
              </a:defRPr>
            </a:lvl5pPr>
            <a:lvl6pPr marL="16002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6pPr>
            <a:lvl7pPr marL="20574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7pPr>
            <a:lvl8pPr marL="25146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8pPr>
            <a:lvl9pPr marL="29718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9pPr>
          </a:lstStyle>
          <a:p>
            <a:pPr eaLnBrk="1" hangingPunct="1">
              <a:spcBef>
                <a:spcPct val="50000"/>
              </a:spcBef>
              <a:spcAft>
                <a:spcPct val="0"/>
              </a:spcAft>
              <a:buClrTx/>
              <a:buFont typeface="Wingdings" pitchFamily="2" charset="2"/>
              <a:buChar char="l"/>
            </a:pPr>
            <a:r>
              <a:rPr lang="en-US" altLang="en-US" sz="1400" b="0" dirty="0">
                <a:solidFill>
                  <a:srgbClr val="D20000"/>
                </a:solidFill>
                <a:cs typeface="Times New Roman" pitchFamily="18" charset="0"/>
              </a:rPr>
              <a:t>400</a:t>
            </a:r>
            <a:r>
              <a:rPr lang="en-US" altLang="en-US" sz="1400" b="0" dirty="0">
                <a:solidFill>
                  <a:srgbClr val="D20000"/>
                </a:solidFill>
                <a:latin typeface="Calibri"/>
                <a:cs typeface="Times New Roman" pitchFamily="18" charset="0"/>
              </a:rPr>
              <a:t>⁰</a:t>
            </a:r>
            <a:r>
              <a:rPr lang="en-US" altLang="en-US" sz="1400" b="0" dirty="0">
                <a:solidFill>
                  <a:srgbClr val="D20000"/>
                </a:solidFill>
                <a:cs typeface="Times New Roman" pitchFamily="18" charset="0"/>
              </a:rPr>
              <a:t>C process required</a:t>
            </a:r>
          </a:p>
          <a:p>
            <a:pPr eaLnBrk="1" hangingPunct="1">
              <a:spcBef>
                <a:spcPct val="50000"/>
              </a:spcBef>
              <a:spcAft>
                <a:spcPct val="0"/>
              </a:spcAft>
              <a:buClrTx/>
              <a:buFont typeface="Wingdings" pitchFamily="2" charset="2"/>
              <a:buChar char="l"/>
            </a:pPr>
            <a:r>
              <a:rPr lang="en-US" altLang="en-US" sz="1400" b="0" dirty="0">
                <a:cs typeface="Times New Roman" pitchFamily="18" charset="0"/>
              </a:rPr>
              <a:t>1 k – 1 Mb</a:t>
            </a:r>
          </a:p>
          <a:p>
            <a:pPr eaLnBrk="1" hangingPunct="1">
              <a:spcBef>
                <a:spcPct val="50000"/>
              </a:spcBef>
              <a:spcAft>
                <a:spcPct val="0"/>
              </a:spcAft>
              <a:buClrTx/>
              <a:buFont typeface="Wingdings" pitchFamily="2" charset="2"/>
              <a:buChar char="l"/>
            </a:pPr>
            <a:r>
              <a:rPr lang="en-US" altLang="en-US" sz="1400" b="0" dirty="0">
                <a:cs typeface="Times New Roman" pitchFamily="18" charset="0"/>
              </a:rPr>
              <a:t>No performance requirement</a:t>
            </a:r>
          </a:p>
          <a:p>
            <a:pPr eaLnBrk="1" hangingPunct="1">
              <a:spcBef>
                <a:spcPct val="50000"/>
              </a:spcBef>
              <a:spcAft>
                <a:spcPct val="0"/>
              </a:spcAft>
              <a:buClrTx/>
              <a:buFont typeface="Wingdings" pitchFamily="2" charset="2"/>
              <a:buChar char="l"/>
            </a:pPr>
            <a:r>
              <a:rPr lang="en-US" altLang="en-US" sz="1400" b="0" dirty="0">
                <a:cs typeface="Times New Roman" pitchFamily="18" charset="0"/>
              </a:rPr>
              <a:t>Endurance: 10</a:t>
            </a:r>
            <a:r>
              <a:rPr lang="en-US" altLang="en-US" sz="1400" b="0" baseline="30000" dirty="0">
                <a:cs typeface="Times New Roman" pitchFamily="18" charset="0"/>
              </a:rPr>
              <a:t>6</a:t>
            </a:r>
            <a:r>
              <a:rPr lang="en-US" altLang="en-US" sz="1400" b="0" dirty="0">
                <a:cs typeface="Times New Roman" pitchFamily="18" charset="0"/>
              </a:rPr>
              <a:t> writes/bit</a:t>
            </a:r>
          </a:p>
        </p:txBody>
      </p:sp>
      <p:sp>
        <p:nvSpPr>
          <p:cNvPr id="10" name="Text Box 9"/>
          <p:cNvSpPr txBox="1">
            <a:spLocks noChangeArrowheads="1"/>
          </p:cNvSpPr>
          <p:nvPr/>
        </p:nvSpPr>
        <p:spPr bwMode="auto">
          <a:xfrm rot="16200000">
            <a:off x="-2320558" y="3602059"/>
            <a:ext cx="5203091" cy="36933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29718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34290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3886200" indent="-2286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algn="l" eaLnBrk="1" hangingPunct="1">
              <a:buClrTx/>
            </a:pPr>
            <a:r>
              <a:rPr lang="en-US" altLang="en-US" sz="1800" dirty="0">
                <a:cs typeface="Times New Roman" pitchFamily="18" charset="0"/>
              </a:rPr>
              <a:t>Key requirements           Application examples</a:t>
            </a:r>
          </a:p>
        </p:txBody>
      </p:sp>
      <p:sp>
        <p:nvSpPr>
          <p:cNvPr id="11" name="Text Box 10"/>
          <p:cNvSpPr txBox="1">
            <a:spLocks noChangeArrowheads="1"/>
          </p:cNvSpPr>
          <p:nvPr/>
        </p:nvSpPr>
        <p:spPr bwMode="auto">
          <a:xfrm>
            <a:off x="515938" y="1198282"/>
            <a:ext cx="2859087" cy="84638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3038" indent="-173038" algn="l" eaLnBrk="0" hangingPunct="0">
              <a:spcBef>
                <a:spcPct val="35000"/>
              </a:spcBef>
              <a:spcAft>
                <a:spcPct val="15000"/>
              </a:spcAft>
              <a:buChar char="§"/>
              <a:defRPr sz="2400" b="1">
                <a:solidFill>
                  <a:schemeClr val="tx1"/>
                </a:solidFill>
                <a:latin typeface="Arial" charset="0"/>
                <a:cs typeface="Arial" charset="0"/>
              </a:defRPr>
            </a:lvl1pPr>
            <a:lvl2pPr algn="l" eaLnBrk="0" hangingPunct="0">
              <a:spcBef>
                <a:spcPct val="25000"/>
              </a:spcBef>
              <a:spcAft>
                <a:spcPct val="15000"/>
              </a:spcAft>
              <a:buFont typeface="Arial" charset="0"/>
              <a:buChar char="–"/>
              <a:defRPr sz="2200">
                <a:solidFill>
                  <a:schemeClr val="tx1"/>
                </a:solidFill>
                <a:latin typeface="Arial" charset="0"/>
                <a:cs typeface="Arial" charset="0"/>
              </a:defRPr>
            </a:lvl2pPr>
            <a:lvl3pPr marL="682625" indent="-223838" algn="l" eaLnBrk="0" hangingPunct="0">
              <a:spcBef>
                <a:spcPct val="20000"/>
              </a:spcBef>
              <a:buChar char="•"/>
              <a:defRPr sz="2000">
                <a:solidFill>
                  <a:schemeClr val="tx1"/>
                </a:solidFill>
                <a:latin typeface="Arial" charset="0"/>
                <a:cs typeface="Arial" charset="0"/>
              </a:defRPr>
            </a:lvl3pPr>
            <a:lvl4pPr marL="912813" indent="-228600" algn="l" eaLnBrk="0" hangingPunct="0">
              <a:spcBef>
                <a:spcPct val="20000"/>
              </a:spcBef>
              <a:buFont typeface="Arial" charset="0"/>
              <a:buChar char="–"/>
              <a:defRPr>
                <a:solidFill>
                  <a:schemeClr val="tx1"/>
                </a:solidFill>
                <a:latin typeface="Arial" charset="0"/>
                <a:cs typeface="Arial" charset="0"/>
              </a:defRPr>
            </a:lvl4pPr>
            <a:lvl5pPr marL="1143000" indent="-228600" algn="l" eaLnBrk="0" hangingPunct="0">
              <a:spcBef>
                <a:spcPct val="20000"/>
              </a:spcBef>
              <a:buFont typeface="Arial" charset="0"/>
              <a:buChar char="&gt;"/>
              <a:defRPr>
                <a:solidFill>
                  <a:schemeClr val="tx1"/>
                </a:solidFill>
                <a:latin typeface="Arial" charset="0"/>
                <a:cs typeface="Arial" charset="0"/>
              </a:defRPr>
            </a:lvl5pPr>
            <a:lvl6pPr marL="16002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6pPr>
            <a:lvl7pPr marL="20574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7pPr>
            <a:lvl8pPr marL="25146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8pPr>
            <a:lvl9pPr marL="29718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9pPr>
          </a:lstStyle>
          <a:p>
            <a:pPr eaLnBrk="1" hangingPunct="1">
              <a:spcBef>
                <a:spcPct val="50000"/>
              </a:spcBef>
              <a:spcAft>
                <a:spcPct val="0"/>
              </a:spcAft>
              <a:buClrTx/>
              <a:buFont typeface="Wingdings" pitchFamily="2" charset="2"/>
              <a:buChar char="l"/>
            </a:pPr>
            <a:r>
              <a:rPr lang="en-US" altLang="en-US" sz="1400" b="0" dirty="0">
                <a:cs typeface="Times New Roman" pitchFamily="18" charset="0"/>
              </a:rPr>
              <a:t>Replace battery-backed SRAM</a:t>
            </a:r>
          </a:p>
          <a:p>
            <a:pPr marL="742950" lvl="1" indent="-285750" eaLnBrk="1" hangingPunct="1">
              <a:spcBef>
                <a:spcPct val="50000"/>
              </a:spcBef>
              <a:spcAft>
                <a:spcPct val="0"/>
              </a:spcAft>
              <a:buClrTx/>
              <a:buFont typeface="IBM Plex Mono Medium" panose="020B0609050203000203" pitchFamily="49" charset="0"/>
              <a:buChar char="—"/>
            </a:pPr>
            <a:r>
              <a:rPr lang="en-US" altLang="en-US" sz="1400" dirty="0">
                <a:cs typeface="Times New Roman" pitchFamily="18" charset="0"/>
              </a:rPr>
              <a:t>Buffer for hard disk drive</a:t>
            </a:r>
          </a:p>
        </p:txBody>
      </p:sp>
      <p:sp>
        <p:nvSpPr>
          <p:cNvPr id="12" name="Text Box 11"/>
          <p:cNvSpPr txBox="1">
            <a:spLocks noChangeArrowheads="1"/>
          </p:cNvSpPr>
          <p:nvPr/>
        </p:nvSpPr>
        <p:spPr bwMode="auto">
          <a:xfrm>
            <a:off x="6661150" y="1206500"/>
            <a:ext cx="2301875" cy="11557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3038" indent="-173038" algn="l" eaLnBrk="0" hangingPunct="0">
              <a:spcBef>
                <a:spcPct val="35000"/>
              </a:spcBef>
              <a:spcAft>
                <a:spcPct val="15000"/>
              </a:spcAft>
              <a:buChar char="§"/>
              <a:defRPr sz="2400" b="1">
                <a:solidFill>
                  <a:schemeClr val="tx1"/>
                </a:solidFill>
                <a:latin typeface="Arial" charset="0"/>
                <a:cs typeface="Arial" charset="0"/>
              </a:defRPr>
            </a:lvl1pPr>
            <a:lvl2pPr indent="-227013" algn="l" eaLnBrk="0" hangingPunct="0">
              <a:spcBef>
                <a:spcPct val="25000"/>
              </a:spcBef>
              <a:spcAft>
                <a:spcPct val="15000"/>
              </a:spcAft>
              <a:buFont typeface="Arial" charset="0"/>
              <a:buChar char="–"/>
              <a:defRPr sz="2200">
                <a:solidFill>
                  <a:schemeClr val="tx1"/>
                </a:solidFill>
                <a:latin typeface="Arial" charset="0"/>
                <a:cs typeface="Arial" charset="0"/>
              </a:defRPr>
            </a:lvl2pPr>
            <a:lvl3pPr marL="682625" indent="-223838" algn="l" eaLnBrk="0" hangingPunct="0">
              <a:spcBef>
                <a:spcPct val="20000"/>
              </a:spcBef>
              <a:buChar char="•"/>
              <a:defRPr sz="2000">
                <a:solidFill>
                  <a:schemeClr val="tx1"/>
                </a:solidFill>
                <a:latin typeface="Arial" charset="0"/>
                <a:cs typeface="Arial" charset="0"/>
              </a:defRPr>
            </a:lvl3pPr>
            <a:lvl4pPr marL="912813" indent="-228600" algn="l" eaLnBrk="0" hangingPunct="0">
              <a:spcBef>
                <a:spcPct val="20000"/>
              </a:spcBef>
              <a:buFont typeface="Arial" charset="0"/>
              <a:buChar char="–"/>
              <a:defRPr>
                <a:solidFill>
                  <a:schemeClr val="tx1"/>
                </a:solidFill>
                <a:latin typeface="Arial" charset="0"/>
                <a:cs typeface="Arial" charset="0"/>
              </a:defRPr>
            </a:lvl4pPr>
            <a:lvl5pPr marL="1143000" indent="-228600" algn="l" eaLnBrk="0" hangingPunct="0">
              <a:spcBef>
                <a:spcPct val="20000"/>
              </a:spcBef>
              <a:buFont typeface="Arial" charset="0"/>
              <a:buChar char="&gt;"/>
              <a:defRPr>
                <a:solidFill>
                  <a:schemeClr val="tx1"/>
                </a:solidFill>
                <a:latin typeface="Arial" charset="0"/>
                <a:cs typeface="Arial" charset="0"/>
              </a:defRPr>
            </a:lvl5pPr>
            <a:lvl6pPr marL="16002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6pPr>
            <a:lvl7pPr marL="20574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7pPr>
            <a:lvl8pPr marL="25146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8pPr>
            <a:lvl9pPr marL="29718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9pPr>
          </a:lstStyle>
          <a:p>
            <a:pPr eaLnBrk="1" hangingPunct="1">
              <a:spcBef>
                <a:spcPct val="50000"/>
              </a:spcBef>
              <a:spcAft>
                <a:spcPct val="0"/>
              </a:spcAft>
              <a:buClrTx/>
              <a:buFont typeface="Wingdings" pitchFamily="2" charset="2"/>
              <a:buChar char="l"/>
            </a:pPr>
            <a:r>
              <a:rPr lang="en-US" altLang="en-US" sz="1400" b="0">
                <a:cs typeface="Times New Roman" pitchFamily="18" charset="0"/>
              </a:rPr>
              <a:t>Replace eFuse</a:t>
            </a:r>
          </a:p>
          <a:p>
            <a:pPr eaLnBrk="1" hangingPunct="1">
              <a:spcBef>
                <a:spcPct val="50000"/>
              </a:spcBef>
              <a:spcAft>
                <a:spcPct val="0"/>
              </a:spcAft>
              <a:buClrTx/>
              <a:buFont typeface="Wingdings" pitchFamily="2" charset="2"/>
              <a:buChar char="l"/>
            </a:pPr>
            <a:r>
              <a:rPr lang="en-US" altLang="en-US" sz="1400" b="0">
                <a:cs typeface="Times New Roman" pitchFamily="18" charset="0"/>
              </a:rPr>
              <a:t>Fast dense memory for L3 cache</a:t>
            </a:r>
          </a:p>
          <a:p>
            <a:pPr eaLnBrk="1" hangingPunct="1">
              <a:spcBef>
                <a:spcPct val="50000"/>
              </a:spcBef>
              <a:spcAft>
                <a:spcPct val="0"/>
              </a:spcAft>
              <a:buClrTx/>
              <a:buFont typeface="Wingdings" pitchFamily="2" charset="2"/>
              <a:buChar char="l"/>
            </a:pPr>
            <a:r>
              <a:rPr lang="en-US" altLang="en-US" sz="1400" b="0">
                <a:cs typeface="Times New Roman" pitchFamily="18" charset="0"/>
              </a:rPr>
              <a:t>Alternative to eDRAM </a:t>
            </a:r>
          </a:p>
        </p:txBody>
      </p:sp>
      <p:sp>
        <p:nvSpPr>
          <p:cNvPr id="13" name="Text Box 12"/>
          <p:cNvSpPr txBox="1">
            <a:spLocks noChangeArrowheads="1"/>
          </p:cNvSpPr>
          <p:nvPr/>
        </p:nvSpPr>
        <p:spPr bwMode="auto">
          <a:xfrm>
            <a:off x="6661150" y="4833938"/>
            <a:ext cx="2482850" cy="127727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3038" indent="-173038" algn="l" eaLnBrk="0" hangingPunct="0">
              <a:spcBef>
                <a:spcPct val="35000"/>
              </a:spcBef>
              <a:spcAft>
                <a:spcPct val="15000"/>
              </a:spcAft>
              <a:buChar char="§"/>
              <a:defRPr sz="2400" b="1">
                <a:solidFill>
                  <a:schemeClr val="tx1"/>
                </a:solidFill>
                <a:latin typeface="Arial" charset="0"/>
                <a:cs typeface="Arial" charset="0"/>
              </a:defRPr>
            </a:lvl1pPr>
            <a:lvl2pPr indent="-227013" algn="l" eaLnBrk="0" hangingPunct="0">
              <a:spcBef>
                <a:spcPct val="25000"/>
              </a:spcBef>
              <a:spcAft>
                <a:spcPct val="15000"/>
              </a:spcAft>
              <a:buFont typeface="Arial" charset="0"/>
              <a:buChar char="–"/>
              <a:defRPr sz="2200">
                <a:solidFill>
                  <a:schemeClr val="tx1"/>
                </a:solidFill>
                <a:latin typeface="Arial" charset="0"/>
                <a:cs typeface="Arial" charset="0"/>
              </a:defRPr>
            </a:lvl2pPr>
            <a:lvl3pPr marL="682625" indent="-223838" algn="l" eaLnBrk="0" hangingPunct="0">
              <a:spcBef>
                <a:spcPct val="20000"/>
              </a:spcBef>
              <a:buChar char="•"/>
              <a:defRPr sz="2000">
                <a:solidFill>
                  <a:schemeClr val="tx1"/>
                </a:solidFill>
                <a:latin typeface="Arial" charset="0"/>
                <a:cs typeface="Arial" charset="0"/>
              </a:defRPr>
            </a:lvl3pPr>
            <a:lvl4pPr marL="912813" indent="-228600" algn="l" eaLnBrk="0" hangingPunct="0">
              <a:spcBef>
                <a:spcPct val="20000"/>
              </a:spcBef>
              <a:buFont typeface="Arial" charset="0"/>
              <a:buChar char="–"/>
              <a:defRPr>
                <a:solidFill>
                  <a:schemeClr val="tx1"/>
                </a:solidFill>
                <a:latin typeface="Arial" charset="0"/>
                <a:cs typeface="Arial" charset="0"/>
              </a:defRPr>
            </a:lvl4pPr>
            <a:lvl5pPr marL="1143000" indent="-228600" algn="l" eaLnBrk="0" hangingPunct="0">
              <a:spcBef>
                <a:spcPct val="20000"/>
              </a:spcBef>
              <a:buFont typeface="Arial" charset="0"/>
              <a:buChar char="&gt;"/>
              <a:defRPr>
                <a:solidFill>
                  <a:schemeClr val="tx1"/>
                </a:solidFill>
                <a:latin typeface="Arial" charset="0"/>
                <a:cs typeface="Arial" charset="0"/>
              </a:defRPr>
            </a:lvl5pPr>
            <a:lvl6pPr marL="16002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6pPr>
            <a:lvl7pPr marL="20574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7pPr>
            <a:lvl8pPr marL="25146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8pPr>
            <a:lvl9pPr marL="29718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9pPr>
          </a:lstStyle>
          <a:p>
            <a:pPr eaLnBrk="1" hangingPunct="1">
              <a:spcBef>
                <a:spcPct val="50000"/>
              </a:spcBef>
              <a:spcAft>
                <a:spcPct val="0"/>
              </a:spcAft>
              <a:buClrTx/>
              <a:buFont typeface="Wingdings" pitchFamily="2" charset="2"/>
              <a:buChar char="l"/>
            </a:pPr>
            <a:r>
              <a:rPr lang="en-US" altLang="en-US" sz="1400" b="0" dirty="0">
                <a:solidFill>
                  <a:srgbClr val="D20000"/>
                </a:solidFill>
                <a:cs typeface="Times New Roman" pitchFamily="18" charset="0"/>
              </a:rPr>
              <a:t>400</a:t>
            </a:r>
            <a:r>
              <a:rPr lang="en-US" altLang="en-US" sz="1400" b="0" dirty="0">
                <a:solidFill>
                  <a:srgbClr val="D20000"/>
                </a:solidFill>
                <a:latin typeface="Calibri"/>
                <a:cs typeface="Times New Roman" pitchFamily="18" charset="0"/>
              </a:rPr>
              <a:t>⁰</a:t>
            </a:r>
            <a:r>
              <a:rPr lang="en-US" altLang="en-US" sz="1400" b="0" dirty="0">
                <a:solidFill>
                  <a:srgbClr val="D20000"/>
                </a:solidFill>
                <a:cs typeface="Times New Roman" pitchFamily="18" charset="0"/>
              </a:rPr>
              <a:t>C process required</a:t>
            </a:r>
          </a:p>
          <a:p>
            <a:pPr eaLnBrk="1" hangingPunct="1">
              <a:spcBef>
                <a:spcPct val="50000"/>
              </a:spcBef>
              <a:spcAft>
                <a:spcPct val="0"/>
              </a:spcAft>
              <a:buClrTx/>
              <a:buFont typeface="Wingdings" pitchFamily="2" charset="2"/>
              <a:buChar char="l"/>
            </a:pPr>
            <a:r>
              <a:rPr lang="en-US" altLang="en-US" sz="1400" b="0" dirty="0">
                <a:solidFill>
                  <a:srgbClr val="D20000"/>
                </a:solidFill>
                <a:cs typeface="Times New Roman" pitchFamily="18" charset="0"/>
              </a:rPr>
              <a:t>~ 256 Mb</a:t>
            </a:r>
          </a:p>
          <a:p>
            <a:pPr eaLnBrk="1" hangingPunct="1">
              <a:spcBef>
                <a:spcPct val="50000"/>
              </a:spcBef>
              <a:spcAft>
                <a:spcPct val="0"/>
              </a:spcAft>
              <a:buClrTx/>
              <a:buFont typeface="Wingdings" pitchFamily="2" charset="2"/>
              <a:buChar char="l"/>
            </a:pPr>
            <a:r>
              <a:rPr lang="en-US" altLang="en-US" sz="1400" b="0" dirty="0">
                <a:solidFill>
                  <a:srgbClr val="D20000"/>
                </a:solidFill>
                <a:cs typeface="Times New Roman" pitchFamily="18" charset="0"/>
              </a:rPr>
              <a:t>1 - 2 ns read/write</a:t>
            </a:r>
          </a:p>
          <a:p>
            <a:pPr eaLnBrk="1" hangingPunct="1">
              <a:spcBef>
                <a:spcPct val="50000"/>
              </a:spcBef>
              <a:spcAft>
                <a:spcPct val="0"/>
              </a:spcAft>
              <a:buClrTx/>
              <a:buFont typeface="Wingdings" pitchFamily="2" charset="2"/>
              <a:buChar char="l"/>
            </a:pPr>
            <a:r>
              <a:rPr lang="en-US" altLang="en-US" sz="1400" b="0" dirty="0">
                <a:cs typeface="Times New Roman" pitchFamily="18" charset="0"/>
              </a:rPr>
              <a:t>Unlimited endurance (10</a:t>
            </a:r>
            <a:r>
              <a:rPr lang="en-US" altLang="en-US" sz="1400" b="0" baseline="30000" dirty="0">
                <a:cs typeface="Times New Roman" pitchFamily="18" charset="0"/>
              </a:rPr>
              <a:t>19</a:t>
            </a:r>
            <a:r>
              <a:rPr lang="en-US" altLang="en-US" sz="1400" b="0" dirty="0">
                <a:cs typeface="Times New Roman" pitchFamily="18" charset="0"/>
              </a:rPr>
              <a:t>)</a:t>
            </a:r>
          </a:p>
        </p:txBody>
      </p:sp>
      <p:pic>
        <p:nvPicPr>
          <p:cNvPr id="14" name="Picture 13" descr="IBM eDRAM test c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5438" y="2443163"/>
            <a:ext cx="2301875" cy="172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4"/>
          <p:cNvSpPr txBox="1">
            <a:spLocks noChangeArrowheads="1"/>
          </p:cNvSpPr>
          <p:nvPr/>
        </p:nvSpPr>
        <p:spPr bwMode="auto">
          <a:xfrm>
            <a:off x="3481388" y="1206500"/>
            <a:ext cx="2859087" cy="9429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3038" indent="-173038" algn="l" eaLnBrk="0" hangingPunct="0">
              <a:spcBef>
                <a:spcPct val="35000"/>
              </a:spcBef>
              <a:spcAft>
                <a:spcPct val="15000"/>
              </a:spcAft>
              <a:buChar char="§"/>
              <a:defRPr sz="2400" b="1">
                <a:solidFill>
                  <a:schemeClr val="tx1"/>
                </a:solidFill>
                <a:latin typeface="Arial" charset="0"/>
                <a:cs typeface="Arial" charset="0"/>
              </a:defRPr>
            </a:lvl1pPr>
            <a:lvl2pPr indent="-227013" algn="l" eaLnBrk="0" hangingPunct="0">
              <a:spcBef>
                <a:spcPct val="25000"/>
              </a:spcBef>
              <a:spcAft>
                <a:spcPct val="15000"/>
              </a:spcAft>
              <a:buFont typeface="Arial" charset="0"/>
              <a:buChar char="–"/>
              <a:defRPr sz="2200">
                <a:solidFill>
                  <a:schemeClr val="tx1"/>
                </a:solidFill>
                <a:latin typeface="Arial" charset="0"/>
                <a:cs typeface="Arial" charset="0"/>
              </a:defRPr>
            </a:lvl2pPr>
            <a:lvl3pPr marL="682625" indent="-223838" algn="l" eaLnBrk="0" hangingPunct="0">
              <a:spcBef>
                <a:spcPct val="20000"/>
              </a:spcBef>
              <a:buChar char="•"/>
              <a:defRPr sz="2000">
                <a:solidFill>
                  <a:schemeClr val="tx1"/>
                </a:solidFill>
                <a:latin typeface="Arial" charset="0"/>
                <a:cs typeface="Arial" charset="0"/>
              </a:defRPr>
            </a:lvl3pPr>
            <a:lvl4pPr marL="912813" indent="-228600" algn="l" eaLnBrk="0" hangingPunct="0">
              <a:spcBef>
                <a:spcPct val="20000"/>
              </a:spcBef>
              <a:buFont typeface="Arial" charset="0"/>
              <a:buChar char="–"/>
              <a:defRPr>
                <a:solidFill>
                  <a:schemeClr val="tx1"/>
                </a:solidFill>
                <a:latin typeface="Arial" charset="0"/>
                <a:cs typeface="Arial" charset="0"/>
              </a:defRPr>
            </a:lvl4pPr>
            <a:lvl5pPr marL="1143000" indent="-228600" algn="l" eaLnBrk="0" hangingPunct="0">
              <a:spcBef>
                <a:spcPct val="20000"/>
              </a:spcBef>
              <a:buFont typeface="Arial" charset="0"/>
              <a:buChar char="&gt;"/>
              <a:defRPr>
                <a:solidFill>
                  <a:schemeClr val="tx1"/>
                </a:solidFill>
                <a:latin typeface="Arial" charset="0"/>
                <a:cs typeface="Arial" charset="0"/>
              </a:defRPr>
            </a:lvl5pPr>
            <a:lvl6pPr marL="16002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6pPr>
            <a:lvl7pPr marL="20574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7pPr>
            <a:lvl8pPr marL="25146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8pPr>
            <a:lvl9pPr marL="29718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9pPr>
          </a:lstStyle>
          <a:p>
            <a:pPr eaLnBrk="1" hangingPunct="1">
              <a:spcBef>
                <a:spcPct val="50000"/>
              </a:spcBef>
              <a:spcAft>
                <a:spcPct val="0"/>
              </a:spcAft>
              <a:buClrTx/>
              <a:buFont typeface="Wingdings" pitchFamily="2" charset="2"/>
              <a:buChar char="l"/>
            </a:pPr>
            <a:r>
              <a:rPr lang="en-US" altLang="en-US" sz="1400" b="0" dirty="0">
                <a:cs typeface="Times New Roman" pitchFamily="18" charset="0"/>
              </a:rPr>
              <a:t>Microcontroller program code</a:t>
            </a:r>
          </a:p>
          <a:p>
            <a:pPr eaLnBrk="1" hangingPunct="1">
              <a:spcBef>
                <a:spcPct val="50000"/>
              </a:spcBef>
              <a:spcAft>
                <a:spcPct val="0"/>
              </a:spcAft>
              <a:buClrTx/>
              <a:buFont typeface="Wingdings" pitchFamily="2" charset="2"/>
              <a:buChar char="l"/>
            </a:pPr>
            <a:r>
              <a:rPr lang="en-US" altLang="en-US" sz="1400" b="0" dirty="0">
                <a:cs typeface="Times New Roman" pitchFamily="18" charset="0"/>
              </a:rPr>
              <a:t>Encryption key storage</a:t>
            </a:r>
          </a:p>
          <a:p>
            <a:pPr eaLnBrk="1" hangingPunct="1">
              <a:spcBef>
                <a:spcPct val="50000"/>
              </a:spcBef>
              <a:spcAft>
                <a:spcPct val="0"/>
              </a:spcAft>
              <a:buClrTx/>
              <a:buFont typeface="Wingdings" pitchFamily="2" charset="2"/>
              <a:buChar char="l"/>
            </a:pPr>
            <a:r>
              <a:rPr lang="en-US" altLang="en-US" sz="1400" b="0" dirty="0">
                <a:cs typeface="Times New Roman" pitchFamily="18" charset="0"/>
              </a:rPr>
              <a:t>Trimming and calibration</a:t>
            </a:r>
          </a:p>
        </p:txBody>
      </p:sp>
      <p:pic>
        <p:nvPicPr>
          <p:cNvPr id="16" name="Picture 15" descr="fig1_091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1688" y="2489200"/>
            <a:ext cx="2989262"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Batter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6163" y="2417763"/>
            <a:ext cx="1544637"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18"/>
          <p:cNvSpPr txBox="1">
            <a:spLocks noChangeArrowheads="1"/>
          </p:cNvSpPr>
          <p:nvPr/>
        </p:nvSpPr>
        <p:spPr bwMode="auto">
          <a:xfrm>
            <a:off x="601663" y="4021138"/>
            <a:ext cx="20955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3038" indent="-173038" algn="l" eaLnBrk="0" hangingPunct="0">
              <a:spcBef>
                <a:spcPct val="35000"/>
              </a:spcBef>
              <a:spcAft>
                <a:spcPct val="15000"/>
              </a:spcAft>
              <a:buChar char="§"/>
              <a:defRPr sz="2400" b="1">
                <a:solidFill>
                  <a:schemeClr val="tx1"/>
                </a:solidFill>
                <a:latin typeface="Arial" charset="0"/>
                <a:cs typeface="Arial" charset="0"/>
              </a:defRPr>
            </a:lvl1pPr>
            <a:lvl2pPr indent="-227013" algn="l" eaLnBrk="0" hangingPunct="0">
              <a:spcBef>
                <a:spcPct val="25000"/>
              </a:spcBef>
              <a:spcAft>
                <a:spcPct val="15000"/>
              </a:spcAft>
              <a:buFont typeface="Arial" charset="0"/>
              <a:buChar char="–"/>
              <a:defRPr sz="2200">
                <a:solidFill>
                  <a:schemeClr val="tx1"/>
                </a:solidFill>
                <a:latin typeface="Arial" charset="0"/>
                <a:cs typeface="Arial" charset="0"/>
              </a:defRPr>
            </a:lvl2pPr>
            <a:lvl3pPr marL="682625" indent="-223838" algn="l" eaLnBrk="0" hangingPunct="0">
              <a:spcBef>
                <a:spcPct val="20000"/>
              </a:spcBef>
              <a:buChar char="•"/>
              <a:defRPr sz="2000">
                <a:solidFill>
                  <a:schemeClr val="tx1"/>
                </a:solidFill>
                <a:latin typeface="Arial" charset="0"/>
                <a:cs typeface="Arial" charset="0"/>
              </a:defRPr>
            </a:lvl3pPr>
            <a:lvl4pPr marL="912813" indent="-228600" algn="l" eaLnBrk="0" hangingPunct="0">
              <a:spcBef>
                <a:spcPct val="20000"/>
              </a:spcBef>
              <a:buFont typeface="Arial" charset="0"/>
              <a:buChar char="–"/>
              <a:defRPr>
                <a:solidFill>
                  <a:schemeClr val="tx1"/>
                </a:solidFill>
                <a:latin typeface="Arial" charset="0"/>
                <a:cs typeface="Arial" charset="0"/>
              </a:defRPr>
            </a:lvl4pPr>
            <a:lvl5pPr marL="1143000" indent="-228600" algn="l" eaLnBrk="0" hangingPunct="0">
              <a:spcBef>
                <a:spcPct val="20000"/>
              </a:spcBef>
              <a:buFont typeface="Arial" charset="0"/>
              <a:buChar char="&gt;"/>
              <a:defRPr>
                <a:solidFill>
                  <a:schemeClr val="tx1"/>
                </a:solidFill>
                <a:latin typeface="Arial" charset="0"/>
                <a:cs typeface="Arial" charset="0"/>
              </a:defRPr>
            </a:lvl5pPr>
            <a:lvl6pPr marL="16002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6pPr>
            <a:lvl7pPr marL="20574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7pPr>
            <a:lvl8pPr marL="25146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8pPr>
            <a:lvl9pPr marL="29718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9pPr>
          </a:lstStyle>
          <a:p>
            <a:pPr eaLnBrk="1" hangingPunct="1">
              <a:spcBef>
                <a:spcPct val="50000"/>
              </a:spcBef>
              <a:spcAft>
                <a:spcPct val="0"/>
              </a:spcAft>
              <a:buClrTx/>
              <a:buFont typeface="Wingdings" pitchFamily="2" charset="2"/>
              <a:buChar char="l"/>
            </a:pPr>
            <a:r>
              <a:rPr lang="en-US" altLang="en-US" sz="1400" dirty="0">
                <a:solidFill>
                  <a:srgbClr val="0033CC"/>
                </a:solidFill>
                <a:cs typeface="Times New Roman" pitchFamily="18" charset="0"/>
              </a:rPr>
              <a:t>DRAM replacement</a:t>
            </a:r>
          </a:p>
        </p:txBody>
      </p:sp>
      <p:sp>
        <p:nvSpPr>
          <p:cNvPr id="19" name="Text Box 19"/>
          <p:cNvSpPr txBox="1">
            <a:spLocks noChangeArrowheads="1"/>
          </p:cNvSpPr>
          <p:nvPr/>
        </p:nvSpPr>
        <p:spPr bwMode="auto">
          <a:xfrm>
            <a:off x="515938" y="4833938"/>
            <a:ext cx="2593022" cy="127727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3038" indent="-173038" algn="l" eaLnBrk="0" hangingPunct="0">
              <a:spcBef>
                <a:spcPct val="35000"/>
              </a:spcBef>
              <a:spcAft>
                <a:spcPct val="15000"/>
              </a:spcAft>
              <a:buChar char="§"/>
              <a:defRPr sz="2400" b="1">
                <a:solidFill>
                  <a:schemeClr val="tx1"/>
                </a:solidFill>
                <a:latin typeface="Arial" charset="0"/>
                <a:cs typeface="Arial" charset="0"/>
              </a:defRPr>
            </a:lvl1pPr>
            <a:lvl2pPr indent="-227013" algn="l" eaLnBrk="0" hangingPunct="0">
              <a:spcBef>
                <a:spcPct val="25000"/>
              </a:spcBef>
              <a:spcAft>
                <a:spcPct val="15000"/>
              </a:spcAft>
              <a:buFont typeface="Arial" charset="0"/>
              <a:buChar char="–"/>
              <a:defRPr sz="2200">
                <a:solidFill>
                  <a:schemeClr val="tx1"/>
                </a:solidFill>
                <a:latin typeface="Arial" charset="0"/>
                <a:cs typeface="Arial" charset="0"/>
              </a:defRPr>
            </a:lvl2pPr>
            <a:lvl3pPr marL="682625" indent="-223838" algn="l" eaLnBrk="0" hangingPunct="0">
              <a:spcBef>
                <a:spcPct val="20000"/>
              </a:spcBef>
              <a:buChar char="•"/>
              <a:defRPr sz="2000">
                <a:solidFill>
                  <a:schemeClr val="tx1"/>
                </a:solidFill>
                <a:latin typeface="Arial" charset="0"/>
                <a:cs typeface="Arial" charset="0"/>
              </a:defRPr>
            </a:lvl3pPr>
            <a:lvl4pPr marL="912813" indent="-228600" algn="l" eaLnBrk="0" hangingPunct="0">
              <a:spcBef>
                <a:spcPct val="20000"/>
              </a:spcBef>
              <a:buFont typeface="Arial" charset="0"/>
              <a:buChar char="–"/>
              <a:defRPr>
                <a:solidFill>
                  <a:schemeClr val="tx1"/>
                </a:solidFill>
                <a:latin typeface="Arial" charset="0"/>
                <a:cs typeface="Arial" charset="0"/>
              </a:defRPr>
            </a:lvl4pPr>
            <a:lvl5pPr marL="1143000" indent="-228600" algn="l" eaLnBrk="0" hangingPunct="0">
              <a:spcBef>
                <a:spcPct val="20000"/>
              </a:spcBef>
              <a:buFont typeface="Arial" charset="0"/>
              <a:buChar char="&gt;"/>
              <a:defRPr>
                <a:solidFill>
                  <a:schemeClr val="tx1"/>
                </a:solidFill>
                <a:latin typeface="Arial" charset="0"/>
                <a:cs typeface="Arial" charset="0"/>
              </a:defRPr>
            </a:lvl5pPr>
            <a:lvl6pPr marL="16002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6pPr>
            <a:lvl7pPr marL="20574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7pPr>
            <a:lvl8pPr marL="25146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8pPr>
            <a:lvl9pPr marL="2971800" indent="-228600" eaLnBrk="0" fontAlgn="base" hangingPunct="0">
              <a:spcBef>
                <a:spcPct val="20000"/>
              </a:spcBef>
              <a:spcAft>
                <a:spcPct val="0"/>
              </a:spcAft>
              <a:buClr>
                <a:schemeClr val="accent2"/>
              </a:buClr>
              <a:buFont typeface="Arial" charset="0"/>
              <a:buChar char="&gt;"/>
              <a:defRPr>
                <a:solidFill>
                  <a:schemeClr val="tx1"/>
                </a:solidFill>
                <a:latin typeface="Arial" charset="0"/>
                <a:cs typeface="Arial" charset="0"/>
              </a:defRPr>
            </a:lvl9pPr>
          </a:lstStyle>
          <a:p>
            <a:pPr eaLnBrk="1" hangingPunct="1">
              <a:spcBef>
                <a:spcPct val="50000"/>
              </a:spcBef>
              <a:spcAft>
                <a:spcPct val="0"/>
              </a:spcAft>
              <a:buClrTx/>
              <a:buFont typeface="Wingdings" pitchFamily="2" charset="2"/>
              <a:buChar char="l"/>
            </a:pPr>
            <a:r>
              <a:rPr lang="en-US" altLang="en-US" sz="1400" b="0" dirty="0">
                <a:cs typeface="Times New Roman" pitchFamily="18" charset="0"/>
              </a:rPr>
              <a:t>Lower temp process is OK</a:t>
            </a:r>
          </a:p>
          <a:p>
            <a:pPr eaLnBrk="1" hangingPunct="1">
              <a:spcBef>
                <a:spcPct val="50000"/>
              </a:spcBef>
              <a:spcAft>
                <a:spcPct val="0"/>
              </a:spcAft>
              <a:buClrTx/>
              <a:buFont typeface="Wingdings" pitchFamily="2" charset="2"/>
              <a:buChar char="l"/>
            </a:pPr>
            <a:r>
              <a:rPr lang="en-US" altLang="en-US" sz="1400" b="0" dirty="0">
                <a:cs typeface="Times New Roman" pitchFamily="18" charset="0"/>
              </a:rPr>
              <a:t>1 - 64 Mb/</a:t>
            </a:r>
            <a:r>
              <a:rPr lang="en-US" altLang="en-US" sz="1400" dirty="0">
                <a:solidFill>
                  <a:srgbClr val="0033CC"/>
                </a:solidFill>
                <a:cs typeface="Times New Roman" pitchFamily="18" charset="0"/>
              </a:rPr>
              <a:t>1Gb</a:t>
            </a:r>
            <a:r>
              <a:rPr lang="en-US" altLang="en-US" sz="1400" b="0" dirty="0">
                <a:cs typeface="Times New Roman" pitchFamily="18" charset="0"/>
              </a:rPr>
              <a:t> and up</a:t>
            </a:r>
          </a:p>
          <a:p>
            <a:pPr eaLnBrk="1" hangingPunct="1">
              <a:spcBef>
                <a:spcPct val="50000"/>
              </a:spcBef>
              <a:spcAft>
                <a:spcPct val="0"/>
              </a:spcAft>
              <a:buClrTx/>
              <a:buFont typeface="Wingdings" pitchFamily="2" charset="2"/>
              <a:buChar char="l"/>
            </a:pPr>
            <a:r>
              <a:rPr lang="en-US" altLang="en-US" sz="1400" b="0" dirty="0">
                <a:cs typeface="Times New Roman" pitchFamily="18" charset="0"/>
              </a:rPr>
              <a:t>30 ns/</a:t>
            </a:r>
            <a:r>
              <a:rPr lang="en-US" altLang="en-US" sz="1400" dirty="0">
                <a:solidFill>
                  <a:srgbClr val="0033CC"/>
                </a:solidFill>
                <a:cs typeface="Times New Roman" pitchFamily="18" charset="0"/>
              </a:rPr>
              <a:t>10ns</a:t>
            </a:r>
            <a:r>
              <a:rPr lang="en-US" altLang="en-US" sz="1400" b="0" dirty="0">
                <a:cs typeface="Times New Roman" pitchFamily="18" charset="0"/>
              </a:rPr>
              <a:t> read/write</a:t>
            </a:r>
          </a:p>
          <a:p>
            <a:pPr eaLnBrk="1" hangingPunct="1">
              <a:spcBef>
                <a:spcPct val="50000"/>
              </a:spcBef>
              <a:spcAft>
                <a:spcPct val="0"/>
              </a:spcAft>
              <a:buClrTx/>
              <a:buFont typeface="Wingdings" pitchFamily="2" charset="2"/>
              <a:buChar char="l"/>
            </a:pPr>
            <a:r>
              <a:rPr lang="en-US" altLang="en-US" sz="1400" b="0" dirty="0">
                <a:cs typeface="Times New Roman" pitchFamily="18" charset="0"/>
              </a:rPr>
              <a:t>Unlimited endurance (10</a:t>
            </a:r>
            <a:r>
              <a:rPr lang="en-US" altLang="en-US" sz="1400" b="0" baseline="30000" dirty="0">
                <a:cs typeface="Times New Roman" pitchFamily="18" charset="0"/>
              </a:rPr>
              <a:t>17</a:t>
            </a:r>
            <a:r>
              <a:rPr lang="en-US" altLang="en-US" sz="1400" b="0" dirty="0">
                <a:cs typeface="Times New Roman" pitchFamily="18" charset="0"/>
              </a:rPr>
              <a:t>)</a:t>
            </a:r>
          </a:p>
        </p:txBody>
      </p:sp>
    </p:spTree>
    <p:extLst>
      <p:ext uri="{BB962C8B-B14F-4D97-AF65-F5344CB8AC3E}">
        <p14:creationId xmlns:p14="http://schemas.microsoft.com/office/powerpoint/2010/main" val="4284303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3186F95A-99E1-4E7B-B3BB-839E165B9615}"/>
              </a:ext>
            </a:extLst>
          </p:cNvPr>
          <p:cNvSpPr>
            <a:spLocks noGrp="1" noChangeArrowheads="1"/>
          </p:cNvSpPr>
          <p:nvPr>
            <p:ph type="title"/>
          </p:nvPr>
        </p:nvSpPr>
        <p:spPr>
          <a:xfrm>
            <a:off x="452888" y="-68263"/>
            <a:ext cx="8245475" cy="498475"/>
          </a:xfrm>
        </p:spPr>
        <p:txBody>
          <a:bodyPr/>
          <a:lstStyle/>
          <a:p>
            <a:pPr eaLnBrk="1" hangingPunct="1"/>
            <a:r>
              <a:rPr lang="en-US" altLang="en-US" dirty="0">
                <a:solidFill>
                  <a:schemeClr val="bg1"/>
                </a:solidFill>
                <a:latin typeface="Verdana" panose="020B0604030504040204" pitchFamily="34" charset="0"/>
                <a:ea typeface="Verdana" panose="020B0604030504040204" pitchFamily="34" charset="0"/>
              </a:rPr>
              <a:t>Spin Torque MRAM </a:t>
            </a:r>
            <a:r>
              <a:rPr lang="en-US" altLang="en-US" dirty="0"/>
              <a:t>overview</a:t>
            </a:r>
          </a:p>
        </p:txBody>
      </p:sp>
      <p:sp>
        <p:nvSpPr>
          <p:cNvPr id="29700" name="Rectangle 3">
            <a:extLst>
              <a:ext uri="{FF2B5EF4-FFF2-40B4-BE49-F238E27FC236}">
                <a16:creationId xmlns:a16="http://schemas.microsoft.com/office/drawing/2014/main" id="{C2A65934-DDBA-418C-98C8-AAA52DA7A89B}"/>
              </a:ext>
            </a:extLst>
          </p:cNvPr>
          <p:cNvSpPr>
            <a:spLocks noGrp="1" noChangeArrowheads="1"/>
          </p:cNvSpPr>
          <p:nvPr>
            <p:ph type="body" idx="1"/>
          </p:nvPr>
        </p:nvSpPr>
        <p:spPr>
          <a:xfrm>
            <a:off x="575469" y="1793877"/>
            <a:ext cx="4685501" cy="530224"/>
          </a:xfrm>
        </p:spPr>
        <p:txBody>
          <a:bodyPr/>
          <a:lstStyle/>
          <a:p>
            <a:pPr marL="0" indent="0" eaLnBrk="1" hangingPunct="1">
              <a:buNone/>
            </a:pPr>
            <a:r>
              <a:rPr lang="en-US" altLang="en-US" sz="2800" dirty="0"/>
              <a:t>Ni(P) cap layer on bitline Cu</a:t>
            </a:r>
          </a:p>
        </p:txBody>
      </p:sp>
      <p:pic>
        <p:nvPicPr>
          <p:cNvPr id="29701" name="Picture 54" descr="pic1">
            <a:extLst>
              <a:ext uri="{FF2B5EF4-FFF2-40B4-BE49-F238E27FC236}">
                <a16:creationId xmlns:a16="http://schemas.microsoft.com/office/drawing/2014/main" id="{80FCCB1C-A198-4B70-8D28-707F44740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472" y="2802732"/>
            <a:ext cx="2566988" cy="354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 Box 55">
            <a:extLst>
              <a:ext uri="{FF2B5EF4-FFF2-40B4-BE49-F238E27FC236}">
                <a16:creationId xmlns:a16="http://schemas.microsoft.com/office/drawing/2014/main" id="{49701C36-DDB1-476A-843E-EE1526D1F542}"/>
              </a:ext>
            </a:extLst>
          </p:cNvPr>
          <p:cNvSpPr txBox="1">
            <a:spLocks noChangeArrowheads="1"/>
          </p:cNvSpPr>
          <p:nvPr/>
        </p:nvSpPr>
        <p:spPr bwMode="auto">
          <a:xfrm>
            <a:off x="68491" y="475269"/>
            <a:ext cx="7110413" cy="13080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buNone/>
            </a:pPr>
            <a:r>
              <a:rPr lang="en-US" altLang="en-US" sz="1600" dirty="0">
                <a:solidFill>
                  <a:schemeClr val="accent6">
                    <a:lumMod val="75000"/>
                  </a:schemeClr>
                </a:solidFill>
                <a:latin typeface="Garamond" panose="02020404030301010803" pitchFamily="18" charset="0"/>
                <a:cs typeface="Arial" panose="020B0604020202020204" pitchFamily="34" charset="0"/>
              </a:rPr>
              <a:t>Switch “free layer” by passing current through magnetic tunnel junction (MTJ).</a:t>
            </a:r>
          </a:p>
          <a:p>
            <a:pPr eaLnBrk="1" hangingPunct="1">
              <a:spcBef>
                <a:spcPts val="600"/>
              </a:spcBef>
              <a:buNone/>
            </a:pPr>
            <a:r>
              <a:rPr lang="en-US" altLang="en-US" sz="1600" dirty="0">
                <a:solidFill>
                  <a:schemeClr val="accent6">
                    <a:lumMod val="50000"/>
                  </a:schemeClr>
                </a:solidFill>
                <a:latin typeface="Garamond" panose="02020404030301010803" pitchFamily="18" charset="0"/>
                <a:cs typeface="Arial" panose="020B0604020202020204" pitchFamily="34" charset="0"/>
              </a:rPr>
              <a:t>Angular momentum of </a:t>
            </a:r>
            <a:r>
              <a:rPr lang="en-US" altLang="en-US" sz="1600" dirty="0">
                <a:solidFill>
                  <a:schemeClr val="accent6">
                    <a:lumMod val="50000"/>
                  </a:schemeClr>
                </a:solidFill>
                <a:latin typeface="Garamond" panose="02020404030301010803" pitchFamily="18" charset="0"/>
              </a:rPr>
              <a:t>spin-polarized </a:t>
            </a:r>
            <a:r>
              <a:rPr lang="en-US" altLang="en-US" sz="1600" dirty="0">
                <a:solidFill>
                  <a:schemeClr val="accent6">
                    <a:lumMod val="50000"/>
                  </a:schemeClr>
                </a:solidFill>
                <a:latin typeface="Garamond" panose="02020404030301010803" pitchFamily="18" charset="0"/>
                <a:cs typeface="Arial" panose="020B0604020202020204" pitchFamily="34" charset="0"/>
              </a:rPr>
              <a:t>current is transferred to free layer.</a:t>
            </a:r>
          </a:p>
          <a:p>
            <a:pPr eaLnBrk="1" hangingPunct="1">
              <a:spcBef>
                <a:spcPts val="600"/>
              </a:spcBef>
              <a:buNone/>
            </a:pPr>
            <a:r>
              <a:rPr lang="en-US" altLang="en-US" sz="1600" dirty="0">
                <a:solidFill>
                  <a:schemeClr val="accent6">
                    <a:lumMod val="75000"/>
                  </a:schemeClr>
                </a:solidFill>
                <a:latin typeface="Garamond" panose="02020404030301010803" pitchFamily="18" charset="0"/>
                <a:cs typeface="Arial" panose="020B0604020202020204" pitchFamily="34" charset="0"/>
              </a:rPr>
              <a:t>Sufficient current switches the free layer moment (precession and reversal).</a:t>
            </a:r>
            <a:endParaRPr lang="en-US" altLang="en-US" sz="1600" dirty="0">
              <a:solidFill>
                <a:schemeClr val="accent6">
                  <a:lumMod val="75000"/>
                </a:schemeClr>
              </a:solidFill>
              <a:latin typeface="Garamond" panose="02020404030301010803" pitchFamily="18" charset="0"/>
            </a:endParaRPr>
          </a:p>
          <a:p>
            <a:pPr eaLnBrk="1" hangingPunct="1">
              <a:spcBef>
                <a:spcPts val="600"/>
              </a:spcBef>
              <a:buNone/>
            </a:pPr>
            <a:r>
              <a:rPr lang="en-US" altLang="en-US" sz="1600" dirty="0">
                <a:solidFill>
                  <a:schemeClr val="accent6">
                    <a:lumMod val="50000"/>
                  </a:schemeClr>
                </a:solidFill>
                <a:latin typeface="Garamond" panose="02020404030301010803" pitchFamily="18" charset="0"/>
                <a:cs typeface="Arial" panose="020B0604020202020204" pitchFamily="34" charset="0"/>
              </a:rPr>
              <a:t>Read and write using the same transistor, at low and high voltage</a:t>
            </a:r>
            <a:r>
              <a:rPr lang="en-US" altLang="en-US" sz="1600" dirty="0">
                <a:solidFill>
                  <a:schemeClr val="accent2"/>
                </a:solidFill>
                <a:latin typeface="Garamond" panose="02020404030301010803" pitchFamily="18" charset="0"/>
                <a:cs typeface="Arial" panose="020B0604020202020204" pitchFamily="34" charset="0"/>
              </a:rPr>
              <a:t>.</a:t>
            </a:r>
          </a:p>
        </p:txBody>
      </p:sp>
      <p:sp>
        <p:nvSpPr>
          <p:cNvPr id="29703" name="Rectangle 127">
            <a:extLst>
              <a:ext uri="{FF2B5EF4-FFF2-40B4-BE49-F238E27FC236}">
                <a16:creationId xmlns:a16="http://schemas.microsoft.com/office/drawing/2014/main" id="{D7B8A79E-EE32-49D4-9979-8B980CA3EBF0}"/>
              </a:ext>
            </a:extLst>
          </p:cNvPr>
          <p:cNvSpPr>
            <a:spLocks noChangeArrowheads="1"/>
          </p:cNvSpPr>
          <p:nvPr/>
        </p:nvSpPr>
        <p:spPr bwMode="auto">
          <a:xfrm>
            <a:off x="817563" y="5214938"/>
            <a:ext cx="2743200" cy="228600"/>
          </a:xfrm>
          <a:prstGeom prst="rect">
            <a:avLst/>
          </a:prstGeom>
          <a:solidFill>
            <a:srgbClr val="FFFF00"/>
          </a:solidFill>
          <a:ln w="9525">
            <a:miter lim="800000"/>
            <a:headEnd/>
            <a:tailEnd/>
          </a:ln>
          <a:effectLst/>
          <a:scene3d>
            <a:camera prst="legacyObliqueTopRight"/>
            <a:lightRig rig="legacyFlat3" dir="b"/>
          </a:scene3d>
          <a:sp3d extrusionH="2270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29704" name="Text Box 128">
            <a:extLst>
              <a:ext uri="{FF2B5EF4-FFF2-40B4-BE49-F238E27FC236}">
                <a16:creationId xmlns:a16="http://schemas.microsoft.com/office/drawing/2014/main" id="{5E7860C2-78F6-4A79-B5D3-B3E47843FE62}"/>
              </a:ext>
            </a:extLst>
          </p:cNvPr>
          <p:cNvSpPr txBox="1">
            <a:spLocks noChangeArrowheads="1"/>
          </p:cNvSpPr>
          <p:nvPr/>
        </p:nvSpPr>
        <p:spPr bwMode="auto">
          <a:xfrm>
            <a:off x="1458913" y="5178425"/>
            <a:ext cx="1928812" cy="304800"/>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400" b="1">
                <a:solidFill>
                  <a:srgbClr val="000000"/>
                </a:solidFill>
                <a:latin typeface="Comic Sans MS" panose="030F0702030302020204" pitchFamily="66" charset="0"/>
                <a:cs typeface="Arial" panose="020B0604020202020204" pitchFamily="34" charset="0"/>
              </a:rPr>
              <a:t>Bit Line Complement</a:t>
            </a:r>
          </a:p>
        </p:txBody>
      </p:sp>
      <p:sp>
        <p:nvSpPr>
          <p:cNvPr id="29705" name="Rectangle 129">
            <a:extLst>
              <a:ext uri="{FF2B5EF4-FFF2-40B4-BE49-F238E27FC236}">
                <a16:creationId xmlns:a16="http://schemas.microsoft.com/office/drawing/2014/main" id="{3C2EA342-F754-45C8-AA7C-FEC4DDDCDE01}"/>
              </a:ext>
            </a:extLst>
          </p:cNvPr>
          <p:cNvSpPr>
            <a:spLocks noChangeArrowheads="1"/>
          </p:cNvSpPr>
          <p:nvPr/>
        </p:nvSpPr>
        <p:spPr bwMode="auto">
          <a:xfrm>
            <a:off x="2125663" y="4098925"/>
            <a:ext cx="228600" cy="228600"/>
          </a:xfrm>
          <a:prstGeom prst="rect">
            <a:avLst/>
          </a:prstGeom>
          <a:solidFill>
            <a:srgbClr val="CC00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0000"/>
            </a:extrusionClr>
            <a:contourClr>
              <a:srgbClr val="CC0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29706" name="Rectangle 130">
            <a:extLst>
              <a:ext uri="{FF2B5EF4-FFF2-40B4-BE49-F238E27FC236}">
                <a16:creationId xmlns:a16="http://schemas.microsoft.com/office/drawing/2014/main" id="{E9568002-C37F-4C38-A896-ED89512B569D}"/>
              </a:ext>
            </a:extLst>
          </p:cNvPr>
          <p:cNvSpPr>
            <a:spLocks noChangeArrowheads="1"/>
          </p:cNvSpPr>
          <p:nvPr/>
        </p:nvSpPr>
        <p:spPr bwMode="auto">
          <a:xfrm>
            <a:off x="1744663" y="4049713"/>
            <a:ext cx="914400" cy="74612"/>
          </a:xfrm>
          <a:prstGeom prst="rect">
            <a:avLst/>
          </a:prstGeom>
          <a:solidFill>
            <a:srgbClr val="CC00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0000"/>
            </a:extrusionClr>
            <a:contourClr>
              <a:srgbClr val="CC0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29707" name="Rectangle 131">
            <a:extLst>
              <a:ext uri="{FF2B5EF4-FFF2-40B4-BE49-F238E27FC236}">
                <a16:creationId xmlns:a16="http://schemas.microsoft.com/office/drawing/2014/main" id="{5E02EEC7-F02B-4128-88CA-CC3CC1198BD0}"/>
              </a:ext>
            </a:extLst>
          </p:cNvPr>
          <p:cNvSpPr>
            <a:spLocks noChangeArrowheads="1"/>
          </p:cNvSpPr>
          <p:nvPr/>
        </p:nvSpPr>
        <p:spPr bwMode="auto">
          <a:xfrm>
            <a:off x="1744663" y="3998913"/>
            <a:ext cx="914400" cy="74612"/>
          </a:xfrm>
          <a:prstGeom prst="rect">
            <a:avLst/>
          </a:prstGeom>
          <a:solidFill>
            <a:srgbClr val="D18213"/>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D18213"/>
            </a:extrusionClr>
            <a:contourClr>
              <a:srgbClr val="D1821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29708" name="Rectangle 132">
            <a:extLst>
              <a:ext uri="{FF2B5EF4-FFF2-40B4-BE49-F238E27FC236}">
                <a16:creationId xmlns:a16="http://schemas.microsoft.com/office/drawing/2014/main" id="{1A0923A7-8935-493B-B5A3-1DD6DC8211B9}"/>
              </a:ext>
            </a:extLst>
          </p:cNvPr>
          <p:cNvSpPr>
            <a:spLocks noChangeArrowheads="1"/>
          </p:cNvSpPr>
          <p:nvPr/>
        </p:nvSpPr>
        <p:spPr bwMode="auto">
          <a:xfrm>
            <a:off x="2049463" y="3883025"/>
            <a:ext cx="381000" cy="127000"/>
          </a:xfrm>
          <a:prstGeom prst="rect">
            <a:avLst/>
          </a:prstGeom>
          <a:solidFill>
            <a:srgbClr val="FF33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29709" name="Rectangle 133">
            <a:extLst>
              <a:ext uri="{FF2B5EF4-FFF2-40B4-BE49-F238E27FC236}">
                <a16:creationId xmlns:a16="http://schemas.microsoft.com/office/drawing/2014/main" id="{A87EDCD9-0C1B-44AA-A5DB-1E2BF7583853}"/>
              </a:ext>
            </a:extLst>
          </p:cNvPr>
          <p:cNvSpPr>
            <a:spLocks noChangeArrowheads="1"/>
          </p:cNvSpPr>
          <p:nvPr/>
        </p:nvSpPr>
        <p:spPr bwMode="auto">
          <a:xfrm>
            <a:off x="2049463" y="3844925"/>
            <a:ext cx="381000" cy="36513"/>
          </a:xfrm>
          <a:prstGeom prst="rect">
            <a:avLst/>
          </a:prstGeom>
          <a:solidFill>
            <a:srgbClr val="C0C0C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29710" name="Rectangle 134">
            <a:extLst>
              <a:ext uri="{FF2B5EF4-FFF2-40B4-BE49-F238E27FC236}">
                <a16:creationId xmlns:a16="http://schemas.microsoft.com/office/drawing/2014/main" id="{A3B6FBF9-04D3-47B4-BFD0-AC35756BD5A5}"/>
              </a:ext>
            </a:extLst>
          </p:cNvPr>
          <p:cNvSpPr>
            <a:spLocks noChangeArrowheads="1"/>
          </p:cNvSpPr>
          <p:nvPr/>
        </p:nvSpPr>
        <p:spPr bwMode="auto">
          <a:xfrm>
            <a:off x="2049463" y="3717925"/>
            <a:ext cx="381000" cy="127000"/>
          </a:xfrm>
          <a:prstGeom prst="rect">
            <a:avLst/>
          </a:prstGeom>
          <a:solidFill>
            <a:srgbClr val="FF33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29711" name="Line 135">
            <a:extLst>
              <a:ext uri="{FF2B5EF4-FFF2-40B4-BE49-F238E27FC236}">
                <a16:creationId xmlns:a16="http://schemas.microsoft.com/office/drawing/2014/main" id="{75B1925E-DB64-45E2-A374-517F3A951B0C}"/>
              </a:ext>
            </a:extLst>
          </p:cNvPr>
          <p:cNvSpPr>
            <a:spLocks noChangeShapeType="1"/>
          </p:cNvSpPr>
          <p:nvPr/>
        </p:nvSpPr>
        <p:spPr bwMode="auto">
          <a:xfrm>
            <a:off x="2087563" y="3959225"/>
            <a:ext cx="304800"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2" name="Line 136">
            <a:extLst>
              <a:ext uri="{FF2B5EF4-FFF2-40B4-BE49-F238E27FC236}">
                <a16:creationId xmlns:a16="http://schemas.microsoft.com/office/drawing/2014/main" id="{727BBF1A-3AA9-4C0D-9E17-FF49CBA25BBC}"/>
              </a:ext>
            </a:extLst>
          </p:cNvPr>
          <p:cNvSpPr>
            <a:spLocks noChangeShapeType="1"/>
          </p:cNvSpPr>
          <p:nvPr/>
        </p:nvSpPr>
        <p:spPr bwMode="auto">
          <a:xfrm flipH="1">
            <a:off x="2074863" y="3806825"/>
            <a:ext cx="304800"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3" name="Rectangle 137">
            <a:extLst>
              <a:ext uri="{FF2B5EF4-FFF2-40B4-BE49-F238E27FC236}">
                <a16:creationId xmlns:a16="http://schemas.microsoft.com/office/drawing/2014/main" id="{9AECF950-D068-46E1-A35D-7DDB85A76897}"/>
              </a:ext>
            </a:extLst>
          </p:cNvPr>
          <p:cNvSpPr>
            <a:spLocks noChangeArrowheads="1"/>
          </p:cNvSpPr>
          <p:nvPr/>
        </p:nvSpPr>
        <p:spPr bwMode="auto">
          <a:xfrm>
            <a:off x="2138363" y="3463925"/>
            <a:ext cx="177800" cy="279400"/>
          </a:xfrm>
          <a:prstGeom prst="rect">
            <a:avLst/>
          </a:prstGeom>
          <a:solidFill>
            <a:srgbClr val="FFFF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29714" name="Rectangle 138">
            <a:extLst>
              <a:ext uri="{FF2B5EF4-FFF2-40B4-BE49-F238E27FC236}">
                <a16:creationId xmlns:a16="http://schemas.microsoft.com/office/drawing/2014/main" id="{B9612BAB-42C6-4EE9-9F5A-E612D5670B0E}"/>
              </a:ext>
            </a:extLst>
          </p:cNvPr>
          <p:cNvSpPr>
            <a:spLocks noChangeArrowheads="1"/>
          </p:cNvSpPr>
          <p:nvPr/>
        </p:nvSpPr>
        <p:spPr bwMode="auto">
          <a:xfrm>
            <a:off x="893763" y="3273425"/>
            <a:ext cx="2743200" cy="228600"/>
          </a:xfrm>
          <a:prstGeom prst="rect">
            <a:avLst/>
          </a:prstGeom>
          <a:solidFill>
            <a:srgbClr val="FFFF00"/>
          </a:solidFill>
          <a:ln w="9525">
            <a:miter lim="800000"/>
            <a:headEnd/>
            <a:tailEnd/>
          </a:ln>
          <a:effectLst/>
          <a:scene3d>
            <a:camera prst="legacyObliqueTopRight"/>
            <a:lightRig rig="legacyFlat3" dir="b"/>
          </a:scene3d>
          <a:sp3d extrusionH="2270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dirty="0">
              <a:solidFill>
                <a:schemeClr val="accent2"/>
              </a:solidFill>
              <a:latin typeface="Comic Sans MS" panose="030F0702030302020204" pitchFamily="66" charset="0"/>
            </a:endParaRPr>
          </a:p>
        </p:txBody>
      </p:sp>
      <p:grpSp>
        <p:nvGrpSpPr>
          <p:cNvPr id="29715" name="Group 139">
            <a:extLst>
              <a:ext uri="{FF2B5EF4-FFF2-40B4-BE49-F238E27FC236}">
                <a16:creationId xmlns:a16="http://schemas.microsoft.com/office/drawing/2014/main" id="{C027CAF8-61A0-4C57-8628-8F15AB476B5C}"/>
              </a:ext>
            </a:extLst>
          </p:cNvPr>
          <p:cNvGrpSpPr>
            <a:grpSpLocks/>
          </p:cNvGrpSpPr>
          <p:nvPr/>
        </p:nvGrpSpPr>
        <p:grpSpPr bwMode="auto">
          <a:xfrm>
            <a:off x="2227263" y="4325938"/>
            <a:ext cx="457200" cy="838200"/>
            <a:chOff x="2352" y="3168"/>
            <a:chExt cx="336" cy="768"/>
          </a:xfrm>
        </p:grpSpPr>
        <p:sp>
          <p:nvSpPr>
            <p:cNvPr id="29782" name="Line 140">
              <a:extLst>
                <a:ext uri="{FF2B5EF4-FFF2-40B4-BE49-F238E27FC236}">
                  <a16:creationId xmlns:a16="http://schemas.microsoft.com/office/drawing/2014/main" id="{E9F81532-B1EA-4BC8-9D69-E2DFB3B64395}"/>
                </a:ext>
              </a:extLst>
            </p:cNvPr>
            <p:cNvSpPr>
              <a:spLocks noChangeShapeType="1"/>
            </p:cNvSpPr>
            <p:nvPr/>
          </p:nvSpPr>
          <p:spPr bwMode="auto">
            <a:xfrm rot="5400000">
              <a:off x="2304" y="3552"/>
              <a:ext cx="38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83" name="Line 141">
              <a:extLst>
                <a:ext uri="{FF2B5EF4-FFF2-40B4-BE49-F238E27FC236}">
                  <a16:creationId xmlns:a16="http://schemas.microsoft.com/office/drawing/2014/main" id="{ED3B0F3B-102A-4101-BA68-C4E2FAC5AC82}"/>
                </a:ext>
              </a:extLst>
            </p:cNvPr>
            <p:cNvSpPr>
              <a:spLocks noChangeShapeType="1"/>
            </p:cNvSpPr>
            <p:nvPr/>
          </p:nvSpPr>
          <p:spPr bwMode="auto">
            <a:xfrm rot="5400000">
              <a:off x="2424" y="3552"/>
              <a:ext cx="24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84" name="Line 142">
              <a:extLst>
                <a:ext uri="{FF2B5EF4-FFF2-40B4-BE49-F238E27FC236}">
                  <a16:creationId xmlns:a16="http://schemas.microsoft.com/office/drawing/2014/main" id="{449D9CBB-3BBA-481D-B9D7-ADE214A7E308}"/>
                </a:ext>
              </a:extLst>
            </p:cNvPr>
            <p:cNvSpPr>
              <a:spLocks noChangeShapeType="1"/>
            </p:cNvSpPr>
            <p:nvPr/>
          </p:nvSpPr>
          <p:spPr bwMode="auto">
            <a:xfrm>
              <a:off x="2544" y="3552"/>
              <a:ext cx="14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85" name="Line 143">
              <a:extLst>
                <a:ext uri="{FF2B5EF4-FFF2-40B4-BE49-F238E27FC236}">
                  <a16:creationId xmlns:a16="http://schemas.microsoft.com/office/drawing/2014/main" id="{FAADBD2B-8B1B-42AE-B2FE-0B775E198B5D}"/>
                </a:ext>
              </a:extLst>
            </p:cNvPr>
            <p:cNvSpPr>
              <a:spLocks noChangeShapeType="1"/>
            </p:cNvSpPr>
            <p:nvPr/>
          </p:nvSpPr>
          <p:spPr bwMode="auto">
            <a:xfrm>
              <a:off x="2352" y="3168"/>
              <a:ext cx="0" cy="24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86" name="Line 144">
              <a:extLst>
                <a:ext uri="{FF2B5EF4-FFF2-40B4-BE49-F238E27FC236}">
                  <a16:creationId xmlns:a16="http://schemas.microsoft.com/office/drawing/2014/main" id="{5FAD4989-999B-4FF3-B1B3-69B300D02585}"/>
                </a:ext>
              </a:extLst>
            </p:cNvPr>
            <p:cNvSpPr>
              <a:spLocks noChangeShapeType="1"/>
            </p:cNvSpPr>
            <p:nvPr/>
          </p:nvSpPr>
          <p:spPr bwMode="auto">
            <a:xfrm>
              <a:off x="2352" y="3408"/>
              <a:ext cx="14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87" name="Line 145">
              <a:extLst>
                <a:ext uri="{FF2B5EF4-FFF2-40B4-BE49-F238E27FC236}">
                  <a16:creationId xmlns:a16="http://schemas.microsoft.com/office/drawing/2014/main" id="{3A5C8C7F-A3D9-49C0-B02F-1005C6019717}"/>
                </a:ext>
              </a:extLst>
            </p:cNvPr>
            <p:cNvSpPr>
              <a:spLocks noChangeShapeType="1"/>
            </p:cNvSpPr>
            <p:nvPr/>
          </p:nvSpPr>
          <p:spPr bwMode="auto">
            <a:xfrm>
              <a:off x="2352" y="3696"/>
              <a:ext cx="14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88" name="Line 146">
              <a:extLst>
                <a:ext uri="{FF2B5EF4-FFF2-40B4-BE49-F238E27FC236}">
                  <a16:creationId xmlns:a16="http://schemas.microsoft.com/office/drawing/2014/main" id="{FD806E52-04F0-4D8E-BAB9-BB4A7633ABE6}"/>
                </a:ext>
              </a:extLst>
            </p:cNvPr>
            <p:cNvSpPr>
              <a:spLocks noChangeShapeType="1"/>
            </p:cNvSpPr>
            <p:nvPr/>
          </p:nvSpPr>
          <p:spPr bwMode="auto">
            <a:xfrm>
              <a:off x="2352" y="3696"/>
              <a:ext cx="0" cy="24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716" name="Text Box 147">
            <a:extLst>
              <a:ext uri="{FF2B5EF4-FFF2-40B4-BE49-F238E27FC236}">
                <a16:creationId xmlns:a16="http://schemas.microsoft.com/office/drawing/2014/main" id="{22B74646-A4D8-436D-A0EA-F4401AD4AF75}"/>
              </a:ext>
            </a:extLst>
          </p:cNvPr>
          <p:cNvSpPr txBox="1">
            <a:spLocks noChangeArrowheads="1"/>
          </p:cNvSpPr>
          <p:nvPr/>
        </p:nvSpPr>
        <p:spPr bwMode="auto">
          <a:xfrm>
            <a:off x="2522629" y="3246439"/>
            <a:ext cx="849312" cy="304800"/>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400" b="1" dirty="0">
                <a:solidFill>
                  <a:srgbClr val="000000"/>
                </a:solidFill>
                <a:latin typeface="Comic Sans MS" panose="030F0702030302020204" pitchFamily="66" charset="0"/>
                <a:cs typeface="Arial" panose="020B0604020202020204" pitchFamily="34" charset="0"/>
              </a:rPr>
              <a:t>Bit Line</a:t>
            </a:r>
          </a:p>
        </p:txBody>
      </p:sp>
      <p:sp>
        <p:nvSpPr>
          <p:cNvPr id="29717" name="Rectangle 148">
            <a:extLst>
              <a:ext uri="{FF2B5EF4-FFF2-40B4-BE49-F238E27FC236}">
                <a16:creationId xmlns:a16="http://schemas.microsoft.com/office/drawing/2014/main" id="{7FABA0A8-FA83-4F24-BDFF-A1910AA59D06}"/>
              </a:ext>
            </a:extLst>
          </p:cNvPr>
          <p:cNvSpPr>
            <a:spLocks noChangeArrowheads="1"/>
          </p:cNvSpPr>
          <p:nvPr/>
        </p:nvSpPr>
        <p:spPr bwMode="auto">
          <a:xfrm>
            <a:off x="2646363" y="4779963"/>
            <a:ext cx="457200" cy="254000"/>
          </a:xfrm>
          <a:prstGeom prst="rect">
            <a:avLst/>
          </a:prstGeom>
          <a:solidFill>
            <a:srgbClr val="FFFF00"/>
          </a:solidFill>
          <a:ln w="9525">
            <a:miter lim="800000"/>
            <a:headEnd/>
            <a:tailEnd/>
          </a:ln>
          <a:effectLst/>
          <a:scene3d>
            <a:camera prst="legacyObliqueTopRight"/>
            <a:lightRig rig="legacyFlat3" dir="b"/>
          </a:scene3d>
          <a:sp3d extrusionH="20050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
        <p:nvSpPr>
          <p:cNvPr id="29718" name="Text Box 149">
            <a:extLst>
              <a:ext uri="{FF2B5EF4-FFF2-40B4-BE49-F238E27FC236}">
                <a16:creationId xmlns:a16="http://schemas.microsoft.com/office/drawing/2014/main" id="{07659C0F-B5BC-4CF8-8DB9-D0D5658B59F9}"/>
              </a:ext>
            </a:extLst>
          </p:cNvPr>
          <p:cNvSpPr txBox="1">
            <a:spLocks noChangeArrowheads="1"/>
          </p:cNvSpPr>
          <p:nvPr/>
        </p:nvSpPr>
        <p:spPr bwMode="auto">
          <a:xfrm>
            <a:off x="3195756" y="4074286"/>
            <a:ext cx="1071562" cy="304800"/>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400" b="1">
                <a:solidFill>
                  <a:srgbClr val="000000"/>
                </a:solidFill>
                <a:latin typeface="Comic Sans MS" panose="030F0702030302020204" pitchFamily="66" charset="0"/>
                <a:cs typeface="Arial" panose="020B0604020202020204" pitchFamily="34" charset="0"/>
              </a:rPr>
              <a:t>Word Line</a:t>
            </a:r>
          </a:p>
        </p:txBody>
      </p:sp>
      <p:grpSp>
        <p:nvGrpSpPr>
          <p:cNvPr id="29719" name="Group 250">
            <a:extLst>
              <a:ext uri="{FF2B5EF4-FFF2-40B4-BE49-F238E27FC236}">
                <a16:creationId xmlns:a16="http://schemas.microsoft.com/office/drawing/2014/main" id="{9383CB9E-78C0-4130-BEE4-8D3CEE38F703}"/>
              </a:ext>
            </a:extLst>
          </p:cNvPr>
          <p:cNvGrpSpPr>
            <a:grpSpLocks/>
          </p:cNvGrpSpPr>
          <p:nvPr/>
        </p:nvGrpSpPr>
        <p:grpSpPr bwMode="auto">
          <a:xfrm>
            <a:off x="6732816" y="470694"/>
            <a:ext cx="2219325" cy="2332038"/>
            <a:chOff x="4318" y="106"/>
            <a:chExt cx="1398" cy="1469"/>
          </a:xfrm>
        </p:grpSpPr>
        <p:sp>
          <p:nvSpPr>
            <p:cNvPr id="29721" name="Line 194">
              <a:extLst>
                <a:ext uri="{FF2B5EF4-FFF2-40B4-BE49-F238E27FC236}">
                  <a16:creationId xmlns:a16="http://schemas.microsoft.com/office/drawing/2014/main" id="{A508C533-D374-4FD5-8F70-59FEF482D2F2}"/>
                </a:ext>
              </a:extLst>
            </p:cNvPr>
            <p:cNvSpPr>
              <a:spLocks noChangeShapeType="1"/>
            </p:cNvSpPr>
            <p:nvPr/>
          </p:nvSpPr>
          <p:spPr bwMode="auto">
            <a:xfrm flipV="1">
              <a:off x="4619" y="1291"/>
              <a:ext cx="0" cy="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2" name="Line 195">
              <a:extLst>
                <a:ext uri="{FF2B5EF4-FFF2-40B4-BE49-F238E27FC236}">
                  <a16:creationId xmlns:a16="http://schemas.microsoft.com/office/drawing/2014/main" id="{8CF4D264-C51C-4771-9AD6-E277AD1454DB}"/>
                </a:ext>
              </a:extLst>
            </p:cNvPr>
            <p:cNvSpPr>
              <a:spLocks noChangeShapeType="1"/>
            </p:cNvSpPr>
            <p:nvPr/>
          </p:nvSpPr>
          <p:spPr bwMode="auto">
            <a:xfrm flipV="1">
              <a:off x="4705" y="1284"/>
              <a:ext cx="1" cy="1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3" name="Line 196">
              <a:extLst>
                <a:ext uri="{FF2B5EF4-FFF2-40B4-BE49-F238E27FC236}">
                  <a16:creationId xmlns:a16="http://schemas.microsoft.com/office/drawing/2014/main" id="{D762CB0B-0088-4A70-9DED-1282800538BD}"/>
                </a:ext>
              </a:extLst>
            </p:cNvPr>
            <p:cNvSpPr>
              <a:spLocks noChangeShapeType="1"/>
            </p:cNvSpPr>
            <p:nvPr/>
          </p:nvSpPr>
          <p:spPr bwMode="auto">
            <a:xfrm flipV="1">
              <a:off x="4793" y="1291"/>
              <a:ext cx="1" cy="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4" name="Line 197">
              <a:extLst>
                <a:ext uri="{FF2B5EF4-FFF2-40B4-BE49-F238E27FC236}">
                  <a16:creationId xmlns:a16="http://schemas.microsoft.com/office/drawing/2014/main" id="{1B9D8704-4997-438F-AB99-F2F5B0248205}"/>
                </a:ext>
              </a:extLst>
            </p:cNvPr>
            <p:cNvSpPr>
              <a:spLocks noChangeShapeType="1"/>
            </p:cNvSpPr>
            <p:nvPr/>
          </p:nvSpPr>
          <p:spPr bwMode="auto">
            <a:xfrm flipV="1">
              <a:off x="4880" y="1284"/>
              <a:ext cx="0" cy="1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5" name="Line 198">
              <a:extLst>
                <a:ext uri="{FF2B5EF4-FFF2-40B4-BE49-F238E27FC236}">
                  <a16:creationId xmlns:a16="http://schemas.microsoft.com/office/drawing/2014/main" id="{C9C09FA4-E5CE-4A5A-B737-327AA5F3980F}"/>
                </a:ext>
              </a:extLst>
            </p:cNvPr>
            <p:cNvSpPr>
              <a:spLocks noChangeShapeType="1"/>
            </p:cNvSpPr>
            <p:nvPr/>
          </p:nvSpPr>
          <p:spPr bwMode="auto">
            <a:xfrm flipV="1">
              <a:off x="4966" y="1291"/>
              <a:ext cx="0" cy="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6" name="Line 199">
              <a:extLst>
                <a:ext uri="{FF2B5EF4-FFF2-40B4-BE49-F238E27FC236}">
                  <a16:creationId xmlns:a16="http://schemas.microsoft.com/office/drawing/2014/main" id="{FE696025-9712-4F7E-A0D3-E9ADF1DF2A13}"/>
                </a:ext>
              </a:extLst>
            </p:cNvPr>
            <p:cNvSpPr>
              <a:spLocks noChangeShapeType="1"/>
            </p:cNvSpPr>
            <p:nvPr/>
          </p:nvSpPr>
          <p:spPr bwMode="auto">
            <a:xfrm flipV="1">
              <a:off x="5053" y="1284"/>
              <a:ext cx="0" cy="1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7" name="Line 200">
              <a:extLst>
                <a:ext uri="{FF2B5EF4-FFF2-40B4-BE49-F238E27FC236}">
                  <a16:creationId xmlns:a16="http://schemas.microsoft.com/office/drawing/2014/main" id="{FEF73F2D-A4A6-4239-8E40-7A813DF89A71}"/>
                </a:ext>
              </a:extLst>
            </p:cNvPr>
            <p:cNvSpPr>
              <a:spLocks noChangeShapeType="1"/>
            </p:cNvSpPr>
            <p:nvPr/>
          </p:nvSpPr>
          <p:spPr bwMode="auto">
            <a:xfrm flipV="1">
              <a:off x="5139" y="1291"/>
              <a:ext cx="1" cy="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8" name="Line 201">
              <a:extLst>
                <a:ext uri="{FF2B5EF4-FFF2-40B4-BE49-F238E27FC236}">
                  <a16:creationId xmlns:a16="http://schemas.microsoft.com/office/drawing/2014/main" id="{0BB0D40A-B3B4-4F56-BC93-DAB7EE3C5507}"/>
                </a:ext>
              </a:extLst>
            </p:cNvPr>
            <p:cNvSpPr>
              <a:spLocks noChangeShapeType="1"/>
            </p:cNvSpPr>
            <p:nvPr/>
          </p:nvSpPr>
          <p:spPr bwMode="auto">
            <a:xfrm flipV="1">
              <a:off x="5226" y="1284"/>
              <a:ext cx="1" cy="1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9" name="Line 202">
              <a:extLst>
                <a:ext uri="{FF2B5EF4-FFF2-40B4-BE49-F238E27FC236}">
                  <a16:creationId xmlns:a16="http://schemas.microsoft.com/office/drawing/2014/main" id="{33647A1C-5C84-48E0-8BCC-4A1A7EF55797}"/>
                </a:ext>
              </a:extLst>
            </p:cNvPr>
            <p:cNvSpPr>
              <a:spLocks noChangeShapeType="1"/>
            </p:cNvSpPr>
            <p:nvPr/>
          </p:nvSpPr>
          <p:spPr bwMode="auto">
            <a:xfrm flipV="1">
              <a:off x="5314" y="1291"/>
              <a:ext cx="0" cy="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0" name="Line 203">
              <a:extLst>
                <a:ext uri="{FF2B5EF4-FFF2-40B4-BE49-F238E27FC236}">
                  <a16:creationId xmlns:a16="http://schemas.microsoft.com/office/drawing/2014/main" id="{D2F061D9-D627-4893-806C-370A6495747B}"/>
                </a:ext>
              </a:extLst>
            </p:cNvPr>
            <p:cNvSpPr>
              <a:spLocks noChangeShapeType="1"/>
            </p:cNvSpPr>
            <p:nvPr/>
          </p:nvSpPr>
          <p:spPr bwMode="auto">
            <a:xfrm flipV="1">
              <a:off x="5400" y="1284"/>
              <a:ext cx="1" cy="1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1" name="Line 204">
              <a:extLst>
                <a:ext uri="{FF2B5EF4-FFF2-40B4-BE49-F238E27FC236}">
                  <a16:creationId xmlns:a16="http://schemas.microsoft.com/office/drawing/2014/main" id="{4316E8CC-4AD1-446A-AE04-8F5F5AEA2729}"/>
                </a:ext>
              </a:extLst>
            </p:cNvPr>
            <p:cNvSpPr>
              <a:spLocks noChangeShapeType="1"/>
            </p:cNvSpPr>
            <p:nvPr/>
          </p:nvSpPr>
          <p:spPr bwMode="auto">
            <a:xfrm flipV="1">
              <a:off x="5487" y="1291"/>
              <a:ext cx="1" cy="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2" name="Line 205">
              <a:extLst>
                <a:ext uri="{FF2B5EF4-FFF2-40B4-BE49-F238E27FC236}">
                  <a16:creationId xmlns:a16="http://schemas.microsoft.com/office/drawing/2014/main" id="{58AE557E-EC1F-4A11-99ED-3EF7A09B3E3C}"/>
                </a:ext>
              </a:extLst>
            </p:cNvPr>
            <p:cNvSpPr>
              <a:spLocks noChangeShapeType="1"/>
            </p:cNvSpPr>
            <p:nvPr/>
          </p:nvSpPr>
          <p:spPr bwMode="auto">
            <a:xfrm flipV="1">
              <a:off x="5574" y="1284"/>
              <a:ext cx="0" cy="1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3" name="Line 206">
              <a:extLst>
                <a:ext uri="{FF2B5EF4-FFF2-40B4-BE49-F238E27FC236}">
                  <a16:creationId xmlns:a16="http://schemas.microsoft.com/office/drawing/2014/main" id="{A1C4B0FA-0026-4F04-A31F-8294BE483683}"/>
                </a:ext>
              </a:extLst>
            </p:cNvPr>
            <p:cNvSpPr>
              <a:spLocks noChangeShapeType="1"/>
            </p:cNvSpPr>
            <p:nvPr/>
          </p:nvSpPr>
          <p:spPr bwMode="auto">
            <a:xfrm>
              <a:off x="4532" y="1299"/>
              <a:ext cx="1042" cy="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4" name="Line 207">
              <a:extLst>
                <a:ext uri="{FF2B5EF4-FFF2-40B4-BE49-F238E27FC236}">
                  <a16:creationId xmlns:a16="http://schemas.microsoft.com/office/drawing/2014/main" id="{5D86672A-251C-4280-A7F6-995AD5EA810F}"/>
                </a:ext>
              </a:extLst>
            </p:cNvPr>
            <p:cNvSpPr>
              <a:spLocks noChangeShapeType="1"/>
            </p:cNvSpPr>
            <p:nvPr/>
          </p:nvSpPr>
          <p:spPr bwMode="auto">
            <a:xfrm>
              <a:off x="4532" y="1299"/>
              <a:ext cx="8" cy="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5" name="Line 208">
              <a:extLst>
                <a:ext uri="{FF2B5EF4-FFF2-40B4-BE49-F238E27FC236}">
                  <a16:creationId xmlns:a16="http://schemas.microsoft.com/office/drawing/2014/main" id="{65E5D195-601B-41C8-AE74-43396A39B449}"/>
                </a:ext>
              </a:extLst>
            </p:cNvPr>
            <p:cNvSpPr>
              <a:spLocks noChangeShapeType="1"/>
            </p:cNvSpPr>
            <p:nvPr/>
          </p:nvSpPr>
          <p:spPr bwMode="auto">
            <a:xfrm>
              <a:off x="4532" y="1203"/>
              <a:ext cx="16" cy="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6" name="Line 209">
              <a:extLst>
                <a:ext uri="{FF2B5EF4-FFF2-40B4-BE49-F238E27FC236}">
                  <a16:creationId xmlns:a16="http://schemas.microsoft.com/office/drawing/2014/main" id="{8EAE19A6-550B-418D-A47E-000B4EA7AF63}"/>
                </a:ext>
              </a:extLst>
            </p:cNvPr>
            <p:cNvSpPr>
              <a:spLocks noChangeShapeType="1"/>
            </p:cNvSpPr>
            <p:nvPr/>
          </p:nvSpPr>
          <p:spPr bwMode="auto">
            <a:xfrm>
              <a:off x="4532" y="1106"/>
              <a:ext cx="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7" name="Line 210">
              <a:extLst>
                <a:ext uri="{FF2B5EF4-FFF2-40B4-BE49-F238E27FC236}">
                  <a16:creationId xmlns:a16="http://schemas.microsoft.com/office/drawing/2014/main" id="{36819A9C-E5BE-4FDC-917C-17315206D458}"/>
                </a:ext>
              </a:extLst>
            </p:cNvPr>
            <p:cNvSpPr>
              <a:spLocks noChangeShapeType="1"/>
            </p:cNvSpPr>
            <p:nvPr/>
          </p:nvSpPr>
          <p:spPr bwMode="auto">
            <a:xfrm>
              <a:off x="4532" y="1010"/>
              <a:ext cx="16"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8" name="Line 211">
              <a:extLst>
                <a:ext uri="{FF2B5EF4-FFF2-40B4-BE49-F238E27FC236}">
                  <a16:creationId xmlns:a16="http://schemas.microsoft.com/office/drawing/2014/main" id="{794A4BDB-6085-4D05-8339-2A33479B7212}"/>
                </a:ext>
              </a:extLst>
            </p:cNvPr>
            <p:cNvSpPr>
              <a:spLocks noChangeShapeType="1"/>
            </p:cNvSpPr>
            <p:nvPr/>
          </p:nvSpPr>
          <p:spPr bwMode="auto">
            <a:xfrm>
              <a:off x="4532" y="913"/>
              <a:ext cx="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9" name="Line 212">
              <a:extLst>
                <a:ext uri="{FF2B5EF4-FFF2-40B4-BE49-F238E27FC236}">
                  <a16:creationId xmlns:a16="http://schemas.microsoft.com/office/drawing/2014/main" id="{64643778-EA93-4CAE-AA42-A230E05A75D7}"/>
                </a:ext>
              </a:extLst>
            </p:cNvPr>
            <p:cNvSpPr>
              <a:spLocks noChangeShapeType="1"/>
            </p:cNvSpPr>
            <p:nvPr/>
          </p:nvSpPr>
          <p:spPr bwMode="auto">
            <a:xfrm>
              <a:off x="4532" y="817"/>
              <a:ext cx="16"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0" name="Line 213">
              <a:extLst>
                <a:ext uri="{FF2B5EF4-FFF2-40B4-BE49-F238E27FC236}">
                  <a16:creationId xmlns:a16="http://schemas.microsoft.com/office/drawing/2014/main" id="{BF130663-830D-47EB-B16F-997E26C39956}"/>
                </a:ext>
              </a:extLst>
            </p:cNvPr>
            <p:cNvSpPr>
              <a:spLocks noChangeShapeType="1"/>
            </p:cNvSpPr>
            <p:nvPr/>
          </p:nvSpPr>
          <p:spPr bwMode="auto">
            <a:xfrm>
              <a:off x="4532" y="721"/>
              <a:ext cx="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1" name="Line 214">
              <a:extLst>
                <a:ext uri="{FF2B5EF4-FFF2-40B4-BE49-F238E27FC236}">
                  <a16:creationId xmlns:a16="http://schemas.microsoft.com/office/drawing/2014/main" id="{CCD0B593-4041-4F79-BFEC-8D0BAB545103}"/>
                </a:ext>
              </a:extLst>
            </p:cNvPr>
            <p:cNvSpPr>
              <a:spLocks noChangeShapeType="1"/>
            </p:cNvSpPr>
            <p:nvPr/>
          </p:nvSpPr>
          <p:spPr bwMode="auto">
            <a:xfrm>
              <a:off x="4532" y="624"/>
              <a:ext cx="16"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2" name="Line 215">
              <a:extLst>
                <a:ext uri="{FF2B5EF4-FFF2-40B4-BE49-F238E27FC236}">
                  <a16:creationId xmlns:a16="http://schemas.microsoft.com/office/drawing/2014/main" id="{0FF3EA64-242A-4C6F-82B3-841B61CB68FE}"/>
                </a:ext>
              </a:extLst>
            </p:cNvPr>
            <p:cNvSpPr>
              <a:spLocks noChangeShapeType="1"/>
            </p:cNvSpPr>
            <p:nvPr/>
          </p:nvSpPr>
          <p:spPr bwMode="auto">
            <a:xfrm>
              <a:off x="4532" y="529"/>
              <a:ext cx="8" cy="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3" name="Line 216">
              <a:extLst>
                <a:ext uri="{FF2B5EF4-FFF2-40B4-BE49-F238E27FC236}">
                  <a16:creationId xmlns:a16="http://schemas.microsoft.com/office/drawing/2014/main" id="{70C845C1-87F5-46C9-8910-E2C3E35F8F7D}"/>
                </a:ext>
              </a:extLst>
            </p:cNvPr>
            <p:cNvSpPr>
              <a:spLocks noChangeShapeType="1"/>
            </p:cNvSpPr>
            <p:nvPr/>
          </p:nvSpPr>
          <p:spPr bwMode="auto">
            <a:xfrm>
              <a:off x="4532" y="432"/>
              <a:ext cx="16" cy="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4" name="Line 217">
              <a:extLst>
                <a:ext uri="{FF2B5EF4-FFF2-40B4-BE49-F238E27FC236}">
                  <a16:creationId xmlns:a16="http://schemas.microsoft.com/office/drawing/2014/main" id="{FFAA507F-C8D2-485E-91AF-E2E0C5649B7D}"/>
                </a:ext>
              </a:extLst>
            </p:cNvPr>
            <p:cNvSpPr>
              <a:spLocks noChangeShapeType="1"/>
            </p:cNvSpPr>
            <p:nvPr/>
          </p:nvSpPr>
          <p:spPr bwMode="auto">
            <a:xfrm>
              <a:off x="4532" y="336"/>
              <a:ext cx="8" cy="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5" name="Line 218">
              <a:extLst>
                <a:ext uri="{FF2B5EF4-FFF2-40B4-BE49-F238E27FC236}">
                  <a16:creationId xmlns:a16="http://schemas.microsoft.com/office/drawing/2014/main" id="{9A58F3CE-DC34-40E8-878B-68A2BA623980}"/>
                </a:ext>
              </a:extLst>
            </p:cNvPr>
            <p:cNvSpPr>
              <a:spLocks noChangeShapeType="1"/>
            </p:cNvSpPr>
            <p:nvPr/>
          </p:nvSpPr>
          <p:spPr bwMode="auto">
            <a:xfrm flipV="1">
              <a:off x="4532" y="297"/>
              <a:ext cx="0" cy="100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6" name="Line 219">
              <a:extLst>
                <a:ext uri="{FF2B5EF4-FFF2-40B4-BE49-F238E27FC236}">
                  <a16:creationId xmlns:a16="http://schemas.microsoft.com/office/drawing/2014/main" id="{D77FD6F3-D7B0-4B90-8245-E30C60BAB945}"/>
                </a:ext>
              </a:extLst>
            </p:cNvPr>
            <p:cNvSpPr>
              <a:spLocks noChangeShapeType="1"/>
            </p:cNvSpPr>
            <p:nvPr/>
          </p:nvSpPr>
          <p:spPr bwMode="auto">
            <a:xfrm flipH="1">
              <a:off x="5565" y="1299"/>
              <a:ext cx="9" cy="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7" name="Line 220">
              <a:extLst>
                <a:ext uri="{FF2B5EF4-FFF2-40B4-BE49-F238E27FC236}">
                  <a16:creationId xmlns:a16="http://schemas.microsoft.com/office/drawing/2014/main" id="{D0DE74F8-B18B-4E00-AE8A-85A39357A149}"/>
                </a:ext>
              </a:extLst>
            </p:cNvPr>
            <p:cNvSpPr>
              <a:spLocks noChangeShapeType="1"/>
            </p:cNvSpPr>
            <p:nvPr/>
          </p:nvSpPr>
          <p:spPr bwMode="auto">
            <a:xfrm flipH="1">
              <a:off x="5558" y="1203"/>
              <a:ext cx="16" cy="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8" name="Line 221">
              <a:extLst>
                <a:ext uri="{FF2B5EF4-FFF2-40B4-BE49-F238E27FC236}">
                  <a16:creationId xmlns:a16="http://schemas.microsoft.com/office/drawing/2014/main" id="{09F749FE-229F-47B7-A7CD-265DF763022F}"/>
                </a:ext>
              </a:extLst>
            </p:cNvPr>
            <p:cNvSpPr>
              <a:spLocks noChangeShapeType="1"/>
            </p:cNvSpPr>
            <p:nvPr/>
          </p:nvSpPr>
          <p:spPr bwMode="auto">
            <a:xfrm flipH="1">
              <a:off x="5565" y="1106"/>
              <a:ext cx="9"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9" name="Line 222">
              <a:extLst>
                <a:ext uri="{FF2B5EF4-FFF2-40B4-BE49-F238E27FC236}">
                  <a16:creationId xmlns:a16="http://schemas.microsoft.com/office/drawing/2014/main" id="{44DEB606-7B36-40DB-A68D-5EB16A3F8704}"/>
                </a:ext>
              </a:extLst>
            </p:cNvPr>
            <p:cNvSpPr>
              <a:spLocks noChangeShapeType="1"/>
            </p:cNvSpPr>
            <p:nvPr/>
          </p:nvSpPr>
          <p:spPr bwMode="auto">
            <a:xfrm flipH="1">
              <a:off x="5558" y="1010"/>
              <a:ext cx="16"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50" name="Line 223">
              <a:extLst>
                <a:ext uri="{FF2B5EF4-FFF2-40B4-BE49-F238E27FC236}">
                  <a16:creationId xmlns:a16="http://schemas.microsoft.com/office/drawing/2014/main" id="{25F89B16-9525-4170-BC88-54641C15D298}"/>
                </a:ext>
              </a:extLst>
            </p:cNvPr>
            <p:cNvSpPr>
              <a:spLocks noChangeShapeType="1"/>
            </p:cNvSpPr>
            <p:nvPr/>
          </p:nvSpPr>
          <p:spPr bwMode="auto">
            <a:xfrm flipH="1">
              <a:off x="5565" y="913"/>
              <a:ext cx="9"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51" name="Line 224">
              <a:extLst>
                <a:ext uri="{FF2B5EF4-FFF2-40B4-BE49-F238E27FC236}">
                  <a16:creationId xmlns:a16="http://schemas.microsoft.com/office/drawing/2014/main" id="{0EE42D4D-6D8B-4C88-9295-A9C8666973D9}"/>
                </a:ext>
              </a:extLst>
            </p:cNvPr>
            <p:cNvSpPr>
              <a:spLocks noChangeShapeType="1"/>
            </p:cNvSpPr>
            <p:nvPr/>
          </p:nvSpPr>
          <p:spPr bwMode="auto">
            <a:xfrm flipH="1">
              <a:off x="5558" y="817"/>
              <a:ext cx="16"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52" name="Line 225">
              <a:extLst>
                <a:ext uri="{FF2B5EF4-FFF2-40B4-BE49-F238E27FC236}">
                  <a16:creationId xmlns:a16="http://schemas.microsoft.com/office/drawing/2014/main" id="{81FB171C-404B-43E0-9D52-69EB383F3AFF}"/>
                </a:ext>
              </a:extLst>
            </p:cNvPr>
            <p:cNvSpPr>
              <a:spLocks noChangeShapeType="1"/>
            </p:cNvSpPr>
            <p:nvPr/>
          </p:nvSpPr>
          <p:spPr bwMode="auto">
            <a:xfrm flipH="1">
              <a:off x="5565" y="721"/>
              <a:ext cx="9"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53" name="Line 226">
              <a:extLst>
                <a:ext uri="{FF2B5EF4-FFF2-40B4-BE49-F238E27FC236}">
                  <a16:creationId xmlns:a16="http://schemas.microsoft.com/office/drawing/2014/main" id="{4CEA62D1-885D-4F7F-A3CC-6E4193F275F6}"/>
                </a:ext>
              </a:extLst>
            </p:cNvPr>
            <p:cNvSpPr>
              <a:spLocks noChangeShapeType="1"/>
            </p:cNvSpPr>
            <p:nvPr/>
          </p:nvSpPr>
          <p:spPr bwMode="auto">
            <a:xfrm flipH="1">
              <a:off x="5558" y="624"/>
              <a:ext cx="16"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54" name="Line 227">
              <a:extLst>
                <a:ext uri="{FF2B5EF4-FFF2-40B4-BE49-F238E27FC236}">
                  <a16:creationId xmlns:a16="http://schemas.microsoft.com/office/drawing/2014/main" id="{8E8CC817-1F97-41E7-97A7-D344069C2DFC}"/>
                </a:ext>
              </a:extLst>
            </p:cNvPr>
            <p:cNvSpPr>
              <a:spLocks noChangeShapeType="1"/>
            </p:cNvSpPr>
            <p:nvPr/>
          </p:nvSpPr>
          <p:spPr bwMode="auto">
            <a:xfrm flipH="1">
              <a:off x="5565" y="529"/>
              <a:ext cx="9" cy="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55" name="Line 228">
              <a:extLst>
                <a:ext uri="{FF2B5EF4-FFF2-40B4-BE49-F238E27FC236}">
                  <a16:creationId xmlns:a16="http://schemas.microsoft.com/office/drawing/2014/main" id="{402D9CB2-3F99-4DD9-8845-99DE387F1B81}"/>
                </a:ext>
              </a:extLst>
            </p:cNvPr>
            <p:cNvSpPr>
              <a:spLocks noChangeShapeType="1"/>
            </p:cNvSpPr>
            <p:nvPr/>
          </p:nvSpPr>
          <p:spPr bwMode="auto">
            <a:xfrm flipH="1">
              <a:off x="5558" y="432"/>
              <a:ext cx="16" cy="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56" name="Line 229">
              <a:extLst>
                <a:ext uri="{FF2B5EF4-FFF2-40B4-BE49-F238E27FC236}">
                  <a16:creationId xmlns:a16="http://schemas.microsoft.com/office/drawing/2014/main" id="{8C4CAF53-7A02-4243-B893-5B2CA71C8E4A}"/>
                </a:ext>
              </a:extLst>
            </p:cNvPr>
            <p:cNvSpPr>
              <a:spLocks noChangeShapeType="1"/>
            </p:cNvSpPr>
            <p:nvPr/>
          </p:nvSpPr>
          <p:spPr bwMode="auto">
            <a:xfrm flipH="1">
              <a:off x="5565" y="336"/>
              <a:ext cx="9" cy="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57" name="Line 230">
              <a:extLst>
                <a:ext uri="{FF2B5EF4-FFF2-40B4-BE49-F238E27FC236}">
                  <a16:creationId xmlns:a16="http://schemas.microsoft.com/office/drawing/2014/main" id="{DAF5E485-1FF7-4025-9E12-36C6AD0BCE07}"/>
                </a:ext>
              </a:extLst>
            </p:cNvPr>
            <p:cNvSpPr>
              <a:spLocks noChangeShapeType="1"/>
            </p:cNvSpPr>
            <p:nvPr/>
          </p:nvSpPr>
          <p:spPr bwMode="auto">
            <a:xfrm flipV="1">
              <a:off x="5574" y="297"/>
              <a:ext cx="0" cy="100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58" name="Freeform 231">
              <a:extLst>
                <a:ext uri="{FF2B5EF4-FFF2-40B4-BE49-F238E27FC236}">
                  <a16:creationId xmlns:a16="http://schemas.microsoft.com/office/drawing/2014/main" id="{9928737F-5CD5-4349-A1C6-6192C0B8C119}"/>
                </a:ext>
              </a:extLst>
            </p:cNvPr>
            <p:cNvSpPr>
              <a:spLocks/>
            </p:cNvSpPr>
            <p:nvPr/>
          </p:nvSpPr>
          <p:spPr bwMode="auto">
            <a:xfrm>
              <a:off x="4619" y="1027"/>
              <a:ext cx="864" cy="278"/>
            </a:xfrm>
            <a:custGeom>
              <a:avLst/>
              <a:gdLst>
                <a:gd name="T0" fmla="*/ 5 w 1825"/>
                <a:gd name="T1" fmla="*/ 107 h 598"/>
                <a:gd name="T2" fmla="*/ 12 w 1825"/>
                <a:gd name="T3" fmla="*/ 107 h 598"/>
                <a:gd name="T4" fmla="*/ 18 w 1825"/>
                <a:gd name="T5" fmla="*/ 102 h 598"/>
                <a:gd name="T6" fmla="*/ 25 w 1825"/>
                <a:gd name="T7" fmla="*/ 97 h 598"/>
                <a:gd name="T8" fmla="*/ 31 w 1825"/>
                <a:gd name="T9" fmla="*/ 99 h 598"/>
                <a:gd name="T10" fmla="*/ 38 w 1825"/>
                <a:gd name="T11" fmla="*/ 93 h 598"/>
                <a:gd name="T12" fmla="*/ 45 w 1825"/>
                <a:gd name="T13" fmla="*/ 93 h 598"/>
                <a:gd name="T14" fmla="*/ 51 w 1825"/>
                <a:gd name="T15" fmla="*/ 87 h 598"/>
                <a:gd name="T16" fmla="*/ 57 w 1825"/>
                <a:gd name="T17" fmla="*/ 86 h 598"/>
                <a:gd name="T18" fmla="*/ 64 w 1825"/>
                <a:gd name="T19" fmla="*/ 84 h 598"/>
                <a:gd name="T20" fmla="*/ 71 w 1825"/>
                <a:gd name="T21" fmla="*/ 85 h 598"/>
                <a:gd name="T22" fmla="*/ 77 w 1825"/>
                <a:gd name="T23" fmla="*/ 79 h 598"/>
                <a:gd name="T24" fmla="*/ 84 w 1825"/>
                <a:gd name="T25" fmla="*/ 81 h 598"/>
                <a:gd name="T26" fmla="*/ 90 w 1825"/>
                <a:gd name="T27" fmla="*/ 79 h 598"/>
                <a:gd name="T28" fmla="*/ 97 w 1825"/>
                <a:gd name="T29" fmla="*/ 83 h 598"/>
                <a:gd name="T30" fmla="*/ 104 w 1825"/>
                <a:gd name="T31" fmla="*/ 81 h 598"/>
                <a:gd name="T32" fmla="*/ 110 w 1825"/>
                <a:gd name="T33" fmla="*/ 83 h 598"/>
                <a:gd name="T34" fmla="*/ 116 w 1825"/>
                <a:gd name="T35" fmla="*/ 86 h 598"/>
                <a:gd name="T36" fmla="*/ 124 w 1825"/>
                <a:gd name="T37" fmla="*/ 86 h 598"/>
                <a:gd name="T38" fmla="*/ 130 w 1825"/>
                <a:gd name="T39" fmla="*/ 88 h 598"/>
                <a:gd name="T40" fmla="*/ 136 w 1825"/>
                <a:gd name="T41" fmla="*/ 90 h 598"/>
                <a:gd name="T42" fmla="*/ 143 w 1825"/>
                <a:gd name="T43" fmla="*/ 91 h 598"/>
                <a:gd name="T44" fmla="*/ 150 w 1825"/>
                <a:gd name="T45" fmla="*/ 92 h 598"/>
                <a:gd name="T46" fmla="*/ 156 w 1825"/>
                <a:gd name="T47" fmla="*/ 93 h 598"/>
                <a:gd name="T48" fmla="*/ 163 w 1825"/>
                <a:gd name="T49" fmla="*/ 94 h 598"/>
                <a:gd name="T50" fmla="*/ 169 w 1825"/>
                <a:gd name="T51" fmla="*/ 93 h 598"/>
                <a:gd name="T52" fmla="*/ 176 w 1825"/>
                <a:gd name="T53" fmla="*/ 93 h 598"/>
                <a:gd name="T54" fmla="*/ 182 w 1825"/>
                <a:gd name="T55" fmla="*/ 92 h 598"/>
                <a:gd name="T56" fmla="*/ 189 w 1825"/>
                <a:gd name="T57" fmla="*/ 91 h 598"/>
                <a:gd name="T58" fmla="*/ 196 w 1825"/>
                <a:gd name="T59" fmla="*/ 90 h 598"/>
                <a:gd name="T60" fmla="*/ 202 w 1825"/>
                <a:gd name="T61" fmla="*/ 90 h 598"/>
                <a:gd name="T62" fmla="*/ 209 w 1825"/>
                <a:gd name="T63" fmla="*/ 89 h 598"/>
                <a:gd name="T64" fmla="*/ 215 w 1825"/>
                <a:gd name="T65" fmla="*/ 90 h 598"/>
                <a:gd name="T66" fmla="*/ 222 w 1825"/>
                <a:gd name="T67" fmla="*/ 90 h 598"/>
                <a:gd name="T68" fmla="*/ 228 w 1825"/>
                <a:gd name="T69" fmla="*/ 92 h 598"/>
                <a:gd name="T70" fmla="*/ 235 w 1825"/>
                <a:gd name="T71" fmla="*/ 92 h 598"/>
                <a:gd name="T72" fmla="*/ 241 w 1825"/>
                <a:gd name="T73" fmla="*/ 93 h 598"/>
                <a:gd name="T74" fmla="*/ 248 w 1825"/>
                <a:gd name="T75" fmla="*/ 93 h 598"/>
                <a:gd name="T76" fmla="*/ 255 w 1825"/>
                <a:gd name="T77" fmla="*/ 93 h 598"/>
                <a:gd name="T78" fmla="*/ 261 w 1825"/>
                <a:gd name="T79" fmla="*/ 93 h 598"/>
                <a:gd name="T80" fmla="*/ 268 w 1825"/>
                <a:gd name="T81" fmla="*/ 92 h 598"/>
                <a:gd name="T82" fmla="*/ 274 w 1825"/>
                <a:gd name="T83" fmla="*/ 91 h 598"/>
                <a:gd name="T84" fmla="*/ 281 w 1825"/>
                <a:gd name="T85" fmla="*/ 89 h 598"/>
                <a:gd name="T86" fmla="*/ 287 w 1825"/>
                <a:gd name="T87" fmla="*/ 87 h 598"/>
                <a:gd name="T88" fmla="*/ 294 w 1825"/>
                <a:gd name="T89" fmla="*/ 0 h 598"/>
                <a:gd name="T90" fmla="*/ 301 w 1825"/>
                <a:gd name="T91" fmla="*/ 11 h 598"/>
                <a:gd name="T92" fmla="*/ 307 w 1825"/>
                <a:gd name="T93" fmla="*/ 20 h 598"/>
                <a:gd name="T94" fmla="*/ 314 w 1825"/>
                <a:gd name="T95" fmla="*/ 30 h 598"/>
                <a:gd name="T96" fmla="*/ 321 w 1825"/>
                <a:gd name="T97" fmla="*/ 40 h 598"/>
                <a:gd name="T98" fmla="*/ 327 w 1825"/>
                <a:gd name="T99" fmla="*/ 49 h 598"/>
                <a:gd name="T100" fmla="*/ 333 w 1825"/>
                <a:gd name="T101" fmla="*/ 57 h 598"/>
                <a:gd name="T102" fmla="*/ 340 w 1825"/>
                <a:gd name="T103" fmla="*/ 63 h 598"/>
                <a:gd name="T104" fmla="*/ 347 w 1825"/>
                <a:gd name="T105" fmla="*/ 73 h 598"/>
                <a:gd name="T106" fmla="*/ 354 w 1825"/>
                <a:gd name="T107" fmla="*/ 80 h 598"/>
                <a:gd name="T108" fmla="*/ 360 w 1825"/>
                <a:gd name="T109" fmla="*/ 84 h 598"/>
                <a:gd name="T110" fmla="*/ 366 w 1825"/>
                <a:gd name="T111" fmla="*/ 94 h 598"/>
                <a:gd name="T112" fmla="*/ 373 w 1825"/>
                <a:gd name="T113" fmla="*/ 99 h 598"/>
                <a:gd name="T114" fmla="*/ 380 w 1825"/>
                <a:gd name="T115" fmla="*/ 113 h 598"/>
                <a:gd name="T116" fmla="*/ 386 w 1825"/>
                <a:gd name="T117" fmla="*/ 114 h 598"/>
                <a:gd name="T118" fmla="*/ 392 w 1825"/>
                <a:gd name="T119" fmla="*/ 115 h 598"/>
                <a:gd name="T120" fmla="*/ 399 w 1825"/>
                <a:gd name="T121" fmla="*/ 129 h 598"/>
                <a:gd name="T122" fmla="*/ 406 w 1825"/>
                <a:gd name="T123" fmla="*/ 126 h 59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25" h="598">
                  <a:moveTo>
                    <a:pt x="0" y="505"/>
                  </a:moveTo>
                  <a:lnTo>
                    <a:pt x="8" y="509"/>
                  </a:lnTo>
                  <a:lnTo>
                    <a:pt x="15" y="495"/>
                  </a:lnTo>
                  <a:lnTo>
                    <a:pt x="23" y="494"/>
                  </a:lnTo>
                  <a:lnTo>
                    <a:pt x="29" y="503"/>
                  </a:lnTo>
                  <a:lnTo>
                    <a:pt x="36" y="495"/>
                  </a:lnTo>
                  <a:lnTo>
                    <a:pt x="44" y="494"/>
                  </a:lnTo>
                  <a:lnTo>
                    <a:pt x="52" y="494"/>
                  </a:lnTo>
                  <a:lnTo>
                    <a:pt x="60" y="472"/>
                  </a:lnTo>
                  <a:lnTo>
                    <a:pt x="65" y="482"/>
                  </a:lnTo>
                  <a:lnTo>
                    <a:pt x="73" y="465"/>
                  </a:lnTo>
                  <a:lnTo>
                    <a:pt x="81" y="472"/>
                  </a:lnTo>
                  <a:lnTo>
                    <a:pt x="88" y="474"/>
                  </a:lnTo>
                  <a:lnTo>
                    <a:pt x="96" y="447"/>
                  </a:lnTo>
                  <a:lnTo>
                    <a:pt x="102" y="461"/>
                  </a:lnTo>
                  <a:lnTo>
                    <a:pt x="110" y="449"/>
                  </a:lnTo>
                  <a:lnTo>
                    <a:pt x="117" y="442"/>
                  </a:lnTo>
                  <a:lnTo>
                    <a:pt x="125" y="459"/>
                  </a:lnTo>
                  <a:lnTo>
                    <a:pt x="133" y="449"/>
                  </a:lnTo>
                  <a:lnTo>
                    <a:pt x="138" y="455"/>
                  </a:lnTo>
                  <a:lnTo>
                    <a:pt x="146" y="436"/>
                  </a:lnTo>
                  <a:lnTo>
                    <a:pt x="154" y="436"/>
                  </a:lnTo>
                  <a:lnTo>
                    <a:pt x="162" y="432"/>
                  </a:lnTo>
                  <a:lnTo>
                    <a:pt x="169" y="428"/>
                  </a:lnTo>
                  <a:lnTo>
                    <a:pt x="177" y="420"/>
                  </a:lnTo>
                  <a:lnTo>
                    <a:pt x="183" y="426"/>
                  </a:lnTo>
                  <a:lnTo>
                    <a:pt x="190" y="430"/>
                  </a:lnTo>
                  <a:lnTo>
                    <a:pt x="198" y="432"/>
                  </a:lnTo>
                  <a:lnTo>
                    <a:pt x="206" y="418"/>
                  </a:lnTo>
                  <a:lnTo>
                    <a:pt x="214" y="418"/>
                  </a:lnTo>
                  <a:lnTo>
                    <a:pt x="219" y="411"/>
                  </a:lnTo>
                  <a:lnTo>
                    <a:pt x="227" y="405"/>
                  </a:lnTo>
                  <a:lnTo>
                    <a:pt x="235" y="409"/>
                  </a:lnTo>
                  <a:lnTo>
                    <a:pt x="242" y="405"/>
                  </a:lnTo>
                  <a:lnTo>
                    <a:pt x="250" y="397"/>
                  </a:lnTo>
                  <a:lnTo>
                    <a:pt x="256" y="395"/>
                  </a:lnTo>
                  <a:lnTo>
                    <a:pt x="264" y="411"/>
                  </a:lnTo>
                  <a:lnTo>
                    <a:pt x="271" y="391"/>
                  </a:lnTo>
                  <a:lnTo>
                    <a:pt x="279" y="390"/>
                  </a:lnTo>
                  <a:lnTo>
                    <a:pt x="287" y="390"/>
                  </a:lnTo>
                  <a:lnTo>
                    <a:pt x="292" y="384"/>
                  </a:lnTo>
                  <a:lnTo>
                    <a:pt x="300" y="397"/>
                  </a:lnTo>
                  <a:lnTo>
                    <a:pt x="308" y="376"/>
                  </a:lnTo>
                  <a:lnTo>
                    <a:pt x="316" y="391"/>
                  </a:lnTo>
                  <a:lnTo>
                    <a:pt x="323" y="388"/>
                  </a:lnTo>
                  <a:lnTo>
                    <a:pt x="329" y="376"/>
                  </a:lnTo>
                  <a:lnTo>
                    <a:pt x="337" y="370"/>
                  </a:lnTo>
                  <a:lnTo>
                    <a:pt x="344" y="368"/>
                  </a:lnTo>
                  <a:lnTo>
                    <a:pt x="352" y="368"/>
                  </a:lnTo>
                  <a:lnTo>
                    <a:pt x="360" y="366"/>
                  </a:lnTo>
                  <a:lnTo>
                    <a:pt x="368" y="372"/>
                  </a:lnTo>
                  <a:lnTo>
                    <a:pt x="373" y="376"/>
                  </a:lnTo>
                  <a:lnTo>
                    <a:pt x="381" y="368"/>
                  </a:lnTo>
                  <a:lnTo>
                    <a:pt x="389" y="364"/>
                  </a:lnTo>
                  <a:lnTo>
                    <a:pt x="396" y="374"/>
                  </a:lnTo>
                  <a:lnTo>
                    <a:pt x="404" y="368"/>
                  </a:lnTo>
                  <a:lnTo>
                    <a:pt x="410" y="370"/>
                  </a:lnTo>
                  <a:lnTo>
                    <a:pt x="418" y="370"/>
                  </a:lnTo>
                  <a:lnTo>
                    <a:pt x="425" y="374"/>
                  </a:lnTo>
                  <a:lnTo>
                    <a:pt x="433" y="382"/>
                  </a:lnTo>
                  <a:lnTo>
                    <a:pt x="441" y="368"/>
                  </a:lnTo>
                  <a:lnTo>
                    <a:pt x="447" y="384"/>
                  </a:lnTo>
                  <a:lnTo>
                    <a:pt x="454" y="374"/>
                  </a:lnTo>
                  <a:lnTo>
                    <a:pt x="462" y="374"/>
                  </a:lnTo>
                  <a:lnTo>
                    <a:pt x="470" y="380"/>
                  </a:lnTo>
                  <a:lnTo>
                    <a:pt x="477" y="386"/>
                  </a:lnTo>
                  <a:lnTo>
                    <a:pt x="483" y="376"/>
                  </a:lnTo>
                  <a:lnTo>
                    <a:pt x="491" y="384"/>
                  </a:lnTo>
                  <a:lnTo>
                    <a:pt x="499" y="386"/>
                  </a:lnTo>
                  <a:lnTo>
                    <a:pt x="506" y="390"/>
                  </a:lnTo>
                  <a:lnTo>
                    <a:pt x="514" y="388"/>
                  </a:lnTo>
                  <a:lnTo>
                    <a:pt x="520" y="397"/>
                  </a:lnTo>
                  <a:lnTo>
                    <a:pt x="527" y="399"/>
                  </a:lnTo>
                  <a:lnTo>
                    <a:pt x="535" y="393"/>
                  </a:lnTo>
                  <a:lnTo>
                    <a:pt x="543" y="395"/>
                  </a:lnTo>
                  <a:lnTo>
                    <a:pt x="551" y="397"/>
                  </a:lnTo>
                  <a:lnTo>
                    <a:pt x="556" y="405"/>
                  </a:lnTo>
                  <a:lnTo>
                    <a:pt x="564" y="403"/>
                  </a:lnTo>
                  <a:lnTo>
                    <a:pt x="572" y="409"/>
                  </a:lnTo>
                  <a:lnTo>
                    <a:pt x="579" y="409"/>
                  </a:lnTo>
                  <a:lnTo>
                    <a:pt x="587" y="405"/>
                  </a:lnTo>
                  <a:lnTo>
                    <a:pt x="595" y="415"/>
                  </a:lnTo>
                  <a:lnTo>
                    <a:pt x="601" y="418"/>
                  </a:lnTo>
                  <a:lnTo>
                    <a:pt x="608" y="415"/>
                  </a:lnTo>
                  <a:lnTo>
                    <a:pt x="616" y="413"/>
                  </a:lnTo>
                  <a:lnTo>
                    <a:pt x="624" y="422"/>
                  </a:lnTo>
                  <a:lnTo>
                    <a:pt x="631" y="422"/>
                  </a:lnTo>
                  <a:lnTo>
                    <a:pt x="637" y="422"/>
                  </a:lnTo>
                  <a:lnTo>
                    <a:pt x="645" y="424"/>
                  </a:lnTo>
                  <a:lnTo>
                    <a:pt x="653" y="428"/>
                  </a:lnTo>
                  <a:lnTo>
                    <a:pt x="660" y="428"/>
                  </a:lnTo>
                  <a:lnTo>
                    <a:pt x="668" y="426"/>
                  </a:lnTo>
                  <a:lnTo>
                    <a:pt x="674" y="430"/>
                  </a:lnTo>
                  <a:lnTo>
                    <a:pt x="681" y="434"/>
                  </a:lnTo>
                  <a:lnTo>
                    <a:pt x="689" y="426"/>
                  </a:lnTo>
                  <a:lnTo>
                    <a:pt x="697" y="432"/>
                  </a:lnTo>
                  <a:lnTo>
                    <a:pt x="705" y="434"/>
                  </a:lnTo>
                  <a:lnTo>
                    <a:pt x="710" y="432"/>
                  </a:lnTo>
                  <a:lnTo>
                    <a:pt x="718" y="440"/>
                  </a:lnTo>
                  <a:lnTo>
                    <a:pt x="726" y="436"/>
                  </a:lnTo>
                  <a:lnTo>
                    <a:pt x="733" y="432"/>
                  </a:lnTo>
                  <a:lnTo>
                    <a:pt x="741" y="430"/>
                  </a:lnTo>
                  <a:lnTo>
                    <a:pt x="747" y="432"/>
                  </a:lnTo>
                  <a:lnTo>
                    <a:pt x="755" y="432"/>
                  </a:lnTo>
                  <a:lnTo>
                    <a:pt x="762" y="436"/>
                  </a:lnTo>
                  <a:lnTo>
                    <a:pt x="770" y="432"/>
                  </a:lnTo>
                  <a:lnTo>
                    <a:pt x="778" y="432"/>
                  </a:lnTo>
                  <a:lnTo>
                    <a:pt x="783" y="432"/>
                  </a:lnTo>
                  <a:lnTo>
                    <a:pt x="791" y="430"/>
                  </a:lnTo>
                  <a:lnTo>
                    <a:pt x="799" y="426"/>
                  </a:lnTo>
                  <a:lnTo>
                    <a:pt x="807" y="428"/>
                  </a:lnTo>
                  <a:lnTo>
                    <a:pt x="814" y="426"/>
                  </a:lnTo>
                  <a:lnTo>
                    <a:pt x="822" y="426"/>
                  </a:lnTo>
                  <a:lnTo>
                    <a:pt x="828" y="424"/>
                  </a:lnTo>
                  <a:lnTo>
                    <a:pt x="835" y="424"/>
                  </a:lnTo>
                  <a:lnTo>
                    <a:pt x="843" y="422"/>
                  </a:lnTo>
                  <a:lnTo>
                    <a:pt x="851" y="422"/>
                  </a:lnTo>
                  <a:lnTo>
                    <a:pt x="859" y="422"/>
                  </a:lnTo>
                  <a:lnTo>
                    <a:pt x="864" y="418"/>
                  </a:lnTo>
                  <a:lnTo>
                    <a:pt x="872" y="415"/>
                  </a:lnTo>
                  <a:lnTo>
                    <a:pt x="880" y="418"/>
                  </a:lnTo>
                  <a:lnTo>
                    <a:pt x="887" y="416"/>
                  </a:lnTo>
                  <a:lnTo>
                    <a:pt x="895" y="415"/>
                  </a:lnTo>
                  <a:lnTo>
                    <a:pt x="901" y="415"/>
                  </a:lnTo>
                  <a:lnTo>
                    <a:pt x="909" y="413"/>
                  </a:lnTo>
                  <a:lnTo>
                    <a:pt x="916" y="411"/>
                  </a:lnTo>
                  <a:lnTo>
                    <a:pt x="924" y="411"/>
                  </a:lnTo>
                  <a:lnTo>
                    <a:pt x="932" y="413"/>
                  </a:lnTo>
                  <a:lnTo>
                    <a:pt x="938" y="413"/>
                  </a:lnTo>
                  <a:lnTo>
                    <a:pt x="945" y="420"/>
                  </a:lnTo>
                  <a:lnTo>
                    <a:pt x="953" y="415"/>
                  </a:lnTo>
                  <a:lnTo>
                    <a:pt x="961" y="415"/>
                  </a:lnTo>
                  <a:lnTo>
                    <a:pt x="968" y="407"/>
                  </a:lnTo>
                  <a:lnTo>
                    <a:pt x="974" y="418"/>
                  </a:lnTo>
                  <a:lnTo>
                    <a:pt x="982" y="416"/>
                  </a:lnTo>
                  <a:lnTo>
                    <a:pt x="990" y="418"/>
                  </a:lnTo>
                  <a:lnTo>
                    <a:pt x="997" y="420"/>
                  </a:lnTo>
                  <a:lnTo>
                    <a:pt x="1005" y="420"/>
                  </a:lnTo>
                  <a:lnTo>
                    <a:pt x="1011" y="424"/>
                  </a:lnTo>
                  <a:lnTo>
                    <a:pt x="1018" y="424"/>
                  </a:lnTo>
                  <a:lnTo>
                    <a:pt x="1026" y="424"/>
                  </a:lnTo>
                  <a:lnTo>
                    <a:pt x="1034" y="426"/>
                  </a:lnTo>
                  <a:lnTo>
                    <a:pt x="1041" y="426"/>
                  </a:lnTo>
                  <a:lnTo>
                    <a:pt x="1049" y="426"/>
                  </a:lnTo>
                  <a:lnTo>
                    <a:pt x="1055" y="426"/>
                  </a:lnTo>
                  <a:lnTo>
                    <a:pt x="1063" y="426"/>
                  </a:lnTo>
                  <a:lnTo>
                    <a:pt x="1070" y="428"/>
                  </a:lnTo>
                  <a:lnTo>
                    <a:pt x="1078" y="430"/>
                  </a:lnTo>
                  <a:lnTo>
                    <a:pt x="1086" y="430"/>
                  </a:lnTo>
                  <a:lnTo>
                    <a:pt x="1092" y="424"/>
                  </a:lnTo>
                  <a:lnTo>
                    <a:pt x="1099" y="430"/>
                  </a:lnTo>
                  <a:lnTo>
                    <a:pt x="1107" y="428"/>
                  </a:lnTo>
                  <a:lnTo>
                    <a:pt x="1115" y="428"/>
                  </a:lnTo>
                  <a:lnTo>
                    <a:pt x="1122" y="430"/>
                  </a:lnTo>
                  <a:lnTo>
                    <a:pt x="1128" y="426"/>
                  </a:lnTo>
                  <a:lnTo>
                    <a:pt x="1136" y="430"/>
                  </a:lnTo>
                  <a:lnTo>
                    <a:pt x="1144" y="428"/>
                  </a:lnTo>
                  <a:lnTo>
                    <a:pt x="1151" y="428"/>
                  </a:lnTo>
                  <a:lnTo>
                    <a:pt x="1159" y="428"/>
                  </a:lnTo>
                  <a:lnTo>
                    <a:pt x="1165" y="428"/>
                  </a:lnTo>
                  <a:lnTo>
                    <a:pt x="1172" y="426"/>
                  </a:lnTo>
                  <a:lnTo>
                    <a:pt x="1180" y="424"/>
                  </a:lnTo>
                  <a:lnTo>
                    <a:pt x="1188" y="422"/>
                  </a:lnTo>
                  <a:lnTo>
                    <a:pt x="1196" y="426"/>
                  </a:lnTo>
                  <a:lnTo>
                    <a:pt x="1201" y="420"/>
                  </a:lnTo>
                  <a:lnTo>
                    <a:pt x="1209" y="422"/>
                  </a:lnTo>
                  <a:lnTo>
                    <a:pt x="1217" y="420"/>
                  </a:lnTo>
                  <a:lnTo>
                    <a:pt x="1224" y="422"/>
                  </a:lnTo>
                  <a:lnTo>
                    <a:pt x="1232" y="418"/>
                  </a:lnTo>
                  <a:lnTo>
                    <a:pt x="1238" y="415"/>
                  </a:lnTo>
                  <a:lnTo>
                    <a:pt x="1246" y="418"/>
                  </a:lnTo>
                  <a:lnTo>
                    <a:pt x="1253" y="413"/>
                  </a:lnTo>
                  <a:lnTo>
                    <a:pt x="1261" y="397"/>
                  </a:lnTo>
                  <a:lnTo>
                    <a:pt x="1269" y="411"/>
                  </a:lnTo>
                  <a:lnTo>
                    <a:pt x="1276" y="405"/>
                  </a:lnTo>
                  <a:lnTo>
                    <a:pt x="1282" y="405"/>
                  </a:lnTo>
                  <a:lnTo>
                    <a:pt x="1290" y="405"/>
                  </a:lnTo>
                  <a:lnTo>
                    <a:pt x="1298" y="401"/>
                  </a:lnTo>
                  <a:lnTo>
                    <a:pt x="1305" y="399"/>
                  </a:lnTo>
                  <a:lnTo>
                    <a:pt x="1313" y="0"/>
                  </a:lnTo>
                  <a:lnTo>
                    <a:pt x="1319" y="10"/>
                  </a:lnTo>
                  <a:lnTo>
                    <a:pt x="1326" y="18"/>
                  </a:lnTo>
                  <a:lnTo>
                    <a:pt x="1334" y="39"/>
                  </a:lnTo>
                  <a:lnTo>
                    <a:pt x="1342" y="52"/>
                  </a:lnTo>
                  <a:lnTo>
                    <a:pt x="1350" y="49"/>
                  </a:lnTo>
                  <a:lnTo>
                    <a:pt x="1355" y="66"/>
                  </a:lnTo>
                  <a:lnTo>
                    <a:pt x="1363" y="74"/>
                  </a:lnTo>
                  <a:lnTo>
                    <a:pt x="1371" y="93"/>
                  </a:lnTo>
                  <a:lnTo>
                    <a:pt x="1378" y="95"/>
                  </a:lnTo>
                  <a:lnTo>
                    <a:pt x="1386" y="97"/>
                  </a:lnTo>
                  <a:lnTo>
                    <a:pt x="1392" y="131"/>
                  </a:lnTo>
                  <a:lnTo>
                    <a:pt x="1400" y="137"/>
                  </a:lnTo>
                  <a:lnTo>
                    <a:pt x="1407" y="151"/>
                  </a:lnTo>
                  <a:lnTo>
                    <a:pt x="1415" y="158"/>
                  </a:lnTo>
                  <a:lnTo>
                    <a:pt x="1423" y="170"/>
                  </a:lnTo>
                  <a:lnTo>
                    <a:pt x="1429" y="187"/>
                  </a:lnTo>
                  <a:lnTo>
                    <a:pt x="1436" y="189"/>
                  </a:lnTo>
                  <a:lnTo>
                    <a:pt x="1444" y="203"/>
                  </a:lnTo>
                  <a:lnTo>
                    <a:pt x="1452" y="210"/>
                  </a:lnTo>
                  <a:lnTo>
                    <a:pt x="1459" y="228"/>
                  </a:lnTo>
                  <a:lnTo>
                    <a:pt x="1467" y="228"/>
                  </a:lnTo>
                  <a:lnTo>
                    <a:pt x="1473" y="234"/>
                  </a:lnTo>
                  <a:lnTo>
                    <a:pt x="1480" y="237"/>
                  </a:lnTo>
                  <a:lnTo>
                    <a:pt x="1488" y="264"/>
                  </a:lnTo>
                  <a:lnTo>
                    <a:pt x="1496" y="262"/>
                  </a:lnTo>
                  <a:lnTo>
                    <a:pt x="1504" y="270"/>
                  </a:lnTo>
                  <a:lnTo>
                    <a:pt x="1509" y="295"/>
                  </a:lnTo>
                  <a:lnTo>
                    <a:pt x="1517" y="291"/>
                  </a:lnTo>
                  <a:lnTo>
                    <a:pt x="1525" y="312"/>
                  </a:lnTo>
                  <a:lnTo>
                    <a:pt x="1532" y="312"/>
                  </a:lnTo>
                  <a:lnTo>
                    <a:pt x="1540" y="322"/>
                  </a:lnTo>
                  <a:lnTo>
                    <a:pt x="1546" y="336"/>
                  </a:lnTo>
                  <a:lnTo>
                    <a:pt x="1554" y="349"/>
                  </a:lnTo>
                  <a:lnTo>
                    <a:pt x="1561" y="355"/>
                  </a:lnTo>
                  <a:lnTo>
                    <a:pt x="1569" y="372"/>
                  </a:lnTo>
                  <a:lnTo>
                    <a:pt x="1577" y="370"/>
                  </a:lnTo>
                  <a:lnTo>
                    <a:pt x="1583" y="368"/>
                  </a:lnTo>
                  <a:lnTo>
                    <a:pt x="1590" y="413"/>
                  </a:lnTo>
                  <a:lnTo>
                    <a:pt x="1598" y="376"/>
                  </a:lnTo>
                  <a:lnTo>
                    <a:pt x="1606" y="390"/>
                  </a:lnTo>
                  <a:lnTo>
                    <a:pt x="1613" y="407"/>
                  </a:lnTo>
                  <a:lnTo>
                    <a:pt x="1619" y="407"/>
                  </a:lnTo>
                  <a:lnTo>
                    <a:pt x="1627" y="420"/>
                  </a:lnTo>
                  <a:lnTo>
                    <a:pt x="1635" y="436"/>
                  </a:lnTo>
                  <a:lnTo>
                    <a:pt x="1642" y="426"/>
                  </a:lnTo>
                  <a:lnTo>
                    <a:pt x="1650" y="449"/>
                  </a:lnTo>
                  <a:lnTo>
                    <a:pt x="1656" y="443"/>
                  </a:lnTo>
                  <a:lnTo>
                    <a:pt x="1663" y="457"/>
                  </a:lnTo>
                  <a:lnTo>
                    <a:pt x="1671" y="474"/>
                  </a:lnTo>
                  <a:lnTo>
                    <a:pt x="1679" y="472"/>
                  </a:lnTo>
                  <a:lnTo>
                    <a:pt x="1687" y="488"/>
                  </a:lnTo>
                  <a:lnTo>
                    <a:pt x="1694" y="520"/>
                  </a:lnTo>
                  <a:lnTo>
                    <a:pt x="1700" y="495"/>
                  </a:lnTo>
                  <a:lnTo>
                    <a:pt x="1708" y="513"/>
                  </a:lnTo>
                  <a:lnTo>
                    <a:pt x="1715" y="513"/>
                  </a:lnTo>
                  <a:lnTo>
                    <a:pt x="1723" y="530"/>
                  </a:lnTo>
                  <a:lnTo>
                    <a:pt x="1731" y="511"/>
                  </a:lnTo>
                  <a:lnTo>
                    <a:pt x="1737" y="515"/>
                  </a:lnTo>
                  <a:lnTo>
                    <a:pt x="1744" y="547"/>
                  </a:lnTo>
                  <a:lnTo>
                    <a:pt x="1752" y="534"/>
                  </a:lnTo>
                  <a:lnTo>
                    <a:pt x="1760" y="522"/>
                  </a:lnTo>
                  <a:lnTo>
                    <a:pt x="1767" y="563"/>
                  </a:lnTo>
                  <a:lnTo>
                    <a:pt x="1773" y="574"/>
                  </a:lnTo>
                  <a:lnTo>
                    <a:pt x="1781" y="598"/>
                  </a:lnTo>
                  <a:lnTo>
                    <a:pt x="1789" y="559"/>
                  </a:lnTo>
                  <a:lnTo>
                    <a:pt x="1796" y="592"/>
                  </a:lnTo>
                  <a:lnTo>
                    <a:pt x="1804" y="582"/>
                  </a:lnTo>
                  <a:lnTo>
                    <a:pt x="1810" y="584"/>
                  </a:lnTo>
                  <a:lnTo>
                    <a:pt x="1817" y="598"/>
                  </a:lnTo>
                  <a:lnTo>
                    <a:pt x="1825" y="542"/>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59" name="Freeform 232">
              <a:extLst>
                <a:ext uri="{FF2B5EF4-FFF2-40B4-BE49-F238E27FC236}">
                  <a16:creationId xmlns:a16="http://schemas.microsoft.com/office/drawing/2014/main" id="{6C10E110-5637-4ED3-9D09-29678E8C709B}"/>
                </a:ext>
              </a:extLst>
            </p:cNvPr>
            <p:cNvSpPr>
              <a:spLocks/>
            </p:cNvSpPr>
            <p:nvPr/>
          </p:nvSpPr>
          <p:spPr bwMode="auto">
            <a:xfrm>
              <a:off x="4619" y="418"/>
              <a:ext cx="868" cy="914"/>
            </a:xfrm>
            <a:custGeom>
              <a:avLst/>
              <a:gdLst>
                <a:gd name="T0" fmla="*/ 406 w 1833"/>
                <a:gd name="T1" fmla="*/ 415 h 1962"/>
                <a:gd name="T2" fmla="*/ 399 w 1833"/>
                <a:gd name="T3" fmla="*/ 404 h 1962"/>
                <a:gd name="T4" fmla="*/ 393 w 1833"/>
                <a:gd name="T5" fmla="*/ 398 h 1962"/>
                <a:gd name="T6" fmla="*/ 386 w 1833"/>
                <a:gd name="T7" fmla="*/ 390 h 1962"/>
                <a:gd name="T8" fmla="*/ 380 w 1833"/>
                <a:gd name="T9" fmla="*/ 384 h 1962"/>
                <a:gd name="T10" fmla="*/ 373 w 1833"/>
                <a:gd name="T11" fmla="*/ 378 h 1962"/>
                <a:gd name="T12" fmla="*/ 367 w 1833"/>
                <a:gd name="T13" fmla="*/ 374 h 1962"/>
                <a:gd name="T14" fmla="*/ 360 w 1833"/>
                <a:gd name="T15" fmla="*/ 369 h 1962"/>
                <a:gd name="T16" fmla="*/ 354 w 1833"/>
                <a:gd name="T17" fmla="*/ 360 h 1962"/>
                <a:gd name="T18" fmla="*/ 347 w 1833"/>
                <a:gd name="T19" fmla="*/ 354 h 1962"/>
                <a:gd name="T20" fmla="*/ 340 w 1833"/>
                <a:gd name="T21" fmla="*/ 346 h 1962"/>
                <a:gd name="T22" fmla="*/ 334 w 1833"/>
                <a:gd name="T23" fmla="*/ 336 h 1962"/>
                <a:gd name="T24" fmla="*/ 327 w 1833"/>
                <a:gd name="T25" fmla="*/ 328 h 1962"/>
                <a:gd name="T26" fmla="*/ 321 w 1833"/>
                <a:gd name="T27" fmla="*/ 318 h 1962"/>
                <a:gd name="T28" fmla="*/ 314 w 1833"/>
                <a:gd name="T29" fmla="*/ 310 h 1962"/>
                <a:gd name="T30" fmla="*/ 307 w 1833"/>
                <a:gd name="T31" fmla="*/ 301 h 1962"/>
                <a:gd name="T32" fmla="*/ 301 w 1833"/>
                <a:gd name="T33" fmla="*/ 287 h 1962"/>
                <a:gd name="T34" fmla="*/ 295 w 1833"/>
                <a:gd name="T35" fmla="*/ 280 h 1962"/>
                <a:gd name="T36" fmla="*/ 287 w 1833"/>
                <a:gd name="T37" fmla="*/ 267 h 1962"/>
                <a:gd name="T38" fmla="*/ 281 w 1833"/>
                <a:gd name="T39" fmla="*/ 251 h 1962"/>
                <a:gd name="T40" fmla="*/ 275 w 1833"/>
                <a:gd name="T41" fmla="*/ 239 h 1962"/>
                <a:gd name="T42" fmla="*/ 268 w 1833"/>
                <a:gd name="T43" fmla="*/ 225 h 1962"/>
                <a:gd name="T44" fmla="*/ 261 w 1833"/>
                <a:gd name="T45" fmla="*/ 207 h 1962"/>
                <a:gd name="T46" fmla="*/ 255 w 1833"/>
                <a:gd name="T47" fmla="*/ 189 h 1962"/>
                <a:gd name="T48" fmla="*/ 248 w 1833"/>
                <a:gd name="T49" fmla="*/ 171 h 1962"/>
                <a:gd name="T50" fmla="*/ 242 w 1833"/>
                <a:gd name="T51" fmla="*/ 151 h 1962"/>
                <a:gd name="T52" fmla="*/ 235 w 1833"/>
                <a:gd name="T53" fmla="*/ 130 h 1962"/>
                <a:gd name="T54" fmla="*/ 228 w 1833"/>
                <a:gd name="T55" fmla="*/ 102 h 1962"/>
                <a:gd name="T56" fmla="*/ 222 w 1833"/>
                <a:gd name="T57" fmla="*/ 66 h 1962"/>
                <a:gd name="T58" fmla="*/ 215 w 1833"/>
                <a:gd name="T59" fmla="*/ 26 h 1962"/>
                <a:gd name="T60" fmla="*/ 209 w 1833"/>
                <a:gd name="T61" fmla="*/ 1 h 1962"/>
                <a:gd name="T62" fmla="*/ 202 w 1833"/>
                <a:gd name="T63" fmla="*/ 11 h 1962"/>
                <a:gd name="T64" fmla="*/ 196 w 1833"/>
                <a:gd name="T65" fmla="*/ 57 h 1962"/>
                <a:gd name="T66" fmla="*/ 189 w 1833"/>
                <a:gd name="T67" fmla="*/ 97 h 1962"/>
                <a:gd name="T68" fmla="*/ 182 w 1833"/>
                <a:gd name="T69" fmla="*/ 129 h 1962"/>
                <a:gd name="T70" fmla="*/ 176 w 1833"/>
                <a:gd name="T71" fmla="*/ 152 h 1962"/>
                <a:gd name="T72" fmla="*/ 170 w 1833"/>
                <a:gd name="T73" fmla="*/ 173 h 1962"/>
                <a:gd name="T74" fmla="*/ 163 w 1833"/>
                <a:gd name="T75" fmla="*/ 189 h 1962"/>
                <a:gd name="T76" fmla="*/ 156 w 1833"/>
                <a:gd name="T77" fmla="*/ 205 h 1962"/>
                <a:gd name="T78" fmla="*/ 150 w 1833"/>
                <a:gd name="T79" fmla="*/ 221 h 1962"/>
                <a:gd name="T80" fmla="*/ 143 w 1833"/>
                <a:gd name="T81" fmla="*/ 237 h 1962"/>
                <a:gd name="T82" fmla="*/ 136 w 1833"/>
                <a:gd name="T83" fmla="*/ 250 h 1962"/>
                <a:gd name="T84" fmla="*/ 130 w 1833"/>
                <a:gd name="T85" fmla="*/ 263 h 1962"/>
                <a:gd name="T86" fmla="*/ 124 w 1833"/>
                <a:gd name="T87" fmla="*/ 276 h 1962"/>
                <a:gd name="T88" fmla="*/ 116 w 1833"/>
                <a:gd name="T89" fmla="*/ 368 h 1962"/>
                <a:gd name="T90" fmla="*/ 110 w 1833"/>
                <a:gd name="T91" fmla="*/ 368 h 1962"/>
                <a:gd name="T92" fmla="*/ 104 w 1833"/>
                <a:gd name="T93" fmla="*/ 364 h 1962"/>
                <a:gd name="T94" fmla="*/ 97 w 1833"/>
                <a:gd name="T95" fmla="*/ 365 h 1962"/>
                <a:gd name="T96" fmla="*/ 90 w 1833"/>
                <a:gd name="T97" fmla="*/ 364 h 1962"/>
                <a:gd name="T98" fmla="*/ 84 w 1833"/>
                <a:gd name="T99" fmla="*/ 365 h 1962"/>
                <a:gd name="T100" fmla="*/ 77 w 1833"/>
                <a:gd name="T101" fmla="*/ 368 h 1962"/>
                <a:gd name="T102" fmla="*/ 71 w 1833"/>
                <a:gd name="T103" fmla="*/ 367 h 1962"/>
                <a:gd name="T104" fmla="*/ 64 w 1833"/>
                <a:gd name="T105" fmla="*/ 371 h 1962"/>
                <a:gd name="T106" fmla="*/ 57 w 1833"/>
                <a:gd name="T107" fmla="*/ 372 h 1962"/>
                <a:gd name="T108" fmla="*/ 51 w 1833"/>
                <a:gd name="T109" fmla="*/ 373 h 1962"/>
                <a:gd name="T110" fmla="*/ 45 w 1833"/>
                <a:gd name="T111" fmla="*/ 375 h 1962"/>
                <a:gd name="T112" fmla="*/ 38 w 1833"/>
                <a:gd name="T113" fmla="*/ 382 h 1962"/>
                <a:gd name="T114" fmla="*/ 31 w 1833"/>
                <a:gd name="T115" fmla="*/ 378 h 1962"/>
                <a:gd name="T116" fmla="*/ 25 w 1833"/>
                <a:gd name="T117" fmla="*/ 383 h 1962"/>
                <a:gd name="T118" fmla="*/ 18 w 1833"/>
                <a:gd name="T119" fmla="*/ 387 h 1962"/>
                <a:gd name="T120" fmla="*/ 12 w 1833"/>
                <a:gd name="T121" fmla="*/ 391 h 1962"/>
                <a:gd name="T122" fmla="*/ 5 w 1833"/>
                <a:gd name="T123" fmla="*/ 389 h 196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33" h="1962">
                  <a:moveTo>
                    <a:pt x="1833" y="1962"/>
                  </a:moveTo>
                  <a:lnTo>
                    <a:pt x="1825" y="1903"/>
                  </a:lnTo>
                  <a:lnTo>
                    <a:pt x="1817" y="1916"/>
                  </a:lnTo>
                  <a:lnTo>
                    <a:pt x="1810" y="1912"/>
                  </a:lnTo>
                  <a:lnTo>
                    <a:pt x="1804" y="1876"/>
                  </a:lnTo>
                  <a:lnTo>
                    <a:pt x="1796" y="1887"/>
                  </a:lnTo>
                  <a:lnTo>
                    <a:pt x="1789" y="1891"/>
                  </a:lnTo>
                  <a:lnTo>
                    <a:pt x="1781" y="1864"/>
                  </a:lnTo>
                  <a:lnTo>
                    <a:pt x="1773" y="1887"/>
                  </a:lnTo>
                  <a:lnTo>
                    <a:pt x="1767" y="1901"/>
                  </a:lnTo>
                  <a:lnTo>
                    <a:pt x="1760" y="1845"/>
                  </a:lnTo>
                  <a:lnTo>
                    <a:pt x="1752" y="1833"/>
                  </a:lnTo>
                  <a:lnTo>
                    <a:pt x="1744" y="1826"/>
                  </a:lnTo>
                  <a:lnTo>
                    <a:pt x="1737" y="1826"/>
                  </a:lnTo>
                  <a:lnTo>
                    <a:pt x="1731" y="1797"/>
                  </a:lnTo>
                  <a:lnTo>
                    <a:pt x="1723" y="1799"/>
                  </a:lnTo>
                  <a:lnTo>
                    <a:pt x="1715" y="1833"/>
                  </a:lnTo>
                  <a:lnTo>
                    <a:pt x="1708" y="1787"/>
                  </a:lnTo>
                  <a:lnTo>
                    <a:pt x="1700" y="1791"/>
                  </a:lnTo>
                  <a:lnTo>
                    <a:pt x="1694" y="1770"/>
                  </a:lnTo>
                  <a:lnTo>
                    <a:pt x="1687" y="1785"/>
                  </a:lnTo>
                  <a:lnTo>
                    <a:pt x="1679" y="1777"/>
                  </a:lnTo>
                  <a:lnTo>
                    <a:pt x="1671" y="1739"/>
                  </a:lnTo>
                  <a:lnTo>
                    <a:pt x="1663" y="1743"/>
                  </a:lnTo>
                  <a:lnTo>
                    <a:pt x="1656" y="1747"/>
                  </a:lnTo>
                  <a:lnTo>
                    <a:pt x="1650" y="1750"/>
                  </a:lnTo>
                  <a:lnTo>
                    <a:pt x="1642" y="1725"/>
                  </a:lnTo>
                  <a:lnTo>
                    <a:pt x="1635" y="1723"/>
                  </a:lnTo>
                  <a:lnTo>
                    <a:pt x="1627" y="1710"/>
                  </a:lnTo>
                  <a:lnTo>
                    <a:pt x="1619" y="1700"/>
                  </a:lnTo>
                  <a:lnTo>
                    <a:pt x="1613" y="1712"/>
                  </a:lnTo>
                  <a:lnTo>
                    <a:pt x="1606" y="1700"/>
                  </a:lnTo>
                  <a:lnTo>
                    <a:pt x="1598" y="1675"/>
                  </a:lnTo>
                  <a:lnTo>
                    <a:pt x="1590" y="1687"/>
                  </a:lnTo>
                  <a:lnTo>
                    <a:pt x="1583" y="1679"/>
                  </a:lnTo>
                  <a:lnTo>
                    <a:pt x="1577" y="1658"/>
                  </a:lnTo>
                  <a:lnTo>
                    <a:pt x="1569" y="1641"/>
                  </a:lnTo>
                  <a:lnTo>
                    <a:pt x="1561" y="1641"/>
                  </a:lnTo>
                  <a:lnTo>
                    <a:pt x="1554" y="1641"/>
                  </a:lnTo>
                  <a:lnTo>
                    <a:pt x="1546" y="1629"/>
                  </a:lnTo>
                  <a:lnTo>
                    <a:pt x="1540" y="1623"/>
                  </a:lnTo>
                  <a:lnTo>
                    <a:pt x="1532" y="1612"/>
                  </a:lnTo>
                  <a:lnTo>
                    <a:pt x="1525" y="1610"/>
                  </a:lnTo>
                  <a:lnTo>
                    <a:pt x="1517" y="1593"/>
                  </a:lnTo>
                  <a:lnTo>
                    <a:pt x="1509" y="1575"/>
                  </a:lnTo>
                  <a:lnTo>
                    <a:pt x="1504" y="1581"/>
                  </a:lnTo>
                  <a:lnTo>
                    <a:pt x="1496" y="1560"/>
                  </a:lnTo>
                  <a:lnTo>
                    <a:pt x="1488" y="1550"/>
                  </a:lnTo>
                  <a:lnTo>
                    <a:pt x="1480" y="1548"/>
                  </a:lnTo>
                  <a:lnTo>
                    <a:pt x="1473" y="1529"/>
                  </a:lnTo>
                  <a:lnTo>
                    <a:pt x="1467" y="1512"/>
                  </a:lnTo>
                  <a:lnTo>
                    <a:pt x="1459" y="1514"/>
                  </a:lnTo>
                  <a:lnTo>
                    <a:pt x="1452" y="1502"/>
                  </a:lnTo>
                  <a:lnTo>
                    <a:pt x="1444" y="1502"/>
                  </a:lnTo>
                  <a:lnTo>
                    <a:pt x="1436" y="1475"/>
                  </a:lnTo>
                  <a:lnTo>
                    <a:pt x="1429" y="1465"/>
                  </a:lnTo>
                  <a:lnTo>
                    <a:pt x="1423" y="1458"/>
                  </a:lnTo>
                  <a:lnTo>
                    <a:pt x="1415" y="1448"/>
                  </a:lnTo>
                  <a:lnTo>
                    <a:pt x="1407" y="1433"/>
                  </a:lnTo>
                  <a:lnTo>
                    <a:pt x="1400" y="1429"/>
                  </a:lnTo>
                  <a:lnTo>
                    <a:pt x="1392" y="1421"/>
                  </a:lnTo>
                  <a:lnTo>
                    <a:pt x="1386" y="1408"/>
                  </a:lnTo>
                  <a:lnTo>
                    <a:pt x="1378" y="1394"/>
                  </a:lnTo>
                  <a:lnTo>
                    <a:pt x="1371" y="1388"/>
                  </a:lnTo>
                  <a:lnTo>
                    <a:pt x="1363" y="1375"/>
                  </a:lnTo>
                  <a:lnTo>
                    <a:pt x="1355" y="1354"/>
                  </a:lnTo>
                  <a:lnTo>
                    <a:pt x="1350" y="1340"/>
                  </a:lnTo>
                  <a:lnTo>
                    <a:pt x="1342" y="1325"/>
                  </a:lnTo>
                  <a:lnTo>
                    <a:pt x="1334" y="1325"/>
                  </a:lnTo>
                  <a:lnTo>
                    <a:pt x="1326" y="1325"/>
                  </a:lnTo>
                  <a:lnTo>
                    <a:pt x="1319" y="1294"/>
                  </a:lnTo>
                  <a:lnTo>
                    <a:pt x="1313" y="1290"/>
                  </a:lnTo>
                  <a:lnTo>
                    <a:pt x="1305" y="1273"/>
                  </a:lnTo>
                  <a:lnTo>
                    <a:pt x="1298" y="1257"/>
                  </a:lnTo>
                  <a:lnTo>
                    <a:pt x="1290" y="1244"/>
                  </a:lnTo>
                  <a:lnTo>
                    <a:pt x="1282" y="1230"/>
                  </a:lnTo>
                  <a:lnTo>
                    <a:pt x="1276" y="1213"/>
                  </a:lnTo>
                  <a:lnTo>
                    <a:pt x="1269" y="1192"/>
                  </a:lnTo>
                  <a:lnTo>
                    <a:pt x="1261" y="1182"/>
                  </a:lnTo>
                  <a:lnTo>
                    <a:pt x="1253" y="1157"/>
                  </a:lnTo>
                  <a:lnTo>
                    <a:pt x="1246" y="1142"/>
                  </a:lnTo>
                  <a:lnTo>
                    <a:pt x="1238" y="1134"/>
                  </a:lnTo>
                  <a:lnTo>
                    <a:pt x="1232" y="1132"/>
                  </a:lnTo>
                  <a:lnTo>
                    <a:pt x="1224" y="1099"/>
                  </a:lnTo>
                  <a:lnTo>
                    <a:pt x="1217" y="1076"/>
                  </a:lnTo>
                  <a:lnTo>
                    <a:pt x="1209" y="1071"/>
                  </a:lnTo>
                  <a:lnTo>
                    <a:pt x="1201" y="1042"/>
                  </a:lnTo>
                  <a:lnTo>
                    <a:pt x="1196" y="1034"/>
                  </a:lnTo>
                  <a:lnTo>
                    <a:pt x="1188" y="1007"/>
                  </a:lnTo>
                  <a:lnTo>
                    <a:pt x="1180" y="992"/>
                  </a:lnTo>
                  <a:lnTo>
                    <a:pt x="1172" y="972"/>
                  </a:lnTo>
                  <a:lnTo>
                    <a:pt x="1165" y="953"/>
                  </a:lnTo>
                  <a:lnTo>
                    <a:pt x="1159" y="924"/>
                  </a:lnTo>
                  <a:lnTo>
                    <a:pt x="1151" y="917"/>
                  </a:lnTo>
                  <a:lnTo>
                    <a:pt x="1144" y="895"/>
                  </a:lnTo>
                  <a:lnTo>
                    <a:pt x="1136" y="870"/>
                  </a:lnTo>
                  <a:lnTo>
                    <a:pt x="1128" y="855"/>
                  </a:lnTo>
                  <a:lnTo>
                    <a:pt x="1122" y="838"/>
                  </a:lnTo>
                  <a:lnTo>
                    <a:pt x="1115" y="814"/>
                  </a:lnTo>
                  <a:lnTo>
                    <a:pt x="1107" y="788"/>
                  </a:lnTo>
                  <a:lnTo>
                    <a:pt x="1099" y="772"/>
                  </a:lnTo>
                  <a:lnTo>
                    <a:pt x="1092" y="747"/>
                  </a:lnTo>
                  <a:lnTo>
                    <a:pt x="1086" y="712"/>
                  </a:lnTo>
                  <a:lnTo>
                    <a:pt x="1078" y="697"/>
                  </a:lnTo>
                  <a:lnTo>
                    <a:pt x="1070" y="672"/>
                  </a:lnTo>
                  <a:lnTo>
                    <a:pt x="1063" y="651"/>
                  </a:lnTo>
                  <a:lnTo>
                    <a:pt x="1055" y="651"/>
                  </a:lnTo>
                  <a:lnTo>
                    <a:pt x="1049" y="597"/>
                  </a:lnTo>
                  <a:lnTo>
                    <a:pt x="1041" y="564"/>
                  </a:lnTo>
                  <a:lnTo>
                    <a:pt x="1034" y="537"/>
                  </a:lnTo>
                  <a:lnTo>
                    <a:pt x="1026" y="501"/>
                  </a:lnTo>
                  <a:lnTo>
                    <a:pt x="1018" y="470"/>
                  </a:lnTo>
                  <a:lnTo>
                    <a:pt x="1011" y="429"/>
                  </a:lnTo>
                  <a:lnTo>
                    <a:pt x="1005" y="391"/>
                  </a:lnTo>
                  <a:lnTo>
                    <a:pt x="997" y="346"/>
                  </a:lnTo>
                  <a:lnTo>
                    <a:pt x="990" y="304"/>
                  </a:lnTo>
                  <a:lnTo>
                    <a:pt x="982" y="260"/>
                  </a:lnTo>
                  <a:lnTo>
                    <a:pt x="974" y="217"/>
                  </a:lnTo>
                  <a:lnTo>
                    <a:pt x="968" y="171"/>
                  </a:lnTo>
                  <a:lnTo>
                    <a:pt x="961" y="121"/>
                  </a:lnTo>
                  <a:lnTo>
                    <a:pt x="953" y="83"/>
                  </a:lnTo>
                  <a:lnTo>
                    <a:pt x="945" y="48"/>
                  </a:lnTo>
                  <a:lnTo>
                    <a:pt x="938" y="6"/>
                  </a:lnTo>
                  <a:lnTo>
                    <a:pt x="932" y="4"/>
                  </a:lnTo>
                  <a:lnTo>
                    <a:pt x="924" y="0"/>
                  </a:lnTo>
                  <a:lnTo>
                    <a:pt x="916" y="19"/>
                  </a:lnTo>
                  <a:lnTo>
                    <a:pt x="909" y="34"/>
                  </a:lnTo>
                  <a:lnTo>
                    <a:pt x="901" y="50"/>
                  </a:lnTo>
                  <a:lnTo>
                    <a:pt x="895" y="112"/>
                  </a:lnTo>
                  <a:lnTo>
                    <a:pt x="887" y="162"/>
                  </a:lnTo>
                  <a:lnTo>
                    <a:pt x="880" y="200"/>
                  </a:lnTo>
                  <a:lnTo>
                    <a:pt x="872" y="262"/>
                  </a:lnTo>
                  <a:lnTo>
                    <a:pt x="864" y="316"/>
                  </a:lnTo>
                  <a:lnTo>
                    <a:pt x="859" y="360"/>
                  </a:lnTo>
                  <a:lnTo>
                    <a:pt x="851" y="400"/>
                  </a:lnTo>
                  <a:lnTo>
                    <a:pt x="843" y="447"/>
                  </a:lnTo>
                  <a:lnTo>
                    <a:pt x="835" y="487"/>
                  </a:lnTo>
                  <a:lnTo>
                    <a:pt x="828" y="529"/>
                  </a:lnTo>
                  <a:lnTo>
                    <a:pt x="822" y="556"/>
                  </a:lnTo>
                  <a:lnTo>
                    <a:pt x="814" y="595"/>
                  </a:lnTo>
                  <a:lnTo>
                    <a:pt x="807" y="635"/>
                  </a:lnTo>
                  <a:lnTo>
                    <a:pt x="799" y="657"/>
                  </a:lnTo>
                  <a:lnTo>
                    <a:pt x="791" y="678"/>
                  </a:lnTo>
                  <a:lnTo>
                    <a:pt x="783" y="701"/>
                  </a:lnTo>
                  <a:lnTo>
                    <a:pt x="778" y="728"/>
                  </a:lnTo>
                  <a:lnTo>
                    <a:pt x="770" y="753"/>
                  </a:lnTo>
                  <a:lnTo>
                    <a:pt x="762" y="766"/>
                  </a:lnTo>
                  <a:lnTo>
                    <a:pt x="755" y="797"/>
                  </a:lnTo>
                  <a:lnTo>
                    <a:pt x="747" y="818"/>
                  </a:lnTo>
                  <a:lnTo>
                    <a:pt x="741" y="840"/>
                  </a:lnTo>
                  <a:lnTo>
                    <a:pt x="733" y="857"/>
                  </a:lnTo>
                  <a:lnTo>
                    <a:pt x="726" y="870"/>
                  </a:lnTo>
                  <a:lnTo>
                    <a:pt x="718" y="895"/>
                  </a:lnTo>
                  <a:lnTo>
                    <a:pt x="710" y="913"/>
                  </a:lnTo>
                  <a:lnTo>
                    <a:pt x="705" y="932"/>
                  </a:lnTo>
                  <a:lnTo>
                    <a:pt x="697" y="947"/>
                  </a:lnTo>
                  <a:lnTo>
                    <a:pt x="689" y="963"/>
                  </a:lnTo>
                  <a:lnTo>
                    <a:pt x="681" y="990"/>
                  </a:lnTo>
                  <a:lnTo>
                    <a:pt x="674" y="994"/>
                  </a:lnTo>
                  <a:lnTo>
                    <a:pt x="668" y="1017"/>
                  </a:lnTo>
                  <a:lnTo>
                    <a:pt x="660" y="1034"/>
                  </a:lnTo>
                  <a:lnTo>
                    <a:pt x="653" y="1042"/>
                  </a:lnTo>
                  <a:lnTo>
                    <a:pt x="645" y="1069"/>
                  </a:lnTo>
                  <a:lnTo>
                    <a:pt x="637" y="1092"/>
                  </a:lnTo>
                  <a:lnTo>
                    <a:pt x="631" y="1096"/>
                  </a:lnTo>
                  <a:lnTo>
                    <a:pt x="624" y="1121"/>
                  </a:lnTo>
                  <a:lnTo>
                    <a:pt x="616" y="1136"/>
                  </a:lnTo>
                  <a:lnTo>
                    <a:pt x="608" y="1153"/>
                  </a:lnTo>
                  <a:lnTo>
                    <a:pt x="601" y="1161"/>
                  </a:lnTo>
                  <a:lnTo>
                    <a:pt x="595" y="1173"/>
                  </a:lnTo>
                  <a:lnTo>
                    <a:pt x="587" y="1190"/>
                  </a:lnTo>
                  <a:lnTo>
                    <a:pt x="579" y="1211"/>
                  </a:lnTo>
                  <a:lnTo>
                    <a:pt x="572" y="1205"/>
                  </a:lnTo>
                  <a:lnTo>
                    <a:pt x="564" y="1230"/>
                  </a:lnTo>
                  <a:lnTo>
                    <a:pt x="556" y="1246"/>
                  </a:lnTo>
                  <a:lnTo>
                    <a:pt x="551" y="1273"/>
                  </a:lnTo>
                  <a:lnTo>
                    <a:pt x="543" y="1275"/>
                  </a:lnTo>
                  <a:lnTo>
                    <a:pt x="535" y="1481"/>
                  </a:lnTo>
                  <a:lnTo>
                    <a:pt x="527" y="1708"/>
                  </a:lnTo>
                  <a:lnTo>
                    <a:pt x="520" y="1693"/>
                  </a:lnTo>
                  <a:lnTo>
                    <a:pt x="514" y="1689"/>
                  </a:lnTo>
                  <a:lnTo>
                    <a:pt x="506" y="1695"/>
                  </a:lnTo>
                  <a:lnTo>
                    <a:pt x="499" y="1695"/>
                  </a:lnTo>
                  <a:lnTo>
                    <a:pt x="491" y="1695"/>
                  </a:lnTo>
                  <a:lnTo>
                    <a:pt x="483" y="1683"/>
                  </a:lnTo>
                  <a:lnTo>
                    <a:pt x="477" y="1681"/>
                  </a:lnTo>
                  <a:lnTo>
                    <a:pt x="470" y="1681"/>
                  </a:lnTo>
                  <a:lnTo>
                    <a:pt x="462" y="1679"/>
                  </a:lnTo>
                  <a:lnTo>
                    <a:pt x="454" y="1689"/>
                  </a:lnTo>
                  <a:lnTo>
                    <a:pt x="447" y="1677"/>
                  </a:lnTo>
                  <a:lnTo>
                    <a:pt x="441" y="1671"/>
                  </a:lnTo>
                  <a:lnTo>
                    <a:pt x="433" y="1683"/>
                  </a:lnTo>
                  <a:lnTo>
                    <a:pt x="425" y="1677"/>
                  </a:lnTo>
                  <a:lnTo>
                    <a:pt x="418" y="1670"/>
                  </a:lnTo>
                  <a:lnTo>
                    <a:pt x="410" y="1683"/>
                  </a:lnTo>
                  <a:lnTo>
                    <a:pt x="404" y="1677"/>
                  </a:lnTo>
                  <a:lnTo>
                    <a:pt x="396" y="1668"/>
                  </a:lnTo>
                  <a:lnTo>
                    <a:pt x="389" y="1673"/>
                  </a:lnTo>
                  <a:lnTo>
                    <a:pt x="381" y="1677"/>
                  </a:lnTo>
                  <a:lnTo>
                    <a:pt x="373" y="1683"/>
                  </a:lnTo>
                  <a:lnTo>
                    <a:pt x="368" y="1679"/>
                  </a:lnTo>
                  <a:lnTo>
                    <a:pt x="360" y="1683"/>
                  </a:lnTo>
                  <a:lnTo>
                    <a:pt x="352" y="1677"/>
                  </a:lnTo>
                  <a:lnTo>
                    <a:pt x="344" y="1693"/>
                  </a:lnTo>
                  <a:lnTo>
                    <a:pt x="337" y="1687"/>
                  </a:lnTo>
                  <a:lnTo>
                    <a:pt x="329" y="1685"/>
                  </a:lnTo>
                  <a:lnTo>
                    <a:pt x="323" y="1698"/>
                  </a:lnTo>
                  <a:lnTo>
                    <a:pt x="316" y="1691"/>
                  </a:lnTo>
                  <a:lnTo>
                    <a:pt x="308" y="1710"/>
                  </a:lnTo>
                  <a:lnTo>
                    <a:pt x="300" y="1698"/>
                  </a:lnTo>
                  <a:lnTo>
                    <a:pt x="292" y="1702"/>
                  </a:lnTo>
                  <a:lnTo>
                    <a:pt x="287" y="1710"/>
                  </a:lnTo>
                  <a:lnTo>
                    <a:pt x="279" y="1706"/>
                  </a:lnTo>
                  <a:lnTo>
                    <a:pt x="271" y="1708"/>
                  </a:lnTo>
                  <a:lnTo>
                    <a:pt x="264" y="1706"/>
                  </a:lnTo>
                  <a:lnTo>
                    <a:pt x="256" y="1712"/>
                  </a:lnTo>
                  <a:lnTo>
                    <a:pt x="250" y="1716"/>
                  </a:lnTo>
                  <a:lnTo>
                    <a:pt x="242" y="1723"/>
                  </a:lnTo>
                  <a:lnTo>
                    <a:pt x="235" y="1718"/>
                  </a:lnTo>
                  <a:lnTo>
                    <a:pt x="227" y="1718"/>
                  </a:lnTo>
                  <a:lnTo>
                    <a:pt x="219" y="1712"/>
                  </a:lnTo>
                  <a:lnTo>
                    <a:pt x="214" y="1720"/>
                  </a:lnTo>
                  <a:lnTo>
                    <a:pt x="206" y="1722"/>
                  </a:lnTo>
                  <a:lnTo>
                    <a:pt x="198" y="1731"/>
                  </a:lnTo>
                  <a:lnTo>
                    <a:pt x="190" y="1739"/>
                  </a:lnTo>
                  <a:lnTo>
                    <a:pt x="183" y="1745"/>
                  </a:lnTo>
                  <a:lnTo>
                    <a:pt x="177" y="1737"/>
                  </a:lnTo>
                  <a:lnTo>
                    <a:pt x="169" y="1760"/>
                  </a:lnTo>
                  <a:lnTo>
                    <a:pt x="162" y="1722"/>
                  </a:lnTo>
                  <a:lnTo>
                    <a:pt x="154" y="1743"/>
                  </a:lnTo>
                  <a:lnTo>
                    <a:pt x="146" y="1756"/>
                  </a:lnTo>
                  <a:lnTo>
                    <a:pt x="138" y="1743"/>
                  </a:lnTo>
                  <a:lnTo>
                    <a:pt x="133" y="1756"/>
                  </a:lnTo>
                  <a:lnTo>
                    <a:pt x="125" y="1764"/>
                  </a:lnTo>
                  <a:lnTo>
                    <a:pt x="117" y="1758"/>
                  </a:lnTo>
                  <a:lnTo>
                    <a:pt x="110" y="1766"/>
                  </a:lnTo>
                  <a:lnTo>
                    <a:pt x="102" y="1762"/>
                  </a:lnTo>
                  <a:lnTo>
                    <a:pt x="96" y="1772"/>
                  </a:lnTo>
                  <a:lnTo>
                    <a:pt x="88" y="1783"/>
                  </a:lnTo>
                  <a:lnTo>
                    <a:pt x="81" y="1781"/>
                  </a:lnTo>
                  <a:lnTo>
                    <a:pt x="73" y="1772"/>
                  </a:lnTo>
                  <a:lnTo>
                    <a:pt x="65" y="1795"/>
                  </a:lnTo>
                  <a:lnTo>
                    <a:pt x="60" y="1789"/>
                  </a:lnTo>
                  <a:lnTo>
                    <a:pt x="52" y="1801"/>
                  </a:lnTo>
                  <a:lnTo>
                    <a:pt x="44" y="1804"/>
                  </a:lnTo>
                  <a:lnTo>
                    <a:pt x="36" y="1789"/>
                  </a:lnTo>
                  <a:lnTo>
                    <a:pt x="29" y="1806"/>
                  </a:lnTo>
                  <a:lnTo>
                    <a:pt x="23" y="1793"/>
                  </a:lnTo>
                  <a:lnTo>
                    <a:pt x="15" y="1793"/>
                  </a:lnTo>
                  <a:lnTo>
                    <a:pt x="8" y="1802"/>
                  </a:lnTo>
                  <a:lnTo>
                    <a:pt x="0" y="1810"/>
                  </a:lnTo>
                </a:path>
              </a:pathLst>
            </a:custGeom>
            <a:noFill/>
            <a:ln w="26988">
              <a:solidFill>
                <a:srgbClr val="DC2B1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60" name="Freeform 233">
              <a:extLst>
                <a:ext uri="{FF2B5EF4-FFF2-40B4-BE49-F238E27FC236}">
                  <a16:creationId xmlns:a16="http://schemas.microsoft.com/office/drawing/2014/main" id="{790EAAE4-32DF-4F2E-B1C0-3E51E895AC17}"/>
                </a:ext>
              </a:extLst>
            </p:cNvPr>
            <p:cNvSpPr>
              <a:spLocks/>
            </p:cNvSpPr>
            <p:nvPr/>
          </p:nvSpPr>
          <p:spPr bwMode="auto">
            <a:xfrm>
              <a:off x="4610" y="403"/>
              <a:ext cx="847" cy="819"/>
            </a:xfrm>
            <a:custGeom>
              <a:avLst/>
              <a:gdLst>
                <a:gd name="T0" fmla="*/ 0 w 1787"/>
                <a:gd name="T1" fmla="*/ 381 h 1758"/>
                <a:gd name="T2" fmla="*/ 4 w 1787"/>
                <a:gd name="T3" fmla="*/ 381 h 1758"/>
                <a:gd name="T4" fmla="*/ 13 w 1787"/>
                <a:gd name="T5" fmla="*/ 381 h 1758"/>
                <a:gd name="T6" fmla="*/ 20 w 1787"/>
                <a:gd name="T7" fmla="*/ 381 h 1758"/>
                <a:gd name="T8" fmla="*/ 29 w 1787"/>
                <a:gd name="T9" fmla="*/ 381 h 1758"/>
                <a:gd name="T10" fmla="*/ 37 w 1787"/>
                <a:gd name="T11" fmla="*/ 381 h 1758"/>
                <a:gd name="T12" fmla="*/ 45 w 1787"/>
                <a:gd name="T13" fmla="*/ 381 h 1758"/>
                <a:gd name="T14" fmla="*/ 54 w 1787"/>
                <a:gd name="T15" fmla="*/ 381 h 1758"/>
                <a:gd name="T16" fmla="*/ 61 w 1787"/>
                <a:gd name="T17" fmla="*/ 381 h 1758"/>
                <a:gd name="T18" fmla="*/ 70 w 1787"/>
                <a:gd name="T19" fmla="*/ 381 h 1758"/>
                <a:gd name="T20" fmla="*/ 78 w 1787"/>
                <a:gd name="T21" fmla="*/ 381 h 1758"/>
                <a:gd name="T22" fmla="*/ 86 w 1787"/>
                <a:gd name="T23" fmla="*/ 381 h 1758"/>
                <a:gd name="T24" fmla="*/ 96 w 1787"/>
                <a:gd name="T25" fmla="*/ 381 h 1758"/>
                <a:gd name="T26" fmla="*/ 102 w 1787"/>
                <a:gd name="T27" fmla="*/ 381 h 1758"/>
                <a:gd name="T28" fmla="*/ 111 w 1787"/>
                <a:gd name="T29" fmla="*/ 381 h 1758"/>
                <a:gd name="T30" fmla="*/ 119 w 1787"/>
                <a:gd name="T31" fmla="*/ 381 h 1758"/>
                <a:gd name="T32" fmla="*/ 128 w 1787"/>
                <a:gd name="T33" fmla="*/ 381 h 1758"/>
                <a:gd name="T34" fmla="*/ 137 w 1787"/>
                <a:gd name="T35" fmla="*/ 381 h 1758"/>
                <a:gd name="T36" fmla="*/ 144 w 1787"/>
                <a:gd name="T37" fmla="*/ 381 h 1758"/>
                <a:gd name="T38" fmla="*/ 152 w 1787"/>
                <a:gd name="T39" fmla="*/ 381 h 1758"/>
                <a:gd name="T40" fmla="*/ 161 w 1787"/>
                <a:gd name="T41" fmla="*/ 381 h 1758"/>
                <a:gd name="T42" fmla="*/ 169 w 1787"/>
                <a:gd name="T43" fmla="*/ 381 h 1758"/>
                <a:gd name="T44" fmla="*/ 177 w 1787"/>
                <a:gd name="T45" fmla="*/ 380 h 1758"/>
                <a:gd name="T46" fmla="*/ 186 w 1787"/>
                <a:gd name="T47" fmla="*/ 380 h 1758"/>
                <a:gd name="T48" fmla="*/ 195 w 1787"/>
                <a:gd name="T49" fmla="*/ 380 h 1758"/>
                <a:gd name="T50" fmla="*/ 203 w 1787"/>
                <a:gd name="T51" fmla="*/ 380 h 1758"/>
                <a:gd name="T52" fmla="*/ 211 w 1787"/>
                <a:gd name="T53" fmla="*/ 380 h 1758"/>
                <a:gd name="T54" fmla="*/ 219 w 1787"/>
                <a:gd name="T55" fmla="*/ 380 h 1758"/>
                <a:gd name="T56" fmla="*/ 228 w 1787"/>
                <a:gd name="T57" fmla="*/ 380 h 1758"/>
                <a:gd name="T58" fmla="*/ 236 w 1787"/>
                <a:gd name="T59" fmla="*/ 380 h 1758"/>
                <a:gd name="T60" fmla="*/ 244 w 1787"/>
                <a:gd name="T61" fmla="*/ 380 h 1758"/>
                <a:gd name="T62" fmla="*/ 254 w 1787"/>
                <a:gd name="T63" fmla="*/ 379 h 1758"/>
                <a:gd name="T64" fmla="*/ 261 w 1787"/>
                <a:gd name="T65" fmla="*/ 379 h 1758"/>
                <a:gd name="T66" fmla="*/ 271 w 1787"/>
                <a:gd name="T67" fmla="*/ 379 h 1758"/>
                <a:gd name="T68" fmla="*/ 278 w 1787"/>
                <a:gd name="T69" fmla="*/ 379 h 1758"/>
                <a:gd name="T70" fmla="*/ 286 w 1787"/>
                <a:gd name="T71" fmla="*/ 379 h 1758"/>
                <a:gd name="T72" fmla="*/ 295 w 1787"/>
                <a:gd name="T73" fmla="*/ 379 h 1758"/>
                <a:gd name="T74" fmla="*/ 304 w 1787"/>
                <a:gd name="T75" fmla="*/ 379 h 1758"/>
                <a:gd name="T76" fmla="*/ 312 w 1787"/>
                <a:gd name="T77" fmla="*/ 2 h 1758"/>
                <a:gd name="T78" fmla="*/ 320 w 1787"/>
                <a:gd name="T79" fmla="*/ 2 h 1758"/>
                <a:gd name="T80" fmla="*/ 329 w 1787"/>
                <a:gd name="T81" fmla="*/ 2 h 1758"/>
                <a:gd name="T82" fmla="*/ 337 w 1787"/>
                <a:gd name="T83" fmla="*/ 2 h 1758"/>
                <a:gd name="T84" fmla="*/ 346 w 1787"/>
                <a:gd name="T85" fmla="*/ 1 h 1758"/>
                <a:gd name="T86" fmla="*/ 354 w 1787"/>
                <a:gd name="T87" fmla="*/ 1 h 1758"/>
                <a:gd name="T88" fmla="*/ 361 w 1787"/>
                <a:gd name="T89" fmla="*/ 1 h 1758"/>
                <a:gd name="T90" fmla="*/ 371 w 1787"/>
                <a:gd name="T91" fmla="*/ 1 h 1758"/>
                <a:gd name="T92" fmla="*/ 378 w 1787"/>
                <a:gd name="T93" fmla="*/ 1 h 1758"/>
                <a:gd name="T94" fmla="*/ 388 w 1787"/>
                <a:gd name="T95" fmla="*/ 0 h 1758"/>
                <a:gd name="T96" fmla="*/ 396 w 1787"/>
                <a:gd name="T97" fmla="*/ 0 h 17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787" h="1758">
                  <a:moveTo>
                    <a:pt x="4" y="1756"/>
                  </a:moveTo>
                  <a:lnTo>
                    <a:pt x="0" y="1756"/>
                  </a:lnTo>
                  <a:lnTo>
                    <a:pt x="12" y="1758"/>
                  </a:lnTo>
                  <a:lnTo>
                    <a:pt x="18" y="1756"/>
                  </a:lnTo>
                  <a:lnTo>
                    <a:pt x="45" y="1756"/>
                  </a:lnTo>
                  <a:lnTo>
                    <a:pt x="58" y="1756"/>
                  </a:lnTo>
                  <a:lnTo>
                    <a:pt x="74" y="1755"/>
                  </a:lnTo>
                  <a:lnTo>
                    <a:pt x="91" y="1756"/>
                  </a:lnTo>
                  <a:lnTo>
                    <a:pt x="112" y="1756"/>
                  </a:lnTo>
                  <a:lnTo>
                    <a:pt x="130" y="1756"/>
                  </a:lnTo>
                  <a:lnTo>
                    <a:pt x="143" y="1756"/>
                  </a:lnTo>
                  <a:lnTo>
                    <a:pt x="166" y="1755"/>
                  </a:lnTo>
                  <a:lnTo>
                    <a:pt x="187" y="1755"/>
                  </a:lnTo>
                  <a:lnTo>
                    <a:pt x="201" y="1755"/>
                  </a:lnTo>
                  <a:lnTo>
                    <a:pt x="220" y="1755"/>
                  </a:lnTo>
                  <a:lnTo>
                    <a:pt x="239" y="1756"/>
                  </a:lnTo>
                  <a:lnTo>
                    <a:pt x="259" y="1756"/>
                  </a:lnTo>
                  <a:lnTo>
                    <a:pt x="270" y="1755"/>
                  </a:lnTo>
                  <a:lnTo>
                    <a:pt x="291" y="1755"/>
                  </a:lnTo>
                  <a:lnTo>
                    <a:pt x="310" y="1756"/>
                  </a:lnTo>
                  <a:lnTo>
                    <a:pt x="332" y="1755"/>
                  </a:lnTo>
                  <a:lnTo>
                    <a:pt x="347" y="1755"/>
                  </a:lnTo>
                  <a:lnTo>
                    <a:pt x="368" y="1753"/>
                  </a:lnTo>
                  <a:lnTo>
                    <a:pt x="384" y="1755"/>
                  </a:lnTo>
                  <a:lnTo>
                    <a:pt x="401" y="1755"/>
                  </a:lnTo>
                  <a:lnTo>
                    <a:pt x="426" y="1755"/>
                  </a:lnTo>
                  <a:lnTo>
                    <a:pt x="438" y="1755"/>
                  </a:lnTo>
                  <a:lnTo>
                    <a:pt x="455" y="1756"/>
                  </a:lnTo>
                  <a:lnTo>
                    <a:pt x="482" y="1756"/>
                  </a:lnTo>
                  <a:lnTo>
                    <a:pt x="495" y="1756"/>
                  </a:lnTo>
                  <a:lnTo>
                    <a:pt x="515" y="1755"/>
                  </a:lnTo>
                  <a:lnTo>
                    <a:pt x="530" y="1755"/>
                  </a:lnTo>
                  <a:lnTo>
                    <a:pt x="547" y="1756"/>
                  </a:lnTo>
                  <a:lnTo>
                    <a:pt x="570" y="1755"/>
                  </a:lnTo>
                  <a:lnTo>
                    <a:pt x="588" y="1755"/>
                  </a:lnTo>
                  <a:lnTo>
                    <a:pt x="607" y="1755"/>
                  </a:lnTo>
                  <a:lnTo>
                    <a:pt x="626" y="1755"/>
                  </a:lnTo>
                  <a:lnTo>
                    <a:pt x="640" y="1755"/>
                  </a:lnTo>
                  <a:lnTo>
                    <a:pt x="663" y="1755"/>
                  </a:lnTo>
                  <a:lnTo>
                    <a:pt x="676" y="1755"/>
                  </a:lnTo>
                  <a:lnTo>
                    <a:pt x="699" y="1753"/>
                  </a:lnTo>
                  <a:lnTo>
                    <a:pt x="715" y="1753"/>
                  </a:lnTo>
                  <a:lnTo>
                    <a:pt x="736" y="1753"/>
                  </a:lnTo>
                  <a:lnTo>
                    <a:pt x="751" y="1753"/>
                  </a:lnTo>
                  <a:lnTo>
                    <a:pt x="773" y="1753"/>
                  </a:lnTo>
                  <a:lnTo>
                    <a:pt x="790" y="1751"/>
                  </a:lnTo>
                  <a:lnTo>
                    <a:pt x="811" y="1751"/>
                  </a:lnTo>
                  <a:lnTo>
                    <a:pt x="828" y="1751"/>
                  </a:lnTo>
                  <a:lnTo>
                    <a:pt x="840" y="1751"/>
                  </a:lnTo>
                  <a:lnTo>
                    <a:pt x="867" y="1751"/>
                  </a:lnTo>
                  <a:lnTo>
                    <a:pt x="880" y="1751"/>
                  </a:lnTo>
                  <a:lnTo>
                    <a:pt x="902" y="1751"/>
                  </a:lnTo>
                  <a:lnTo>
                    <a:pt x="923" y="1751"/>
                  </a:lnTo>
                  <a:lnTo>
                    <a:pt x="940" y="1751"/>
                  </a:lnTo>
                  <a:lnTo>
                    <a:pt x="961" y="1751"/>
                  </a:lnTo>
                  <a:lnTo>
                    <a:pt x="977" y="1751"/>
                  </a:lnTo>
                  <a:lnTo>
                    <a:pt x="996" y="1749"/>
                  </a:lnTo>
                  <a:lnTo>
                    <a:pt x="1015" y="1751"/>
                  </a:lnTo>
                  <a:lnTo>
                    <a:pt x="1029" y="1751"/>
                  </a:lnTo>
                  <a:lnTo>
                    <a:pt x="1050" y="1751"/>
                  </a:lnTo>
                  <a:lnTo>
                    <a:pt x="1071" y="1751"/>
                  </a:lnTo>
                  <a:lnTo>
                    <a:pt x="1086" y="1751"/>
                  </a:lnTo>
                  <a:lnTo>
                    <a:pt x="1110" y="1749"/>
                  </a:lnTo>
                  <a:lnTo>
                    <a:pt x="1129" y="1747"/>
                  </a:lnTo>
                  <a:lnTo>
                    <a:pt x="1148" y="1749"/>
                  </a:lnTo>
                  <a:lnTo>
                    <a:pt x="1162" y="1747"/>
                  </a:lnTo>
                  <a:lnTo>
                    <a:pt x="1183" y="1749"/>
                  </a:lnTo>
                  <a:lnTo>
                    <a:pt x="1204" y="1747"/>
                  </a:lnTo>
                  <a:lnTo>
                    <a:pt x="1215" y="1747"/>
                  </a:lnTo>
                  <a:lnTo>
                    <a:pt x="1239" y="1747"/>
                  </a:lnTo>
                  <a:lnTo>
                    <a:pt x="1260" y="1747"/>
                  </a:lnTo>
                  <a:lnTo>
                    <a:pt x="1275" y="1747"/>
                  </a:lnTo>
                  <a:lnTo>
                    <a:pt x="1291" y="1747"/>
                  </a:lnTo>
                  <a:lnTo>
                    <a:pt x="1314" y="1747"/>
                  </a:lnTo>
                  <a:lnTo>
                    <a:pt x="1327" y="1747"/>
                  </a:lnTo>
                  <a:lnTo>
                    <a:pt x="1354" y="1745"/>
                  </a:lnTo>
                  <a:lnTo>
                    <a:pt x="1369" y="6"/>
                  </a:lnTo>
                  <a:lnTo>
                    <a:pt x="1391" y="8"/>
                  </a:lnTo>
                  <a:lnTo>
                    <a:pt x="1408" y="10"/>
                  </a:lnTo>
                  <a:lnTo>
                    <a:pt x="1425" y="8"/>
                  </a:lnTo>
                  <a:lnTo>
                    <a:pt x="1445" y="8"/>
                  </a:lnTo>
                  <a:lnTo>
                    <a:pt x="1464" y="8"/>
                  </a:lnTo>
                  <a:lnTo>
                    <a:pt x="1481" y="8"/>
                  </a:lnTo>
                  <a:lnTo>
                    <a:pt x="1498" y="8"/>
                  </a:lnTo>
                  <a:lnTo>
                    <a:pt x="1524" y="10"/>
                  </a:lnTo>
                  <a:lnTo>
                    <a:pt x="1537" y="4"/>
                  </a:lnTo>
                  <a:lnTo>
                    <a:pt x="1558" y="4"/>
                  </a:lnTo>
                  <a:lnTo>
                    <a:pt x="1576" y="6"/>
                  </a:lnTo>
                  <a:lnTo>
                    <a:pt x="1589" y="6"/>
                  </a:lnTo>
                  <a:lnTo>
                    <a:pt x="1608" y="4"/>
                  </a:lnTo>
                  <a:lnTo>
                    <a:pt x="1635" y="6"/>
                  </a:lnTo>
                  <a:lnTo>
                    <a:pt x="1649" y="6"/>
                  </a:lnTo>
                  <a:lnTo>
                    <a:pt x="1672" y="6"/>
                  </a:lnTo>
                  <a:lnTo>
                    <a:pt x="1681" y="6"/>
                  </a:lnTo>
                  <a:lnTo>
                    <a:pt x="1706" y="6"/>
                  </a:lnTo>
                  <a:lnTo>
                    <a:pt x="1726" y="2"/>
                  </a:lnTo>
                  <a:lnTo>
                    <a:pt x="1743" y="2"/>
                  </a:lnTo>
                  <a:lnTo>
                    <a:pt x="1764" y="0"/>
                  </a:lnTo>
                  <a:lnTo>
                    <a:pt x="1787" y="0"/>
                  </a:lnTo>
                </a:path>
              </a:pathLst>
            </a:custGeom>
            <a:noFill/>
            <a:ln w="26988">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61" name="Freeform 234">
              <a:extLst>
                <a:ext uri="{FF2B5EF4-FFF2-40B4-BE49-F238E27FC236}">
                  <a16:creationId xmlns:a16="http://schemas.microsoft.com/office/drawing/2014/main" id="{AC9F24BD-39A8-40F9-97B0-8C2E6B9EC30F}"/>
                </a:ext>
              </a:extLst>
            </p:cNvPr>
            <p:cNvSpPr>
              <a:spLocks/>
            </p:cNvSpPr>
            <p:nvPr/>
          </p:nvSpPr>
          <p:spPr bwMode="auto">
            <a:xfrm>
              <a:off x="4641" y="402"/>
              <a:ext cx="843" cy="820"/>
            </a:xfrm>
            <a:custGeom>
              <a:avLst/>
              <a:gdLst>
                <a:gd name="T0" fmla="*/ 398 w 1779"/>
                <a:gd name="T1" fmla="*/ 0 h 1760"/>
                <a:gd name="T2" fmla="*/ 395 w 1779"/>
                <a:gd name="T3" fmla="*/ 1 h 1760"/>
                <a:gd name="T4" fmla="*/ 389 w 1779"/>
                <a:gd name="T5" fmla="*/ 1 h 1760"/>
                <a:gd name="T6" fmla="*/ 381 w 1779"/>
                <a:gd name="T7" fmla="*/ 1 h 1760"/>
                <a:gd name="T8" fmla="*/ 374 w 1779"/>
                <a:gd name="T9" fmla="*/ 1 h 1760"/>
                <a:gd name="T10" fmla="*/ 365 w 1779"/>
                <a:gd name="T11" fmla="*/ 1 h 1760"/>
                <a:gd name="T12" fmla="*/ 357 w 1779"/>
                <a:gd name="T13" fmla="*/ 2 h 1760"/>
                <a:gd name="T14" fmla="*/ 350 w 1779"/>
                <a:gd name="T15" fmla="*/ 2 h 1760"/>
                <a:gd name="T16" fmla="*/ 342 w 1779"/>
                <a:gd name="T17" fmla="*/ 2 h 1760"/>
                <a:gd name="T18" fmla="*/ 333 w 1779"/>
                <a:gd name="T19" fmla="*/ 3 h 1760"/>
                <a:gd name="T20" fmla="*/ 324 w 1779"/>
                <a:gd name="T21" fmla="*/ 3 h 1760"/>
                <a:gd name="T22" fmla="*/ 316 w 1779"/>
                <a:gd name="T23" fmla="*/ 3 h 1760"/>
                <a:gd name="T24" fmla="*/ 308 w 1779"/>
                <a:gd name="T25" fmla="*/ 3 h 1760"/>
                <a:gd name="T26" fmla="*/ 299 w 1779"/>
                <a:gd name="T27" fmla="*/ 3 h 1760"/>
                <a:gd name="T28" fmla="*/ 292 w 1779"/>
                <a:gd name="T29" fmla="*/ 3 h 1760"/>
                <a:gd name="T30" fmla="*/ 283 w 1779"/>
                <a:gd name="T31" fmla="*/ 3 h 1760"/>
                <a:gd name="T32" fmla="*/ 276 w 1779"/>
                <a:gd name="T33" fmla="*/ 4 h 1760"/>
                <a:gd name="T34" fmla="*/ 268 w 1779"/>
                <a:gd name="T35" fmla="*/ 4 h 1760"/>
                <a:gd name="T36" fmla="*/ 260 w 1779"/>
                <a:gd name="T37" fmla="*/ 4 h 1760"/>
                <a:gd name="T38" fmla="*/ 252 w 1779"/>
                <a:gd name="T39" fmla="*/ 5 h 1760"/>
                <a:gd name="T40" fmla="*/ 242 w 1779"/>
                <a:gd name="T41" fmla="*/ 4 h 1760"/>
                <a:gd name="T42" fmla="*/ 234 w 1779"/>
                <a:gd name="T43" fmla="*/ 5 h 1760"/>
                <a:gd name="T44" fmla="*/ 226 w 1779"/>
                <a:gd name="T45" fmla="*/ 5 h 1760"/>
                <a:gd name="T46" fmla="*/ 218 w 1779"/>
                <a:gd name="T47" fmla="*/ 5 h 1760"/>
                <a:gd name="T48" fmla="*/ 210 w 1779"/>
                <a:gd name="T49" fmla="*/ 6 h 1760"/>
                <a:gd name="T50" fmla="*/ 201 w 1779"/>
                <a:gd name="T51" fmla="*/ 6 h 1760"/>
                <a:gd name="T52" fmla="*/ 192 w 1779"/>
                <a:gd name="T53" fmla="*/ 7 h 1760"/>
                <a:gd name="T54" fmla="*/ 185 w 1779"/>
                <a:gd name="T55" fmla="*/ 7 h 1760"/>
                <a:gd name="T56" fmla="*/ 176 w 1779"/>
                <a:gd name="T57" fmla="*/ 7 h 1760"/>
                <a:gd name="T58" fmla="*/ 167 w 1779"/>
                <a:gd name="T59" fmla="*/ 7 h 1760"/>
                <a:gd name="T60" fmla="*/ 159 w 1779"/>
                <a:gd name="T61" fmla="*/ 7 h 1760"/>
                <a:gd name="T62" fmla="*/ 150 w 1779"/>
                <a:gd name="T63" fmla="*/ 7 h 1760"/>
                <a:gd name="T64" fmla="*/ 143 w 1779"/>
                <a:gd name="T65" fmla="*/ 8 h 1760"/>
                <a:gd name="T66" fmla="*/ 134 w 1779"/>
                <a:gd name="T67" fmla="*/ 8 h 1760"/>
                <a:gd name="T68" fmla="*/ 125 w 1779"/>
                <a:gd name="T69" fmla="*/ 9 h 1760"/>
                <a:gd name="T70" fmla="*/ 117 w 1779"/>
                <a:gd name="T71" fmla="*/ 9 h 1760"/>
                <a:gd name="T72" fmla="*/ 109 w 1779"/>
                <a:gd name="T73" fmla="*/ 10 h 1760"/>
                <a:gd name="T74" fmla="*/ 101 w 1779"/>
                <a:gd name="T75" fmla="*/ 10 h 1760"/>
                <a:gd name="T76" fmla="*/ 91 w 1779"/>
                <a:gd name="T77" fmla="*/ 10 h 1760"/>
                <a:gd name="T78" fmla="*/ 84 w 1779"/>
                <a:gd name="T79" fmla="*/ 11 h 1760"/>
                <a:gd name="T80" fmla="*/ 76 w 1779"/>
                <a:gd name="T81" fmla="*/ 11 h 1760"/>
                <a:gd name="T82" fmla="*/ 66 w 1779"/>
                <a:gd name="T83" fmla="*/ 11 h 1760"/>
                <a:gd name="T84" fmla="*/ 59 w 1779"/>
                <a:gd name="T85" fmla="*/ 12 h 1760"/>
                <a:gd name="T86" fmla="*/ 51 w 1779"/>
                <a:gd name="T87" fmla="*/ 382 h 1760"/>
                <a:gd name="T88" fmla="*/ 41 w 1779"/>
                <a:gd name="T89" fmla="*/ 382 h 1760"/>
                <a:gd name="T90" fmla="*/ 33 w 1779"/>
                <a:gd name="T91" fmla="*/ 382 h 1760"/>
                <a:gd name="T92" fmla="*/ 25 w 1779"/>
                <a:gd name="T93" fmla="*/ 382 h 1760"/>
                <a:gd name="T94" fmla="*/ 17 w 1779"/>
                <a:gd name="T95" fmla="*/ 382 h 1760"/>
                <a:gd name="T96" fmla="*/ 9 w 1779"/>
                <a:gd name="T97" fmla="*/ 382 h 1760"/>
                <a:gd name="T98" fmla="*/ 0 w 1779"/>
                <a:gd name="T99" fmla="*/ 382 h 176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779" h="1760">
                  <a:moveTo>
                    <a:pt x="1758" y="2"/>
                  </a:moveTo>
                  <a:lnTo>
                    <a:pt x="1773" y="0"/>
                  </a:lnTo>
                  <a:lnTo>
                    <a:pt x="1779" y="2"/>
                  </a:lnTo>
                  <a:lnTo>
                    <a:pt x="1758" y="4"/>
                  </a:lnTo>
                  <a:lnTo>
                    <a:pt x="1746" y="6"/>
                  </a:lnTo>
                  <a:lnTo>
                    <a:pt x="1733" y="6"/>
                  </a:lnTo>
                  <a:lnTo>
                    <a:pt x="1716" y="6"/>
                  </a:lnTo>
                  <a:lnTo>
                    <a:pt x="1696" y="4"/>
                  </a:lnTo>
                  <a:lnTo>
                    <a:pt x="1679" y="4"/>
                  </a:lnTo>
                  <a:lnTo>
                    <a:pt x="1665" y="4"/>
                  </a:lnTo>
                  <a:lnTo>
                    <a:pt x="1648" y="4"/>
                  </a:lnTo>
                  <a:lnTo>
                    <a:pt x="1627" y="6"/>
                  </a:lnTo>
                  <a:lnTo>
                    <a:pt x="1612" y="6"/>
                  </a:lnTo>
                  <a:lnTo>
                    <a:pt x="1592" y="8"/>
                  </a:lnTo>
                  <a:lnTo>
                    <a:pt x="1571" y="8"/>
                  </a:lnTo>
                  <a:lnTo>
                    <a:pt x="1558" y="8"/>
                  </a:lnTo>
                  <a:lnTo>
                    <a:pt x="1536" y="6"/>
                  </a:lnTo>
                  <a:lnTo>
                    <a:pt x="1521" y="8"/>
                  </a:lnTo>
                  <a:lnTo>
                    <a:pt x="1502" y="8"/>
                  </a:lnTo>
                  <a:lnTo>
                    <a:pt x="1484" y="12"/>
                  </a:lnTo>
                  <a:lnTo>
                    <a:pt x="1467" y="10"/>
                  </a:lnTo>
                  <a:lnTo>
                    <a:pt x="1444" y="12"/>
                  </a:lnTo>
                  <a:lnTo>
                    <a:pt x="1436" y="12"/>
                  </a:lnTo>
                  <a:lnTo>
                    <a:pt x="1407" y="12"/>
                  </a:lnTo>
                  <a:lnTo>
                    <a:pt x="1390" y="14"/>
                  </a:lnTo>
                  <a:lnTo>
                    <a:pt x="1373" y="12"/>
                  </a:lnTo>
                  <a:lnTo>
                    <a:pt x="1352" y="14"/>
                  </a:lnTo>
                  <a:lnTo>
                    <a:pt x="1334" y="14"/>
                  </a:lnTo>
                  <a:lnTo>
                    <a:pt x="1321" y="14"/>
                  </a:lnTo>
                  <a:lnTo>
                    <a:pt x="1303" y="16"/>
                  </a:lnTo>
                  <a:lnTo>
                    <a:pt x="1282" y="17"/>
                  </a:lnTo>
                  <a:lnTo>
                    <a:pt x="1259" y="14"/>
                  </a:lnTo>
                  <a:lnTo>
                    <a:pt x="1244" y="16"/>
                  </a:lnTo>
                  <a:lnTo>
                    <a:pt x="1228" y="17"/>
                  </a:lnTo>
                  <a:lnTo>
                    <a:pt x="1205" y="16"/>
                  </a:lnTo>
                  <a:lnTo>
                    <a:pt x="1194" y="17"/>
                  </a:lnTo>
                  <a:lnTo>
                    <a:pt x="1171" y="16"/>
                  </a:lnTo>
                  <a:lnTo>
                    <a:pt x="1157" y="19"/>
                  </a:lnTo>
                  <a:lnTo>
                    <a:pt x="1134" y="19"/>
                  </a:lnTo>
                  <a:lnTo>
                    <a:pt x="1121" y="21"/>
                  </a:lnTo>
                  <a:lnTo>
                    <a:pt x="1099" y="19"/>
                  </a:lnTo>
                  <a:lnTo>
                    <a:pt x="1078" y="19"/>
                  </a:lnTo>
                  <a:lnTo>
                    <a:pt x="1061" y="19"/>
                  </a:lnTo>
                  <a:lnTo>
                    <a:pt x="1040" y="21"/>
                  </a:lnTo>
                  <a:lnTo>
                    <a:pt x="1030" y="21"/>
                  </a:lnTo>
                  <a:lnTo>
                    <a:pt x="1005" y="23"/>
                  </a:lnTo>
                  <a:lnTo>
                    <a:pt x="986" y="25"/>
                  </a:lnTo>
                  <a:lnTo>
                    <a:pt x="970" y="21"/>
                  </a:lnTo>
                  <a:lnTo>
                    <a:pt x="949" y="27"/>
                  </a:lnTo>
                  <a:lnTo>
                    <a:pt x="936" y="27"/>
                  </a:lnTo>
                  <a:lnTo>
                    <a:pt x="913" y="27"/>
                  </a:lnTo>
                  <a:lnTo>
                    <a:pt x="895" y="25"/>
                  </a:lnTo>
                  <a:lnTo>
                    <a:pt x="878" y="27"/>
                  </a:lnTo>
                  <a:lnTo>
                    <a:pt x="855" y="31"/>
                  </a:lnTo>
                  <a:lnTo>
                    <a:pt x="839" y="31"/>
                  </a:lnTo>
                  <a:lnTo>
                    <a:pt x="824" y="31"/>
                  </a:lnTo>
                  <a:lnTo>
                    <a:pt x="799" y="33"/>
                  </a:lnTo>
                  <a:lnTo>
                    <a:pt x="784" y="31"/>
                  </a:lnTo>
                  <a:lnTo>
                    <a:pt x="766" y="31"/>
                  </a:lnTo>
                  <a:lnTo>
                    <a:pt x="743" y="33"/>
                  </a:lnTo>
                  <a:lnTo>
                    <a:pt x="728" y="33"/>
                  </a:lnTo>
                  <a:lnTo>
                    <a:pt x="707" y="29"/>
                  </a:lnTo>
                  <a:lnTo>
                    <a:pt x="693" y="33"/>
                  </a:lnTo>
                  <a:lnTo>
                    <a:pt x="668" y="35"/>
                  </a:lnTo>
                  <a:lnTo>
                    <a:pt x="657" y="35"/>
                  </a:lnTo>
                  <a:lnTo>
                    <a:pt x="635" y="39"/>
                  </a:lnTo>
                  <a:lnTo>
                    <a:pt x="610" y="37"/>
                  </a:lnTo>
                  <a:lnTo>
                    <a:pt x="597" y="39"/>
                  </a:lnTo>
                  <a:lnTo>
                    <a:pt x="578" y="41"/>
                  </a:lnTo>
                  <a:lnTo>
                    <a:pt x="556" y="43"/>
                  </a:lnTo>
                  <a:lnTo>
                    <a:pt x="543" y="41"/>
                  </a:lnTo>
                  <a:lnTo>
                    <a:pt x="522" y="41"/>
                  </a:lnTo>
                  <a:lnTo>
                    <a:pt x="503" y="44"/>
                  </a:lnTo>
                  <a:lnTo>
                    <a:pt x="483" y="44"/>
                  </a:lnTo>
                  <a:lnTo>
                    <a:pt x="464" y="44"/>
                  </a:lnTo>
                  <a:lnTo>
                    <a:pt x="449" y="46"/>
                  </a:lnTo>
                  <a:lnTo>
                    <a:pt x="431" y="44"/>
                  </a:lnTo>
                  <a:lnTo>
                    <a:pt x="408" y="46"/>
                  </a:lnTo>
                  <a:lnTo>
                    <a:pt x="389" y="50"/>
                  </a:lnTo>
                  <a:lnTo>
                    <a:pt x="373" y="50"/>
                  </a:lnTo>
                  <a:lnTo>
                    <a:pt x="350" y="52"/>
                  </a:lnTo>
                  <a:lnTo>
                    <a:pt x="339" y="50"/>
                  </a:lnTo>
                  <a:lnTo>
                    <a:pt x="314" y="52"/>
                  </a:lnTo>
                  <a:lnTo>
                    <a:pt x="296" y="52"/>
                  </a:lnTo>
                  <a:lnTo>
                    <a:pt x="277" y="54"/>
                  </a:lnTo>
                  <a:lnTo>
                    <a:pt x="264" y="54"/>
                  </a:lnTo>
                  <a:lnTo>
                    <a:pt x="241" y="137"/>
                  </a:lnTo>
                  <a:lnTo>
                    <a:pt x="225" y="1760"/>
                  </a:lnTo>
                  <a:lnTo>
                    <a:pt x="210" y="1760"/>
                  </a:lnTo>
                  <a:lnTo>
                    <a:pt x="183" y="1758"/>
                  </a:lnTo>
                  <a:lnTo>
                    <a:pt x="169" y="1758"/>
                  </a:lnTo>
                  <a:lnTo>
                    <a:pt x="148" y="1758"/>
                  </a:lnTo>
                  <a:lnTo>
                    <a:pt x="133" y="1758"/>
                  </a:lnTo>
                  <a:lnTo>
                    <a:pt x="110" y="1758"/>
                  </a:lnTo>
                  <a:lnTo>
                    <a:pt x="92" y="1760"/>
                  </a:lnTo>
                  <a:lnTo>
                    <a:pt x="75" y="1760"/>
                  </a:lnTo>
                  <a:lnTo>
                    <a:pt x="52" y="1760"/>
                  </a:lnTo>
                  <a:lnTo>
                    <a:pt x="38" y="1760"/>
                  </a:lnTo>
                  <a:lnTo>
                    <a:pt x="21" y="1760"/>
                  </a:lnTo>
                  <a:lnTo>
                    <a:pt x="0" y="1758"/>
                  </a:lnTo>
                </a:path>
              </a:pathLst>
            </a:custGeom>
            <a:noFill/>
            <a:ln w="26988">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62" name="Line 235">
              <a:extLst>
                <a:ext uri="{FF2B5EF4-FFF2-40B4-BE49-F238E27FC236}">
                  <a16:creationId xmlns:a16="http://schemas.microsoft.com/office/drawing/2014/main" id="{19858981-A197-4FB3-B424-1437F78287C4}"/>
                </a:ext>
              </a:extLst>
            </p:cNvPr>
            <p:cNvSpPr>
              <a:spLocks noChangeShapeType="1"/>
            </p:cNvSpPr>
            <p:nvPr/>
          </p:nvSpPr>
          <p:spPr bwMode="auto">
            <a:xfrm>
              <a:off x="5314" y="528"/>
              <a:ext cx="181" cy="0"/>
            </a:xfrm>
            <a:prstGeom prst="line">
              <a:avLst/>
            </a:prstGeom>
            <a:noFill/>
            <a:ln w="15875">
              <a:solidFill>
                <a:srgbClr val="DC2B19"/>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9763" name="Line 237">
              <a:extLst>
                <a:ext uri="{FF2B5EF4-FFF2-40B4-BE49-F238E27FC236}">
                  <a16:creationId xmlns:a16="http://schemas.microsoft.com/office/drawing/2014/main" id="{0EBC3C10-0137-4838-94CA-675675BCA6F3}"/>
                </a:ext>
              </a:extLst>
            </p:cNvPr>
            <p:cNvSpPr>
              <a:spLocks noChangeShapeType="1"/>
            </p:cNvSpPr>
            <p:nvPr/>
          </p:nvSpPr>
          <p:spPr bwMode="auto">
            <a:xfrm>
              <a:off x="5314" y="475"/>
              <a:ext cx="181" cy="0"/>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64" name="Rectangle 239">
              <a:extLst>
                <a:ext uri="{FF2B5EF4-FFF2-40B4-BE49-F238E27FC236}">
                  <a16:creationId xmlns:a16="http://schemas.microsoft.com/office/drawing/2014/main" id="{74420B57-95ED-4FAF-B222-FF53BD8051A9}"/>
                </a:ext>
              </a:extLst>
            </p:cNvPr>
            <p:cNvSpPr>
              <a:spLocks noChangeArrowheads="1"/>
            </p:cNvSpPr>
            <p:nvPr/>
          </p:nvSpPr>
          <p:spPr bwMode="auto">
            <a:xfrm rot="-5400000">
              <a:off x="5647" y="753"/>
              <a:ext cx="2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Clr>
                  <a:schemeClr val="accent2"/>
                </a:buClr>
                <a:buFont typeface="Wingdings" panose="05000000000000000000" pitchFamily="2" charset="2"/>
                <a:buNone/>
              </a:pPr>
              <a:r>
                <a:rPr lang="en-US" altLang="en-US" sz="1200">
                  <a:solidFill>
                    <a:srgbClr val="000000"/>
                  </a:solidFill>
                </a:rPr>
                <a:t> </a:t>
              </a:r>
              <a:endParaRPr lang="en-US" altLang="en-US" sz="2800">
                <a:latin typeface="Arial" panose="020B0604020202020204" pitchFamily="34" charset="0"/>
              </a:endParaRPr>
            </a:p>
          </p:txBody>
        </p:sp>
        <p:sp>
          <p:nvSpPr>
            <p:cNvPr id="29765" name="Line 240">
              <a:extLst>
                <a:ext uri="{FF2B5EF4-FFF2-40B4-BE49-F238E27FC236}">
                  <a16:creationId xmlns:a16="http://schemas.microsoft.com/office/drawing/2014/main" id="{58D829FD-0231-4D04-A69A-635E4551834C}"/>
                </a:ext>
              </a:extLst>
            </p:cNvPr>
            <p:cNvSpPr>
              <a:spLocks noChangeShapeType="1"/>
            </p:cNvSpPr>
            <p:nvPr/>
          </p:nvSpPr>
          <p:spPr bwMode="auto">
            <a:xfrm>
              <a:off x="4607" y="297"/>
              <a:ext cx="0" cy="8"/>
            </a:xfrm>
            <a:prstGeom prst="line">
              <a:avLst/>
            </a:prstGeom>
            <a:noFill/>
            <a:ln w="20638">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66" name="Line 241">
              <a:extLst>
                <a:ext uri="{FF2B5EF4-FFF2-40B4-BE49-F238E27FC236}">
                  <a16:creationId xmlns:a16="http://schemas.microsoft.com/office/drawing/2014/main" id="{E5621531-5908-4BF3-8D04-19AF92233C08}"/>
                </a:ext>
              </a:extLst>
            </p:cNvPr>
            <p:cNvSpPr>
              <a:spLocks noChangeShapeType="1"/>
            </p:cNvSpPr>
            <p:nvPr/>
          </p:nvSpPr>
          <p:spPr bwMode="auto">
            <a:xfrm>
              <a:off x="4731" y="297"/>
              <a:ext cx="0" cy="15"/>
            </a:xfrm>
            <a:prstGeom prst="line">
              <a:avLst/>
            </a:prstGeom>
            <a:noFill/>
            <a:ln w="20638">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67" name="Line 242">
              <a:extLst>
                <a:ext uri="{FF2B5EF4-FFF2-40B4-BE49-F238E27FC236}">
                  <a16:creationId xmlns:a16="http://schemas.microsoft.com/office/drawing/2014/main" id="{3B26C568-F87E-4586-9750-C5B9D5B8B20E}"/>
                </a:ext>
              </a:extLst>
            </p:cNvPr>
            <p:cNvSpPr>
              <a:spLocks noChangeShapeType="1"/>
            </p:cNvSpPr>
            <p:nvPr/>
          </p:nvSpPr>
          <p:spPr bwMode="auto">
            <a:xfrm>
              <a:off x="4854" y="297"/>
              <a:ext cx="1" cy="8"/>
            </a:xfrm>
            <a:prstGeom prst="line">
              <a:avLst/>
            </a:prstGeom>
            <a:noFill/>
            <a:ln w="20638">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68" name="Line 243">
              <a:extLst>
                <a:ext uri="{FF2B5EF4-FFF2-40B4-BE49-F238E27FC236}">
                  <a16:creationId xmlns:a16="http://schemas.microsoft.com/office/drawing/2014/main" id="{AEF33374-9502-4356-A0B5-A6F5DE9D6EFF}"/>
                </a:ext>
              </a:extLst>
            </p:cNvPr>
            <p:cNvSpPr>
              <a:spLocks noChangeShapeType="1"/>
            </p:cNvSpPr>
            <p:nvPr/>
          </p:nvSpPr>
          <p:spPr bwMode="auto">
            <a:xfrm>
              <a:off x="4978" y="297"/>
              <a:ext cx="0" cy="15"/>
            </a:xfrm>
            <a:prstGeom prst="line">
              <a:avLst/>
            </a:prstGeom>
            <a:noFill/>
            <a:ln w="20638">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69" name="Line 244">
              <a:extLst>
                <a:ext uri="{FF2B5EF4-FFF2-40B4-BE49-F238E27FC236}">
                  <a16:creationId xmlns:a16="http://schemas.microsoft.com/office/drawing/2014/main" id="{71686F93-D31B-4187-AD71-6841B7FF94C0}"/>
                </a:ext>
              </a:extLst>
            </p:cNvPr>
            <p:cNvSpPr>
              <a:spLocks noChangeShapeType="1"/>
            </p:cNvSpPr>
            <p:nvPr/>
          </p:nvSpPr>
          <p:spPr bwMode="auto">
            <a:xfrm>
              <a:off x="5102" y="297"/>
              <a:ext cx="0" cy="8"/>
            </a:xfrm>
            <a:prstGeom prst="line">
              <a:avLst/>
            </a:prstGeom>
            <a:noFill/>
            <a:ln w="20638">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70" name="Line 245">
              <a:extLst>
                <a:ext uri="{FF2B5EF4-FFF2-40B4-BE49-F238E27FC236}">
                  <a16:creationId xmlns:a16="http://schemas.microsoft.com/office/drawing/2014/main" id="{E34ADBE7-06F2-4903-B90D-CF2497E8BD17}"/>
                </a:ext>
              </a:extLst>
            </p:cNvPr>
            <p:cNvSpPr>
              <a:spLocks noChangeShapeType="1"/>
            </p:cNvSpPr>
            <p:nvPr/>
          </p:nvSpPr>
          <p:spPr bwMode="auto">
            <a:xfrm>
              <a:off x="5226" y="297"/>
              <a:ext cx="1" cy="15"/>
            </a:xfrm>
            <a:prstGeom prst="line">
              <a:avLst/>
            </a:prstGeom>
            <a:noFill/>
            <a:ln w="20638">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71" name="Line 246">
              <a:extLst>
                <a:ext uri="{FF2B5EF4-FFF2-40B4-BE49-F238E27FC236}">
                  <a16:creationId xmlns:a16="http://schemas.microsoft.com/office/drawing/2014/main" id="{CBD81F11-8DEE-4306-A6B0-19F9870F8A02}"/>
                </a:ext>
              </a:extLst>
            </p:cNvPr>
            <p:cNvSpPr>
              <a:spLocks noChangeShapeType="1"/>
            </p:cNvSpPr>
            <p:nvPr/>
          </p:nvSpPr>
          <p:spPr bwMode="auto">
            <a:xfrm>
              <a:off x="5350" y="297"/>
              <a:ext cx="1" cy="8"/>
            </a:xfrm>
            <a:prstGeom prst="line">
              <a:avLst/>
            </a:prstGeom>
            <a:noFill/>
            <a:ln w="20638">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72" name="Line 247">
              <a:extLst>
                <a:ext uri="{FF2B5EF4-FFF2-40B4-BE49-F238E27FC236}">
                  <a16:creationId xmlns:a16="http://schemas.microsoft.com/office/drawing/2014/main" id="{D0831E1F-5329-4574-A745-A7647E1F8BD1}"/>
                </a:ext>
              </a:extLst>
            </p:cNvPr>
            <p:cNvSpPr>
              <a:spLocks noChangeShapeType="1"/>
            </p:cNvSpPr>
            <p:nvPr/>
          </p:nvSpPr>
          <p:spPr bwMode="auto">
            <a:xfrm>
              <a:off x="5474" y="297"/>
              <a:ext cx="1" cy="15"/>
            </a:xfrm>
            <a:prstGeom prst="line">
              <a:avLst/>
            </a:prstGeom>
            <a:noFill/>
            <a:ln w="20638">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73" name="Line 248">
              <a:extLst>
                <a:ext uri="{FF2B5EF4-FFF2-40B4-BE49-F238E27FC236}">
                  <a16:creationId xmlns:a16="http://schemas.microsoft.com/office/drawing/2014/main" id="{1E883C73-FF5A-4987-88E3-044E731E370D}"/>
                </a:ext>
              </a:extLst>
            </p:cNvPr>
            <p:cNvSpPr>
              <a:spLocks noChangeShapeType="1"/>
            </p:cNvSpPr>
            <p:nvPr/>
          </p:nvSpPr>
          <p:spPr bwMode="auto">
            <a:xfrm>
              <a:off x="4532" y="297"/>
              <a:ext cx="1042" cy="0"/>
            </a:xfrm>
            <a:prstGeom prst="line">
              <a:avLst/>
            </a:prstGeom>
            <a:noFill/>
            <a:ln w="20638">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74" name="Text Box 185">
              <a:extLst>
                <a:ext uri="{FF2B5EF4-FFF2-40B4-BE49-F238E27FC236}">
                  <a16:creationId xmlns:a16="http://schemas.microsoft.com/office/drawing/2014/main" id="{32BE09F2-03E3-4042-BE52-3742AAB86FA5}"/>
                </a:ext>
              </a:extLst>
            </p:cNvPr>
            <p:cNvSpPr txBox="1">
              <a:spLocks noChangeArrowheads="1"/>
            </p:cNvSpPr>
            <p:nvPr/>
          </p:nvSpPr>
          <p:spPr bwMode="auto">
            <a:xfrm>
              <a:off x="4847" y="1402"/>
              <a:ext cx="412" cy="17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1200">
                  <a:solidFill>
                    <a:srgbClr val="DC2B19"/>
                  </a:solidFill>
                  <a:latin typeface="Comic Sans MS" panose="030F0702030302020204" pitchFamily="66" charset="0"/>
                </a:rPr>
                <a:t>I (mA)</a:t>
              </a:r>
            </a:p>
          </p:txBody>
        </p:sp>
        <p:sp>
          <p:nvSpPr>
            <p:cNvPr id="29775" name="Text Box 186">
              <a:extLst>
                <a:ext uri="{FF2B5EF4-FFF2-40B4-BE49-F238E27FC236}">
                  <a16:creationId xmlns:a16="http://schemas.microsoft.com/office/drawing/2014/main" id="{DDC6F6C0-25A9-4015-9581-7DF05247F2BB}"/>
                </a:ext>
              </a:extLst>
            </p:cNvPr>
            <p:cNvSpPr txBox="1">
              <a:spLocks noChangeArrowheads="1"/>
            </p:cNvSpPr>
            <p:nvPr/>
          </p:nvSpPr>
          <p:spPr bwMode="auto">
            <a:xfrm>
              <a:off x="4550" y="1287"/>
              <a:ext cx="963" cy="17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1200">
                  <a:solidFill>
                    <a:srgbClr val="DC2B19"/>
                  </a:solidFill>
                  <a:latin typeface="Comic Sans MS" panose="030F0702030302020204" pitchFamily="66" charset="0"/>
                </a:rPr>
                <a:t>-0.2        0        0.2</a:t>
              </a:r>
            </a:p>
          </p:txBody>
        </p:sp>
        <p:sp>
          <p:nvSpPr>
            <p:cNvPr id="29776" name="Text Box 187">
              <a:extLst>
                <a:ext uri="{FF2B5EF4-FFF2-40B4-BE49-F238E27FC236}">
                  <a16:creationId xmlns:a16="http://schemas.microsoft.com/office/drawing/2014/main" id="{C7E596DD-73E4-4681-8540-477B131D0839}"/>
                </a:ext>
              </a:extLst>
            </p:cNvPr>
            <p:cNvSpPr txBox="1">
              <a:spLocks noChangeArrowheads="1"/>
            </p:cNvSpPr>
            <p:nvPr/>
          </p:nvSpPr>
          <p:spPr bwMode="auto">
            <a:xfrm rot="-5400000">
              <a:off x="4206" y="698"/>
              <a:ext cx="398" cy="17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1200">
                  <a:solidFill>
                    <a:schemeClr val="folHlink"/>
                  </a:solidFill>
                  <a:latin typeface="Comic Sans MS" panose="030F0702030302020204" pitchFamily="66" charset="0"/>
                </a:rPr>
                <a:t>R (k</a:t>
              </a:r>
              <a:r>
                <a:rPr lang="el-GR" altLang="en-US" sz="1200">
                  <a:solidFill>
                    <a:schemeClr val="folHlink"/>
                  </a:solidFill>
                  <a:latin typeface="Comic Sans MS" panose="030F0702030302020204" pitchFamily="66" charset="0"/>
                </a:rPr>
                <a:t>Ω</a:t>
              </a:r>
              <a:r>
                <a:rPr lang="en-US" altLang="en-US" sz="1200">
                  <a:solidFill>
                    <a:schemeClr val="folHlink"/>
                  </a:solidFill>
                  <a:latin typeface="Comic Sans MS" panose="030F0702030302020204" pitchFamily="66" charset="0"/>
                </a:rPr>
                <a:t>)</a:t>
              </a:r>
              <a:endParaRPr lang="el-GR" altLang="en-US" sz="1200">
                <a:solidFill>
                  <a:schemeClr val="folHlink"/>
                </a:solidFill>
                <a:latin typeface="Comic Sans MS" panose="030F0702030302020204" pitchFamily="66" charset="0"/>
              </a:endParaRPr>
            </a:p>
          </p:txBody>
        </p:sp>
        <p:sp>
          <p:nvSpPr>
            <p:cNvPr id="29777" name="Text Box 188">
              <a:extLst>
                <a:ext uri="{FF2B5EF4-FFF2-40B4-BE49-F238E27FC236}">
                  <a16:creationId xmlns:a16="http://schemas.microsoft.com/office/drawing/2014/main" id="{F0A7DC0A-5795-48FF-8412-31D62D69ABC1}"/>
                </a:ext>
              </a:extLst>
            </p:cNvPr>
            <p:cNvSpPr txBox="1">
              <a:spLocks noChangeArrowheads="1"/>
            </p:cNvSpPr>
            <p:nvPr/>
          </p:nvSpPr>
          <p:spPr bwMode="auto">
            <a:xfrm>
              <a:off x="4391" y="348"/>
              <a:ext cx="175" cy="17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1200">
                  <a:solidFill>
                    <a:schemeClr val="folHlink"/>
                  </a:solidFill>
                  <a:latin typeface="Comic Sans MS" panose="030F0702030302020204" pitchFamily="66" charset="0"/>
                </a:rPr>
                <a:t>7</a:t>
              </a:r>
            </a:p>
          </p:txBody>
        </p:sp>
        <p:sp>
          <p:nvSpPr>
            <p:cNvPr id="29778" name="Text Box 189">
              <a:extLst>
                <a:ext uri="{FF2B5EF4-FFF2-40B4-BE49-F238E27FC236}">
                  <a16:creationId xmlns:a16="http://schemas.microsoft.com/office/drawing/2014/main" id="{C67FE622-27DE-46E8-8FD0-D1D3DFA64059}"/>
                </a:ext>
              </a:extLst>
            </p:cNvPr>
            <p:cNvSpPr txBox="1">
              <a:spLocks noChangeArrowheads="1"/>
            </p:cNvSpPr>
            <p:nvPr/>
          </p:nvSpPr>
          <p:spPr bwMode="auto">
            <a:xfrm>
              <a:off x="4883" y="106"/>
              <a:ext cx="419" cy="17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1200">
                  <a:solidFill>
                    <a:schemeClr val="tx2"/>
                  </a:solidFill>
                  <a:latin typeface="Comic Sans MS" panose="030F0702030302020204" pitchFamily="66" charset="0"/>
                </a:rPr>
                <a:t>H (Oe)</a:t>
              </a:r>
            </a:p>
          </p:txBody>
        </p:sp>
        <p:sp>
          <p:nvSpPr>
            <p:cNvPr id="29779" name="Text Box 190">
              <a:extLst>
                <a:ext uri="{FF2B5EF4-FFF2-40B4-BE49-F238E27FC236}">
                  <a16:creationId xmlns:a16="http://schemas.microsoft.com/office/drawing/2014/main" id="{0659763E-8190-4B0E-8DF8-94E6C3264420}"/>
                </a:ext>
              </a:extLst>
            </p:cNvPr>
            <p:cNvSpPr txBox="1">
              <a:spLocks noChangeArrowheads="1"/>
            </p:cNvSpPr>
            <p:nvPr/>
          </p:nvSpPr>
          <p:spPr bwMode="auto">
            <a:xfrm>
              <a:off x="4550" y="148"/>
              <a:ext cx="333" cy="17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1200">
                  <a:solidFill>
                    <a:schemeClr val="tx2"/>
                  </a:solidFill>
                  <a:latin typeface="Comic Sans MS" panose="030F0702030302020204" pitchFamily="66" charset="0"/>
                </a:rPr>
                <a:t>-250</a:t>
              </a:r>
            </a:p>
          </p:txBody>
        </p:sp>
        <p:sp>
          <p:nvSpPr>
            <p:cNvPr id="29780" name="Text Box 191">
              <a:extLst>
                <a:ext uri="{FF2B5EF4-FFF2-40B4-BE49-F238E27FC236}">
                  <a16:creationId xmlns:a16="http://schemas.microsoft.com/office/drawing/2014/main" id="{41B03479-6E31-404A-AF26-1E212A9A5043}"/>
                </a:ext>
              </a:extLst>
            </p:cNvPr>
            <p:cNvSpPr txBox="1">
              <a:spLocks noChangeArrowheads="1"/>
            </p:cNvSpPr>
            <p:nvPr/>
          </p:nvSpPr>
          <p:spPr bwMode="auto">
            <a:xfrm>
              <a:off x="4391" y="1116"/>
              <a:ext cx="175" cy="17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1200">
                  <a:solidFill>
                    <a:schemeClr val="folHlink"/>
                  </a:solidFill>
                  <a:latin typeface="Comic Sans MS" panose="030F0702030302020204" pitchFamily="66" charset="0"/>
                </a:rPr>
                <a:t>3</a:t>
              </a:r>
            </a:p>
          </p:txBody>
        </p:sp>
        <p:sp>
          <p:nvSpPr>
            <p:cNvPr id="29781" name="Text Box 192">
              <a:extLst>
                <a:ext uri="{FF2B5EF4-FFF2-40B4-BE49-F238E27FC236}">
                  <a16:creationId xmlns:a16="http://schemas.microsoft.com/office/drawing/2014/main" id="{31FF8D4F-663B-49C3-B1B4-42532AF28541}"/>
                </a:ext>
              </a:extLst>
            </p:cNvPr>
            <p:cNvSpPr txBox="1">
              <a:spLocks noChangeArrowheads="1"/>
            </p:cNvSpPr>
            <p:nvPr/>
          </p:nvSpPr>
          <p:spPr bwMode="auto">
            <a:xfrm>
              <a:off x="5293" y="148"/>
              <a:ext cx="317" cy="17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1200">
                  <a:solidFill>
                    <a:schemeClr val="tx2"/>
                  </a:solidFill>
                  <a:latin typeface="Comic Sans MS" panose="030F0702030302020204" pitchFamily="66" charset="0"/>
                </a:rPr>
                <a:t>-100</a:t>
              </a:r>
            </a:p>
          </p:txBody>
        </p:sp>
      </p:grpSp>
      <p:sp>
        <p:nvSpPr>
          <p:cNvPr id="29720" name="Text Box 254">
            <a:extLst>
              <a:ext uri="{FF2B5EF4-FFF2-40B4-BE49-F238E27FC236}">
                <a16:creationId xmlns:a16="http://schemas.microsoft.com/office/drawing/2014/main" id="{64B667C0-4702-4EF5-B79C-D1BB4F1E7714}"/>
              </a:ext>
            </a:extLst>
          </p:cNvPr>
          <p:cNvSpPr txBox="1">
            <a:spLocks noChangeArrowheads="1"/>
          </p:cNvSpPr>
          <p:nvPr/>
        </p:nvSpPr>
        <p:spPr bwMode="auto">
          <a:xfrm>
            <a:off x="1807726" y="5645738"/>
            <a:ext cx="3909339"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50000"/>
              </a:spcBef>
              <a:buFontTx/>
              <a:buNone/>
            </a:pPr>
            <a:r>
              <a:rPr lang="en-US" altLang="ja-JP" sz="1200" dirty="0">
                <a:solidFill>
                  <a:srgbClr val="000000"/>
                </a:solidFill>
                <a:latin typeface="Calibri" panose="020F0502020204030204" pitchFamily="34" charset="0"/>
                <a:ea typeface="MS PGothic" panose="020B0600070205080204" pitchFamily="34" charset="-128"/>
                <a:cs typeface="Calibri" panose="020F0502020204030204" pitchFamily="34" charset="0"/>
              </a:rPr>
              <a:t> J.C. </a:t>
            </a:r>
            <a:r>
              <a:rPr lang="en-US" altLang="ja-JP" sz="1200" dirty="0" err="1">
                <a:solidFill>
                  <a:srgbClr val="000000"/>
                </a:solidFill>
                <a:latin typeface="Calibri" panose="020F0502020204030204" pitchFamily="34" charset="0"/>
                <a:ea typeface="MS PGothic" panose="020B0600070205080204" pitchFamily="34" charset="-128"/>
                <a:cs typeface="Calibri" panose="020F0502020204030204" pitchFamily="34" charset="0"/>
              </a:rPr>
              <a:t>Slonczewski</a:t>
            </a:r>
            <a:r>
              <a:rPr lang="en-US" altLang="ja-JP" sz="1200" dirty="0">
                <a:solidFill>
                  <a:srgbClr val="000000"/>
                </a:solidFill>
                <a:latin typeface="Calibri" panose="020F0502020204030204" pitchFamily="34" charset="0"/>
                <a:ea typeface="MS PGothic" panose="020B0600070205080204" pitchFamily="34" charset="-128"/>
                <a:cs typeface="Calibri" panose="020F0502020204030204" pitchFamily="34" charset="0"/>
              </a:rPr>
              <a:t>, J. </a:t>
            </a:r>
            <a:r>
              <a:rPr lang="en-US" altLang="ja-JP" sz="1200" dirty="0" err="1">
                <a:solidFill>
                  <a:srgbClr val="000000"/>
                </a:solidFill>
                <a:latin typeface="Calibri" panose="020F0502020204030204" pitchFamily="34" charset="0"/>
                <a:ea typeface="MS PGothic" panose="020B0600070205080204" pitchFamily="34" charset="-128"/>
                <a:cs typeface="Calibri" panose="020F0502020204030204" pitchFamily="34" charset="0"/>
              </a:rPr>
              <a:t>Magn</a:t>
            </a:r>
            <a:r>
              <a:rPr lang="en-US" altLang="ja-JP" sz="1200" dirty="0">
                <a:solidFill>
                  <a:srgbClr val="000000"/>
                </a:solidFill>
                <a:latin typeface="Calibri" panose="020F0502020204030204" pitchFamily="34" charset="0"/>
                <a:ea typeface="MS PGothic" panose="020B0600070205080204" pitchFamily="34" charset="-128"/>
                <a:cs typeface="Calibri" panose="020F0502020204030204" pitchFamily="34" charset="0"/>
              </a:rPr>
              <a:t>. </a:t>
            </a:r>
            <a:r>
              <a:rPr lang="sv-SE" altLang="ja-JP" sz="1200" dirty="0">
                <a:solidFill>
                  <a:srgbClr val="000000"/>
                </a:solidFill>
                <a:latin typeface="Calibri" panose="020F0502020204030204" pitchFamily="34" charset="0"/>
                <a:ea typeface="MS PGothic" panose="020B0600070205080204" pitchFamily="34" charset="-128"/>
                <a:cs typeface="Calibri" panose="020F0502020204030204" pitchFamily="34" charset="0"/>
              </a:rPr>
              <a:t>Magn. Mater. 159, L1-L7 (1996).</a:t>
            </a:r>
          </a:p>
          <a:p>
            <a:pPr algn="r" eaLnBrk="1" hangingPunct="1">
              <a:spcBef>
                <a:spcPct val="50000"/>
              </a:spcBef>
              <a:buFontTx/>
              <a:buNone/>
            </a:pPr>
            <a:r>
              <a:rPr lang="sv-SE" altLang="ja-JP" sz="1200" dirty="0">
                <a:solidFill>
                  <a:srgbClr val="000000"/>
                </a:solidFill>
                <a:latin typeface="Calibri" panose="020F0502020204030204" pitchFamily="34" charset="0"/>
                <a:ea typeface="MS PGothic" panose="020B0600070205080204" pitchFamily="34" charset="-128"/>
                <a:cs typeface="Calibri" panose="020F0502020204030204" pitchFamily="34" charset="0"/>
              </a:rPr>
              <a:t>J. A. Katine et al., Phys. </a:t>
            </a:r>
            <a:r>
              <a:rPr lang="en-US" altLang="ja-JP" sz="1200" dirty="0">
                <a:solidFill>
                  <a:srgbClr val="000000"/>
                </a:solidFill>
                <a:latin typeface="Calibri" panose="020F0502020204030204" pitchFamily="34" charset="0"/>
                <a:ea typeface="MS PGothic" panose="020B0600070205080204" pitchFamily="34" charset="-128"/>
                <a:cs typeface="Calibri" panose="020F0502020204030204" pitchFamily="34" charset="0"/>
              </a:rPr>
              <a:t>Rev. Lett. 84, 3149 (2000).</a:t>
            </a:r>
          </a:p>
          <a:p>
            <a:pPr algn="r" eaLnBrk="1" hangingPunct="1">
              <a:spcBef>
                <a:spcPct val="50000"/>
              </a:spcBef>
              <a:buFontTx/>
              <a:buNone/>
            </a:pPr>
            <a:r>
              <a:rPr lang="en-US" altLang="ja-JP" sz="1200" dirty="0">
                <a:solidFill>
                  <a:srgbClr val="000000"/>
                </a:solidFill>
                <a:latin typeface="Calibri" panose="020F0502020204030204" pitchFamily="34" charset="0"/>
                <a:ea typeface="MS PGothic" panose="020B0600070205080204" pitchFamily="34" charset="-128"/>
                <a:cs typeface="Calibri" panose="020F0502020204030204" pitchFamily="34" charset="0"/>
              </a:rPr>
              <a:t>J. Z. Sun, IBM J. Res. Dev. 50, 81 (2006). </a:t>
            </a:r>
            <a:endParaRPr lang="en-US" altLang="en-US" sz="1200" dirty="0">
              <a:solidFill>
                <a:srgbClr val="000000"/>
              </a:solidFill>
              <a:latin typeface="Calibri" panose="020F0502020204030204" pitchFamily="34" charset="0"/>
              <a:ea typeface="MS PGothic" panose="020B0600070205080204" pitchFamily="34" charset="-128"/>
              <a:cs typeface="Calibri" panose="020F0502020204030204" pitchFamily="34" charset="0"/>
            </a:endParaRPr>
          </a:p>
        </p:txBody>
      </p:sp>
      <p:cxnSp>
        <p:nvCxnSpPr>
          <p:cNvPr id="3" name="Straight Arrow Connector 2">
            <a:extLst>
              <a:ext uri="{FF2B5EF4-FFF2-40B4-BE49-F238E27FC236}">
                <a16:creationId xmlns:a16="http://schemas.microsoft.com/office/drawing/2014/main" id="{ED0E5BDB-D7CE-47DD-A9F3-E0DA7616B840}"/>
              </a:ext>
            </a:extLst>
          </p:cNvPr>
          <p:cNvCxnSpPr>
            <a:cxnSpLocks/>
          </p:cNvCxnSpPr>
          <p:nvPr/>
        </p:nvCxnSpPr>
        <p:spPr bwMode="auto">
          <a:xfrm flipH="1">
            <a:off x="2287403" y="2286001"/>
            <a:ext cx="587560" cy="806848"/>
          </a:xfrm>
          <a:prstGeom prst="straightConnector1">
            <a:avLst/>
          </a:prstGeom>
          <a:noFill/>
          <a:ln w="28575" cap="flat" cmpd="sng" algn="ctr">
            <a:solidFill>
              <a:schemeClr val="tx2">
                <a:lumMod val="50000"/>
              </a:schemeClr>
            </a:solidFill>
            <a:prstDash val="solid"/>
            <a:round/>
            <a:headEnd type="none" w="med" len="med"/>
            <a:tailEnd type="triangle"/>
          </a:ln>
          <a:effectLst/>
        </p:spPr>
      </p:cxnSp>
      <p:sp>
        <p:nvSpPr>
          <p:cNvPr id="98" name="Rectangle 133">
            <a:extLst>
              <a:ext uri="{FF2B5EF4-FFF2-40B4-BE49-F238E27FC236}">
                <a16:creationId xmlns:a16="http://schemas.microsoft.com/office/drawing/2014/main" id="{441FEF66-3D79-4BD9-91EB-AE2C7754626E}"/>
              </a:ext>
            </a:extLst>
          </p:cNvPr>
          <p:cNvSpPr>
            <a:spLocks noChangeArrowheads="1"/>
          </p:cNvSpPr>
          <p:nvPr/>
        </p:nvSpPr>
        <p:spPr bwMode="auto">
          <a:xfrm>
            <a:off x="897994" y="3269645"/>
            <a:ext cx="2683938" cy="45719"/>
          </a:xfrm>
          <a:prstGeom prst="rect">
            <a:avLst/>
          </a:prstGeom>
          <a:solidFill>
            <a:srgbClr val="C0C0C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1400">
              <a:solidFill>
                <a:schemeClr val="accent2"/>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P spid="9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C560DC0-CFB7-47BA-A705-98DC9DFA7351}"/>
              </a:ext>
            </a:extLst>
          </p:cNvPr>
          <p:cNvSpPr>
            <a:spLocks noGrp="1"/>
          </p:cNvSpPr>
          <p:nvPr>
            <p:ph type="body" sz="half" idx="1"/>
          </p:nvPr>
        </p:nvSpPr>
        <p:spPr>
          <a:xfrm>
            <a:off x="235172" y="1513951"/>
            <a:ext cx="4061661" cy="4925336"/>
          </a:xfrm>
        </p:spPr>
        <p:txBody>
          <a:bodyPr/>
          <a:lstStyle/>
          <a:p>
            <a:pPr marL="0" indent="0">
              <a:buNone/>
            </a:pPr>
            <a:r>
              <a:rPr lang="en-US" b="1" dirty="0"/>
              <a:t>Electroless Cu for printed circuit board wiring (thru-holes) </a:t>
            </a:r>
          </a:p>
          <a:p>
            <a:pPr marL="0" indent="0">
              <a:spcBef>
                <a:spcPts val="2400"/>
              </a:spcBef>
              <a:buNone/>
            </a:pPr>
            <a:r>
              <a:rPr lang="en-US" b="1" dirty="0"/>
              <a:t>Electroless Co magnetic films</a:t>
            </a:r>
          </a:p>
          <a:p>
            <a:pPr lvl="1"/>
            <a:r>
              <a:rPr lang="en-US" b="1" dirty="0">
                <a:latin typeface="Garamond" panose="02020404030301010803" pitchFamily="18" charset="0"/>
              </a:rPr>
              <a:t>On nonmagnetic, electroless Ni(P) films on Al disks</a:t>
            </a:r>
          </a:p>
          <a:p>
            <a:pPr marL="0" indent="0">
              <a:spcBef>
                <a:spcPts val="2400"/>
              </a:spcBef>
              <a:buNone/>
            </a:pPr>
            <a:r>
              <a:rPr lang="en-US" b="1" dirty="0"/>
              <a:t>Electroless Co(W)(P)</a:t>
            </a:r>
          </a:p>
          <a:p>
            <a:pPr lvl="1"/>
            <a:r>
              <a:rPr lang="en-US" dirty="0"/>
              <a:t> </a:t>
            </a:r>
            <a:r>
              <a:rPr lang="en-US" b="1" dirty="0">
                <a:latin typeface="Garamond" panose="02020404030301010803" pitchFamily="18" charset="0"/>
              </a:rPr>
              <a:t>Originally a strong candidate to replace PVD Ta-based liners for CMOS BEOL builds</a:t>
            </a:r>
          </a:p>
          <a:p>
            <a:pPr lvl="2"/>
            <a:r>
              <a:rPr lang="en-US" b="1" dirty="0">
                <a:latin typeface="Garamond" panose="02020404030301010803" pitchFamily="18" charset="0"/>
              </a:rPr>
              <a:t> Despite meeting selectivity,  diffusion barrier and reliability requirements, it was shelved, in part for cost reasons </a:t>
            </a:r>
          </a:p>
          <a:p>
            <a:endParaRPr lang="en-US" dirty="0"/>
          </a:p>
        </p:txBody>
      </p:sp>
      <p:sp>
        <p:nvSpPr>
          <p:cNvPr id="4" name="Slide Number Placeholder 3"/>
          <p:cNvSpPr>
            <a:spLocks noGrp="1"/>
          </p:cNvSpPr>
          <p:nvPr>
            <p:ph type="sldNum" sz="quarter" idx="10"/>
          </p:nvPr>
        </p:nvSpPr>
        <p:spPr/>
        <p:txBody>
          <a:bodyPr/>
          <a:lstStyle/>
          <a:p>
            <a:pPr>
              <a:defRPr/>
            </a:pPr>
            <a:fld id="{BC0B7403-0D9E-4DEB-8705-94E3A5AD042D}" type="slidenum">
              <a:rPr lang="en-US" smtClean="0"/>
              <a:pPr>
                <a:defRPr/>
              </a:pPr>
              <a:t>5</a:t>
            </a:fld>
            <a:endParaRPr lang="en-US" dirty="0"/>
          </a:p>
        </p:txBody>
      </p:sp>
      <p:sp>
        <p:nvSpPr>
          <p:cNvPr id="9" name="Rectangle 8">
            <a:extLst>
              <a:ext uri="{FF2B5EF4-FFF2-40B4-BE49-F238E27FC236}">
                <a16:creationId xmlns:a16="http://schemas.microsoft.com/office/drawing/2014/main" id="{A1590427-EF92-4544-B298-6E030D77D65D}"/>
              </a:ext>
            </a:extLst>
          </p:cNvPr>
          <p:cNvSpPr/>
          <p:nvPr/>
        </p:nvSpPr>
        <p:spPr>
          <a:xfrm>
            <a:off x="2157188" y="-52490"/>
            <a:ext cx="5907386" cy="523220"/>
          </a:xfrm>
          <a:prstGeom prst="rect">
            <a:avLst/>
          </a:prstGeom>
        </p:spPr>
        <p:txBody>
          <a:bodyPr wrap="none">
            <a:spAutoFit/>
          </a:bodyPr>
          <a:lstStyle/>
          <a:p>
            <a:r>
              <a:rPr lang="en-US" sz="2800" dirty="0">
                <a:solidFill>
                  <a:schemeClr val="bg1"/>
                </a:solidFill>
                <a:latin typeface="Verdana" panose="020B0604030504040204" pitchFamily="34" charset="0"/>
                <a:ea typeface="Verdana" panose="020B0604030504040204" pitchFamily="34" charset="0"/>
              </a:rPr>
              <a:t>Why Electroless Deposition?</a:t>
            </a:r>
            <a:endParaRPr lang="en-US" sz="2800" dirty="0">
              <a:latin typeface="Verdana" panose="020B0604030504040204" pitchFamily="34" charset="0"/>
              <a:ea typeface="Verdana" panose="020B0604030504040204" pitchFamily="34" charset="0"/>
            </a:endParaRPr>
          </a:p>
        </p:txBody>
      </p:sp>
      <p:sp>
        <p:nvSpPr>
          <p:cNvPr id="5" name="Rectangle 4">
            <a:extLst>
              <a:ext uri="{FF2B5EF4-FFF2-40B4-BE49-F238E27FC236}">
                <a16:creationId xmlns:a16="http://schemas.microsoft.com/office/drawing/2014/main" id="{B6962E60-7616-4A9D-B625-3709F833AF3B}"/>
              </a:ext>
            </a:extLst>
          </p:cNvPr>
          <p:cNvSpPr/>
          <p:nvPr/>
        </p:nvSpPr>
        <p:spPr>
          <a:xfrm>
            <a:off x="4505382" y="2999182"/>
            <a:ext cx="4744388" cy="523220"/>
          </a:xfrm>
          <a:prstGeom prst="rect">
            <a:avLst/>
          </a:prstGeom>
        </p:spPr>
        <p:txBody>
          <a:bodyPr wrap="square">
            <a:spAutoFit/>
          </a:bodyPr>
          <a:lstStyle/>
          <a:p>
            <a:r>
              <a:rPr lang="en-US" sz="1400" b="0" dirty="0"/>
              <a:t>Isometric view of a printed-circuit board cross section</a:t>
            </a:r>
          </a:p>
          <a:p>
            <a:r>
              <a:rPr lang="en-US" sz="1400" b="0" dirty="0"/>
              <a:t>D. Seraphim, IBM J. Res. Develop. 26(1), 37, 1982</a:t>
            </a:r>
          </a:p>
        </p:txBody>
      </p:sp>
      <p:pic>
        <p:nvPicPr>
          <p:cNvPr id="10" name="Content Placeholder 9">
            <a:extLst>
              <a:ext uri="{FF2B5EF4-FFF2-40B4-BE49-F238E27FC236}">
                <a16:creationId xmlns:a16="http://schemas.microsoft.com/office/drawing/2014/main" id="{E83EFBE1-4678-4B16-A4AE-F47ED5AD8BC1}"/>
              </a:ext>
            </a:extLst>
          </p:cNvPr>
          <p:cNvPicPr>
            <a:picLocks noGrp="1" noChangeAspect="1"/>
          </p:cNvPicPr>
          <p:nvPr>
            <p:ph sz="half" idx="2"/>
          </p:nvPr>
        </p:nvPicPr>
        <p:blipFill>
          <a:blip r:embed="rId2"/>
          <a:stretch>
            <a:fillRect/>
          </a:stretch>
        </p:blipFill>
        <p:spPr>
          <a:xfrm>
            <a:off x="5817544" y="647136"/>
            <a:ext cx="2120064" cy="2243863"/>
          </a:xfrm>
          <a:prstGeom prst="rect">
            <a:avLst/>
          </a:prstGeom>
        </p:spPr>
      </p:pic>
      <p:pic>
        <p:nvPicPr>
          <p:cNvPr id="11" name="Picture 10">
            <a:extLst>
              <a:ext uri="{FF2B5EF4-FFF2-40B4-BE49-F238E27FC236}">
                <a16:creationId xmlns:a16="http://schemas.microsoft.com/office/drawing/2014/main" id="{04FA1FD1-BDDB-4D64-92C8-777AD41E416E}"/>
              </a:ext>
            </a:extLst>
          </p:cNvPr>
          <p:cNvPicPr>
            <a:picLocks noChangeAspect="1"/>
          </p:cNvPicPr>
          <p:nvPr/>
        </p:nvPicPr>
        <p:blipFill>
          <a:blip r:embed="rId3"/>
          <a:stretch>
            <a:fillRect/>
          </a:stretch>
        </p:blipFill>
        <p:spPr>
          <a:xfrm>
            <a:off x="5748589" y="3736235"/>
            <a:ext cx="2189019" cy="1731612"/>
          </a:xfrm>
          <a:prstGeom prst="rect">
            <a:avLst/>
          </a:prstGeom>
        </p:spPr>
      </p:pic>
      <p:sp>
        <p:nvSpPr>
          <p:cNvPr id="12" name="Rectangle 11">
            <a:extLst>
              <a:ext uri="{FF2B5EF4-FFF2-40B4-BE49-F238E27FC236}">
                <a16:creationId xmlns:a16="http://schemas.microsoft.com/office/drawing/2014/main" id="{0B1C71F3-4EF7-455B-A49B-8834D2C84AB4}"/>
              </a:ext>
            </a:extLst>
          </p:cNvPr>
          <p:cNvSpPr/>
          <p:nvPr/>
        </p:nvSpPr>
        <p:spPr>
          <a:xfrm>
            <a:off x="4105908" y="5565741"/>
            <a:ext cx="5143862" cy="1015663"/>
          </a:xfrm>
          <a:prstGeom prst="rect">
            <a:avLst/>
          </a:prstGeom>
        </p:spPr>
        <p:txBody>
          <a:bodyPr wrap="square">
            <a:spAutoFit/>
          </a:bodyPr>
          <a:lstStyle/>
          <a:p>
            <a:r>
              <a:rPr lang="en-US" sz="1400" dirty="0">
                <a:latin typeface="Garamond" panose="02020404030301010803" pitchFamily="18" charset="0"/>
              </a:rPr>
              <a:t>Y. </a:t>
            </a:r>
            <a:r>
              <a:rPr lang="en-US" sz="1400" dirty="0" err="1">
                <a:latin typeface="Garamond" panose="02020404030301010803" pitchFamily="18" charset="0"/>
              </a:rPr>
              <a:t>Shacham</a:t>
            </a:r>
            <a:r>
              <a:rPr lang="en-US" sz="1400" dirty="0">
                <a:latin typeface="Garamond" panose="02020404030301010803" pitchFamily="18" charset="0"/>
              </a:rPr>
              <a:t> –</a:t>
            </a:r>
            <a:r>
              <a:rPr lang="en-US" sz="1400" dirty="0" err="1">
                <a:latin typeface="Garamond" panose="02020404030301010803" pitchFamily="18" charset="0"/>
              </a:rPr>
              <a:t>Diamand</a:t>
            </a:r>
            <a:r>
              <a:rPr lang="en-US" sz="1400" dirty="0">
                <a:latin typeface="Garamond" panose="02020404030301010803" pitchFamily="18" charset="0"/>
              </a:rPr>
              <a:t>, </a:t>
            </a:r>
            <a:r>
              <a:rPr lang="en-US" sz="1400" dirty="0">
                <a:latin typeface="Garamond" panose="02020404030301010803" pitchFamily="18" charset="0"/>
                <a:hlinkClick r:id="rId4">
                  <a:extLst>
                    <a:ext uri="{A12FA001-AC4F-418D-AE19-62706E023703}">
                      <ahyp:hlinkClr xmlns:ahyp="http://schemas.microsoft.com/office/drawing/2018/hyperlinkcolor" xmlns="" val="tx"/>
                    </a:ext>
                  </a:extLst>
                </a:hlinkClick>
              </a:rPr>
              <a:t>www.ec.appchem.waseda.ac.jp/series_lectures/pdf/A1_2.pdf</a:t>
            </a:r>
            <a:r>
              <a:rPr lang="en-US" sz="1400" dirty="0">
                <a:latin typeface="Garamond" panose="02020404030301010803" pitchFamily="18" charset="0"/>
              </a:rPr>
              <a:t>   </a:t>
            </a:r>
            <a:endParaRPr lang="en-US" dirty="0">
              <a:latin typeface="Garamond" panose="02020404030301010803" pitchFamily="18" charset="0"/>
            </a:endParaRPr>
          </a:p>
          <a:p>
            <a:r>
              <a:rPr lang="en-US" sz="1400" dirty="0">
                <a:latin typeface="Garamond" panose="02020404030301010803" pitchFamily="18" charset="0"/>
              </a:rPr>
              <a:t>E. </a:t>
            </a:r>
            <a:r>
              <a:rPr lang="en-US" sz="1400" dirty="0" err="1">
                <a:latin typeface="Garamond" panose="02020404030301010803" pitchFamily="18" charset="0"/>
              </a:rPr>
              <a:t>Liniger</a:t>
            </a:r>
            <a:r>
              <a:rPr lang="en-US" sz="1400" dirty="0">
                <a:latin typeface="Garamond" panose="02020404030301010803" pitchFamily="18" charset="0"/>
              </a:rPr>
              <a:t>, et al., </a:t>
            </a:r>
            <a:r>
              <a:rPr lang="en-US" sz="1400" i="1" dirty="0">
                <a:latin typeface="Garamond" panose="02020404030301010803" pitchFamily="18" charset="0"/>
              </a:rPr>
              <a:t>Microelectron. Eng., </a:t>
            </a:r>
            <a:r>
              <a:rPr lang="en-US" sz="1400" dirty="0">
                <a:latin typeface="Garamond" panose="02020404030301010803" pitchFamily="18" charset="0"/>
              </a:rPr>
              <a:t>70, 406 (2003</a:t>
            </a:r>
            <a:r>
              <a:rPr lang="en-US" dirty="0">
                <a:latin typeface="Garamond" panose="02020404030301010803" pitchFamily="18" charset="0"/>
              </a:rPr>
              <a:t>). </a:t>
            </a:r>
          </a:p>
          <a:p>
            <a:endParaRPr lang="en-US" sz="1400" dirty="0"/>
          </a:p>
        </p:txBody>
      </p:sp>
      <p:sp>
        <p:nvSpPr>
          <p:cNvPr id="13" name="Content Placeholder 2">
            <a:extLst>
              <a:ext uri="{FF2B5EF4-FFF2-40B4-BE49-F238E27FC236}">
                <a16:creationId xmlns:a16="http://schemas.microsoft.com/office/drawing/2014/main" id="{0E73AC1E-7595-426B-B8DB-5F9F52C90F8A}"/>
              </a:ext>
            </a:extLst>
          </p:cNvPr>
          <p:cNvSpPr txBox="1">
            <a:spLocks/>
          </p:cNvSpPr>
          <p:nvPr/>
        </p:nvSpPr>
        <p:spPr bwMode="auto">
          <a:xfrm>
            <a:off x="235172" y="418713"/>
            <a:ext cx="5230908" cy="88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0"/>
              </a:spcBef>
              <a:spcAft>
                <a:spcPct val="0"/>
              </a:spcAft>
              <a:buClr>
                <a:srgbClr val="0000FF"/>
              </a:buClr>
              <a:buFont typeface="Wingdings" pitchFamily="2" charset="2"/>
              <a:buChar char="§"/>
              <a:defRPr sz="2000">
                <a:solidFill>
                  <a:schemeClr val="tx1"/>
                </a:solidFill>
                <a:latin typeface="+mn-lt"/>
                <a:ea typeface="+mn-ea"/>
                <a:cs typeface="+mn-cs"/>
              </a:defRPr>
            </a:lvl1pPr>
            <a:lvl2pPr marL="514350" indent="-171450" algn="l" rtl="0" eaLnBrk="0" fontAlgn="base" hangingPunct="0">
              <a:spcBef>
                <a:spcPct val="25000"/>
              </a:spcBef>
              <a:spcAft>
                <a:spcPct val="15000"/>
              </a:spcAft>
              <a:buClr>
                <a:srgbClr val="0000FF"/>
              </a:buClr>
              <a:buFont typeface="Arial" charset="0"/>
              <a:buChar char="–"/>
              <a:defRPr>
                <a:solidFill>
                  <a:schemeClr val="tx1"/>
                </a:solidFill>
                <a:latin typeface="+mn-lt"/>
                <a:cs typeface="+mn-cs"/>
              </a:defRPr>
            </a:lvl2pPr>
            <a:lvl3pPr marL="857250" indent="-171450" algn="l" rtl="0" eaLnBrk="0" fontAlgn="base" hangingPunct="0">
              <a:spcBef>
                <a:spcPct val="20000"/>
              </a:spcBef>
              <a:spcAft>
                <a:spcPct val="0"/>
              </a:spcAft>
              <a:buClr>
                <a:srgbClr val="0000FF"/>
              </a:buClr>
              <a:buFont typeface="Wingdings" panose="05000000000000000000" pitchFamily="2" charset="2"/>
              <a:buChar char="v"/>
              <a:defRPr sz="1600">
                <a:solidFill>
                  <a:schemeClr val="tx1"/>
                </a:solidFill>
                <a:latin typeface="+mn-lt"/>
                <a:cs typeface="+mn-cs"/>
              </a:defRPr>
            </a:lvl3pPr>
            <a:lvl4pPr marL="1200150" indent="-171450" algn="l" rtl="0" eaLnBrk="0" fontAlgn="base" hangingPunct="0">
              <a:spcBef>
                <a:spcPct val="20000"/>
              </a:spcBef>
              <a:spcAft>
                <a:spcPct val="0"/>
              </a:spcAft>
              <a:buClr>
                <a:srgbClr val="0000FF"/>
              </a:buClr>
              <a:buFont typeface="Arial" charset="0"/>
              <a:buChar char="–"/>
              <a:defRPr sz="1400">
                <a:solidFill>
                  <a:schemeClr val="tx1"/>
                </a:solidFill>
                <a:latin typeface="+mn-lt"/>
                <a:cs typeface="+mn-cs"/>
              </a:defRPr>
            </a:lvl4pPr>
            <a:lvl5pPr marL="1543050" indent="-171450" algn="l" rtl="0" eaLnBrk="0" fontAlgn="base" hangingPunct="0">
              <a:spcBef>
                <a:spcPct val="20000"/>
              </a:spcBef>
              <a:spcAft>
                <a:spcPct val="0"/>
              </a:spcAft>
              <a:buClr>
                <a:srgbClr val="0000FF"/>
              </a:buClr>
              <a:buFont typeface="Arial" charset="0"/>
              <a:buChar char="–"/>
              <a:defRPr sz="1400">
                <a:solidFill>
                  <a:schemeClr val="tx1"/>
                </a:solidFill>
                <a:latin typeface="+mn-lt"/>
                <a:cs typeface="+mn-cs"/>
              </a:defRPr>
            </a:lvl5pPr>
            <a:lvl6pPr marL="2000250" indent="-171450" algn="l" rtl="0" fontAlgn="base">
              <a:spcBef>
                <a:spcPct val="20000"/>
              </a:spcBef>
              <a:spcAft>
                <a:spcPct val="0"/>
              </a:spcAft>
              <a:buClr>
                <a:srgbClr val="0000FF"/>
              </a:buClr>
              <a:buFont typeface="Arial" pitchFamily="34" charset="0"/>
              <a:buChar char="–"/>
              <a:defRPr sz="1400">
                <a:solidFill>
                  <a:schemeClr val="tx1"/>
                </a:solidFill>
                <a:latin typeface="+mn-lt"/>
                <a:cs typeface="+mn-cs"/>
              </a:defRPr>
            </a:lvl6pPr>
            <a:lvl7pPr marL="2457450" indent="-171450" algn="l" rtl="0" fontAlgn="base">
              <a:spcBef>
                <a:spcPct val="20000"/>
              </a:spcBef>
              <a:spcAft>
                <a:spcPct val="0"/>
              </a:spcAft>
              <a:buClr>
                <a:srgbClr val="0000FF"/>
              </a:buClr>
              <a:buFont typeface="Arial" pitchFamily="34" charset="0"/>
              <a:buChar char="–"/>
              <a:defRPr sz="1400">
                <a:solidFill>
                  <a:schemeClr val="tx1"/>
                </a:solidFill>
                <a:latin typeface="+mn-lt"/>
                <a:cs typeface="+mn-cs"/>
              </a:defRPr>
            </a:lvl7pPr>
            <a:lvl8pPr marL="2914650" indent="-171450" algn="l" rtl="0" fontAlgn="base">
              <a:spcBef>
                <a:spcPct val="20000"/>
              </a:spcBef>
              <a:spcAft>
                <a:spcPct val="0"/>
              </a:spcAft>
              <a:buClr>
                <a:srgbClr val="0000FF"/>
              </a:buClr>
              <a:buFont typeface="Arial" pitchFamily="34" charset="0"/>
              <a:buChar char="–"/>
              <a:defRPr sz="1400">
                <a:solidFill>
                  <a:schemeClr val="tx1"/>
                </a:solidFill>
                <a:latin typeface="+mn-lt"/>
                <a:cs typeface="+mn-cs"/>
              </a:defRPr>
            </a:lvl8pPr>
            <a:lvl9pPr marL="3371850" indent="-171450" algn="l" rtl="0" fontAlgn="base">
              <a:spcBef>
                <a:spcPct val="20000"/>
              </a:spcBef>
              <a:spcAft>
                <a:spcPct val="0"/>
              </a:spcAft>
              <a:buClr>
                <a:srgbClr val="0000FF"/>
              </a:buClr>
              <a:buFont typeface="Arial" pitchFamily="34" charset="0"/>
              <a:buChar char="–"/>
              <a:defRPr sz="1400">
                <a:solidFill>
                  <a:schemeClr val="tx1"/>
                </a:solidFill>
                <a:latin typeface="+mn-lt"/>
                <a:cs typeface="+mn-cs"/>
              </a:defRPr>
            </a:lvl9pPr>
          </a:lstStyle>
          <a:p>
            <a:pPr marL="0" indent="0">
              <a:buNone/>
            </a:pPr>
            <a:r>
              <a:rPr lang="en-US" sz="2400" kern="0" dirty="0">
                <a:solidFill>
                  <a:schemeClr val="accent6">
                    <a:lumMod val="75000"/>
                  </a:schemeClr>
                </a:solidFill>
              </a:rPr>
              <a:t>Long  history of use</a:t>
            </a:r>
          </a:p>
          <a:p>
            <a:pPr marL="0" indent="0">
              <a:spcBef>
                <a:spcPts val="600"/>
              </a:spcBef>
              <a:buNone/>
            </a:pPr>
            <a:r>
              <a:rPr lang="en-US" sz="2400" kern="0" dirty="0">
                <a:solidFill>
                  <a:schemeClr val="accent6">
                    <a:lumMod val="75000"/>
                  </a:schemeClr>
                </a:solidFill>
              </a:rPr>
              <a:t>Selective, conformal deposition</a:t>
            </a:r>
          </a:p>
        </p:txBody>
      </p:sp>
    </p:spTree>
    <p:extLst>
      <p:ext uri="{BB962C8B-B14F-4D97-AF65-F5344CB8AC3E}">
        <p14:creationId xmlns:p14="http://schemas.microsoft.com/office/powerpoint/2010/main" val="406523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863" y="-28575"/>
            <a:ext cx="8245475" cy="508000"/>
          </a:xfrm>
        </p:spPr>
        <p:txBody>
          <a:bodyPr/>
          <a:lstStyle/>
          <a:p>
            <a:pPr algn="ctr"/>
            <a:r>
              <a:rPr lang="en-US" dirty="0">
                <a:solidFill>
                  <a:schemeClr val="bg1"/>
                </a:solidFill>
                <a:latin typeface="Verdana" panose="020B0604030504040204" pitchFamily="34" charset="0"/>
                <a:ea typeface="Verdana" panose="020B0604030504040204" pitchFamily="34" charset="0"/>
              </a:rPr>
              <a:t>Electroless Ni(P) as Cu Cap Layer</a:t>
            </a:r>
          </a:p>
        </p:txBody>
      </p:sp>
      <p:sp>
        <p:nvSpPr>
          <p:cNvPr id="4" name="Slide Number Placeholder 3"/>
          <p:cNvSpPr>
            <a:spLocks noGrp="1"/>
          </p:cNvSpPr>
          <p:nvPr>
            <p:ph type="sldNum" sz="quarter" idx="10"/>
          </p:nvPr>
        </p:nvSpPr>
        <p:spPr/>
        <p:txBody>
          <a:bodyPr/>
          <a:lstStyle/>
          <a:p>
            <a:pPr>
              <a:defRPr/>
            </a:pPr>
            <a:fld id="{BC0B7403-0D9E-4DEB-8705-94E3A5AD042D}" type="slidenum">
              <a:rPr lang="en-US" smtClean="0"/>
              <a:pPr>
                <a:defRPr/>
              </a:pPr>
              <a:t>6</a:t>
            </a:fld>
            <a:endParaRPr lang="en-US" dirty="0"/>
          </a:p>
        </p:txBody>
      </p:sp>
      <p:sp>
        <p:nvSpPr>
          <p:cNvPr id="7" name="Rectangle 3"/>
          <p:cNvSpPr txBox="1">
            <a:spLocks noChangeArrowheads="1"/>
          </p:cNvSpPr>
          <p:nvPr/>
        </p:nvSpPr>
        <p:spPr bwMode="auto">
          <a:xfrm>
            <a:off x="397694" y="581025"/>
            <a:ext cx="8348612" cy="5624946"/>
          </a:xfrm>
          <a:prstGeom prst="rect">
            <a:avLst/>
          </a:prstGeom>
          <a:noFill/>
          <a:ln>
            <a:noFill/>
          </a:ln>
          <a:effectLst/>
          <a:extLst>
            <a:ext uri="{909E8E84-426E-40DD-AFC4-6F175D3DCCD1}">
              <a14:hiddenFill xmlns:a14="http://schemas.microsoft.com/office/drawing/2010/main">
                <a:solidFill>
                  <a:srgbClr val="FF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35000"/>
              </a:spcBef>
              <a:spcAft>
                <a:spcPct val="15000"/>
              </a:spcAft>
              <a:buClr>
                <a:schemeClr val="accent2"/>
              </a:buClr>
              <a:buFont typeface="Wingdings" pitchFamily="2" charset="2"/>
              <a:buChar char="§"/>
              <a:defRPr sz="2400" b="1">
                <a:solidFill>
                  <a:schemeClr val="tx1"/>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charset="0"/>
              <a:buChar char="–"/>
              <a:defRPr sz="2200">
                <a:solidFill>
                  <a:schemeClr val="tx1"/>
                </a:solidFill>
                <a:latin typeface="+mn-lt"/>
                <a:cs typeface="+mn-cs"/>
              </a:defRPr>
            </a:lvl2pPr>
            <a:lvl3pPr marL="682625" indent="-223838" algn="l" rtl="0" eaLnBrk="0" fontAlgn="base" hangingPunct="0">
              <a:spcBef>
                <a:spcPct val="20000"/>
              </a:spcBef>
              <a:spcAft>
                <a:spcPct val="0"/>
              </a:spcAft>
              <a:buClr>
                <a:schemeClr val="accent2"/>
              </a:buClr>
              <a:buChar char="•"/>
              <a:defRPr sz="2000">
                <a:solidFill>
                  <a:schemeClr val="tx1"/>
                </a:solidFill>
                <a:latin typeface="+mn-lt"/>
                <a:cs typeface="+mn-cs"/>
              </a:defRPr>
            </a:lvl3pPr>
            <a:lvl4pPr marL="912813" indent="-228600" algn="l" rtl="0" eaLnBrk="0" fontAlgn="base" hangingPunct="0">
              <a:spcBef>
                <a:spcPct val="20000"/>
              </a:spcBef>
              <a:spcAft>
                <a:spcPct val="0"/>
              </a:spcAft>
              <a:buClr>
                <a:schemeClr val="accent2"/>
              </a:buClr>
              <a:buFont typeface="Arial" charset="0"/>
              <a:buChar char="–"/>
              <a:defRPr>
                <a:solidFill>
                  <a:schemeClr val="tx1"/>
                </a:solidFill>
                <a:latin typeface="+mn-lt"/>
                <a:cs typeface="+mn-cs"/>
              </a:defRPr>
            </a:lvl4pPr>
            <a:lvl5pPr marL="1143000" indent="-228600" algn="l" rtl="0" eaLnBrk="0" fontAlgn="base" hangingPunct="0">
              <a:spcBef>
                <a:spcPct val="20000"/>
              </a:spcBef>
              <a:spcAft>
                <a:spcPct val="0"/>
              </a:spcAft>
              <a:buClr>
                <a:schemeClr val="accent2"/>
              </a:buClr>
              <a:buFont typeface="Arial" charset="0"/>
              <a:buChar char="&gt;"/>
              <a:defRPr>
                <a:solidFill>
                  <a:schemeClr val="tx1"/>
                </a:solidFill>
                <a:latin typeface="+mn-lt"/>
                <a:cs typeface="+mn-cs"/>
              </a:defRPr>
            </a:lvl5pPr>
            <a:lvl6pPr marL="16002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6pPr>
            <a:lvl7pPr marL="20574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7pPr>
            <a:lvl8pPr marL="25146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8pPr>
            <a:lvl9pPr marL="29718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9pPr>
          </a:lstStyle>
          <a:p>
            <a:pPr marL="0" indent="0">
              <a:spcBef>
                <a:spcPts val="3000"/>
              </a:spcBef>
              <a:buNone/>
            </a:pPr>
            <a:r>
              <a:rPr lang="en-US" sz="2800" dirty="0"/>
              <a:t>Selective deposition</a:t>
            </a:r>
          </a:p>
          <a:p>
            <a:pPr lvl="1">
              <a:spcBef>
                <a:spcPts val="1200"/>
              </a:spcBef>
              <a:buClr>
                <a:srgbClr val="00B0F0"/>
              </a:buClr>
              <a:buFont typeface="IBM Plex Mono Medium" panose="020B0609050203000203" pitchFamily="49" charset="0"/>
              <a:buChar char="—"/>
            </a:pPr>
            <a:r>
              <a:rPr lang="en-US" sz="2000" dirty="0">
                <a:latin typeface="Garamond" panose="02020404030301010803" pitchFamily="18" charset="0"/>
              </a:rPr>
              <a:t>Self-aligned capping layer </a:t>
            </a:r>
          </a:p>
          <a:p>
            <a:pPr marL="0" indent="0">
              <a:spcBef>
                <a:spcPts val="3000"/>
              </a:spcBef>
              <a:buClr>
                <a:srgbClr val="00B0F0"/>
              </a:buClr>
              <a:buNone/>
            </a:pPr>
            <a:r>
              <a:rPr lang="en-US" dirty="0"/>
              <a:t> </a:t>
            </a:r>
            <a:r>
              <a:rPr lang="en-US" sz="2800" dirty="0">
                <a:latin typeface="+mj-lt"/>
              </a:rPr>
              <a:t>Amorphous Ni(P) is </a:t>
            </a:r>
            <a:r>
              <a:rPr lang="en-US" sz="2800" i="1" dirty="0">
                <a:latin typeface="+mj-lt"/>
              </a:rPr>
              <a:t>nonmagnetic</a:t>
            </a:r>
          </a:p>
          <a:p>
            <a:pPr marL="0" indent="0">
              <a:spcBef>
                <a:spcPts val="3000"/>
              </a:spcBef>
              <a:buClr>
                <a:srgbClr val="00B0F0"/>
              </a:buClr>
              <a:buNone/>
            </a:pPr>
            <a:r>
              <a:rPr lang="en-US" sz="2800" dirty="0"/>
              <a:t>Ni(P) resistivity</a:t>
            </a:r>
          </a:p>
          <a:p>
            <a:pPr lvl="1">
              <a:spcBef>
                <a:spcPts val="600"/>
              </a:spcBef>
              <a:buClr>
                <a:srgbClr val="00B0F0"/>
              </a:buClr>
              <a:buFont typeface="IBM Plex Mono Medium" panose="020B0609050203000203" pitchFamily="49" charset="0"/>
              <a:buChar char="—"/>
            </a:pPr>
            <a:r>
              <a:rPr lang="en-US" sz="2000" dirty="0">
                <a:latin typeface="Garamond" panose="02020404030301010803" pitchFamily="18" charset="0"/>
              </a:rPr>
              <a:t>Typically 80 – 100 </a:t>
            </a:r>
            <a:r>
              <a:rPr lang="el-GR" sz="2000" dirty="0">
                <a:latin typeface="Garamond" panose="02020404030301010803" pitchFamily="18" charset="0"/>
              </a:rPr>
              <a:t>μΩ</a:t>
            </a:r>
            <a:r>
              <a:rPr lang="en-US" sz="2000" dirty="0">
                <a:latin typeface="Garamond" panose="02020404030301010803" pitchFamily="18" charset="0"/>
              </a:rPr>
              <a:t> for 10 – 12 </a:t>
            </a:r>
            <a:r>
              <a:rPr lang="en-US" sz="2000" dirty="0" err="1">
                <a:latin typeface="Garamond" panose="02020404030301010803" pitchFamily="18" charset="0"/>
              </a:rPr>
              <a:t>wt</a:t>
            </a:r>
            <a:r>
              <a:rPr lang="en-US" sz="2000" dirty="0">
                <a:latin typeface="Garamond" panose="02020404030301010803" pitchFamily="18" charset="0"/>
              </a:rPr>
              <a:t>% P content films </a:t>
            </a:r>
          </a:p>
          <a:p>
            <a:pPr marL="0" indent="0">
              <a:spcBef>
                <a:spcPts val="3000"/>
              </a:spcBef>
              <a:buNone/>
            </a:pPr>
            <a:r>
              <a:rPr lang="en-US" sz="2800" dirty="0"/>
              <a:t>Ni(P) thin films can protect Cu from oxidation</a:t>
            </a:r>
          </a:p>
          <a:p>
            <a:pPr lvl="1">
              <a:buClr>
                <a:srgbClr val="00B0F0"/>
              </a:buClr>
              <a:buFont typeface="IBM Plex Mono Medium" panose="020B0609050203000203" pitchFamily="49" charset="0"/>
              <a:buChar char="—"/>
            </a:pPr>
            <a:r>
              <a:rPr lang="en-US" sz="2000" dirty="0">
                <a:latin typeface="Garamond" panose="02020404030301010803" pitchFamily="18" charset="0"/>
              </a:rPr>
              <a:t>No grain boundaries in amorphous Ni(P) layer</a:t>
            </a:r>
          </a:p>
          <a:p>
            <a:pPr lvl="1">
              <a:buClr>
                <a:srgbClr val="00B0F0"/>
              </a:buClr>
              <a:buFont typeface="IBM Plex Mono Medium" panose="020B0609050203000203" pitchFamily="49" charset="0"/>
              <a:buChar char="—"/>
            </a:pPr>
            <a:r>
              <a:rPr lang="en-US" sz="2000" dirty="0">
                <a:latin typeface="Garamond" panose="02020404030301010803" pitchFamily="18" charset="0"/>
              </a:rPr>
              <a:t>Minimal surface oxidation in air in range 100 – 200 ⁰C </a:t>
            </a:r>
          </a:p>
          <a:p>
            <a:pPr lvl="3">
              <a:spcBef>
                <a:spcPts val="1200"/>
              </a:spcBef>
              <a:buClr>
                <a:srgbClr val="00B0F0"/>
              </a:buClr>
              <a:buFont typeface="Wingdings" panose="05000000000000000000" pitchFamily="2" charset="2"/>
              <a:buChar char="Ø"/>
            </a:pPr>
            <a:r>
              <a:rPr lang="en-US" sz="1600" dirty="0">
                <a:solidFill>
                  <a:srgbClr val="009900"/>
                </a:solidFill>
                <a:latin typeface="Garamond" panose="02020404030301010803" pitchFamily="18" charset="0"/>
              </a:rPr>
              <a:t>Thus, we have investigated Ni(P) as a Cu capping layer to evaluate data-retention in our MRAM hardware in this temperature range</a:t>
            </a:r>
          </a:p>
          <a:p>
            <a:pPr marL="0" indent="0">
              <a:spcBef>
                <a:spcPts val="3000"/>
              </a:spcBef>
              <a:buClr>
                <a:srgbClr val="00B0F0"/>
              </a:buClr>
              <a:buNone/>
            </a:pPr>
            <a:r>
              <a:rPr lang="en-US" dirty="0"/>
              <a:t> </a:t>
            </a:r>
            <a:endParaRPr lang="en-US" b="0" dirty="0"/>
          </a:p>
          <a:p>
            <a:pPr>
              <a:spcBef>
                <a:spcPts val="1200"/>
              </a:spcBef>
              <a:buClr>
                <a:srgbClr val="00B0F0"/>
              </a:buClr>
              <a:buFont typeface="Wingdings" panose="05000000000000000000" pitchFamily="2" charset="2"/>
              <a:buChar char="Ø"/>
            </a:pPr>
            <a:endParaRPr kumimoji="0" lang="en-US" altLang="en-US" sz="2200" b="0" i="0" u="none" strike="noStrike" kern="0" cap="none" spc="0" normalizeH="0" baseline="0" noProof="0" dirty="0">
              <a:ln>
                <a:noFill/>
              </a:ln>
              <a:solidFill>
                <a:srgbClr val="0033CC"/>
              </a:solidFill>
              <a:effectLst/>
              <a:uLnTx/>
              <a:uFillTx/>
              <a:latin typeface="Arial"/>
              <a:cs typeface="Arial"/>
            </a:endParaRPr>
          </a:p>
        </p:txBody>
      </p:sp>
    </p:spTree>
    <p:extLst>
      <p:ext uri="{BB962C8B-B14F-4D97-AF65-F5344CB8AC3E}">
        <p14:creationId xmlns:p14="http://schemas.microsoft.com/office/powerpoint/2010/main" val="282837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E705-AC26-4009-A18E-9EF1D6D297D6}"/>
              </a:ext>
            </a:extLst>
          </p:cNvPr>
          <p:cNvSpPr>
            <a:spLocks noGrp="1"/>
          </p:cNvSpPr>
          <p:nvPr>
            <p:ph type="title"/>
          </p:nvPr>
        </p:nvSpPr>
        <p:spPr>
          <a:xfrm>
            <a:off x="549563" y="-19842"/>
            <a:ext cx="8229600" cy="461963"/>
          </a:xfrm>
        </p:spPr>
        <p:txBody>
          <a:bodyPr rtlCol="0">
            <a:noAutofit/>
          </a:bodyPr>
          <a:lstStyle/>
          <a:p>
            <a:pPr eaLnBrk="1" fontAlgn="auto" hangingPunct="1">
              <a:spcAft>
                <a:spcPts val="0"/>
              </a:spcAft>
              <a:defRPr/>
            </a:pPr>
            <a:r>
              <a:rPr lang="en-US" b="1" dirty="0">
                <a:solidFill>
                  <a:schemeClr val="bg1"/>
                </a:solidFill>
                <a:latin typeface="Verdana" panose="020B0604030504040204" pitchFamily="34" charset="0"/>
                <a:ea typeface="Verdana" panose="020B0604030504040204" pitchFamily="34" charset="0"/>
              </a:rPr>
              <a:t>Electroless Ni(P) Properties</a:t>
            </a:r>
          </a:p>
        </p:txBody>
      </p:sp>
      <p:pic>
        <p:nvPicPr>
          <p:cNvPr id="8197" name="Picture 6">
            <a:extLst>
              <a:ext uri="{FF2B5EF4-FFF2-40B4-BE49-F238E27FC236}">
                <a16:creationId xmlns:a16="http://schemas.microsoft.com/office/drawing/2014/main" id="{70E68EEA-BA4E-4F33-88A3-449E4D859D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60" y="1232765"/>
            <a:ext cx="3817938" cy="206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8" name="Rectangle 10">
            <a:extLst>
              <a:ext uri="{FF2B5EF4-FFF2-40B4-BE49-F238E27FC236}">
                <a16:creationId xmlns:a16="http://schemas.microsoft.com/office/drawing/2014/main" id="{F4E1C8EF-476D-4600-8CE7-E785EC3632D2}"/>
              </a:ext>
            </a:extLst>
          </p:cNvPr>
          <p:cNvSpPr>
            <a:spLocks noChangeArrowheads="1"/>
          </p:cNvSpPr>
          <p:nvPr/>
        </p:nvSpPr>
        <p:spPr bwMode="auto">
          <a:xfrm>
            <a:off x="77841" y="5968446"/>
            <a:ext cx="63305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2000" dirty="0">
                <a:latin typeface="Garamond" panose="02020404030301010803" pitchFamily="18" charset="0"/>
              </a:rPr>
              <a:t>E.g., R. N. Duncan,  Plat. Surf Finish., Nov. (1996), p. 65</a:t>
            </a:r>
          </a:p>
        </p:txBody>
      </p:sp>
      <p:pic>
        <p:nvPicPr>
          <p:cNvPr id="8" name="Picture 8">
            <a:extLst>
              <a:ext uri="{FF2B5EF4-FFF2-40B4-BE49-F238E27FC236}">
                <a16:creationId xmlns:a16="http://schemas.microsoft.com/office/drawing/2014/main" id="{5790B269-7127-477B-8489-B0FEBCB4A7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027" y="3772907"/>
            <a:ext cx="3665538"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5238855F-E5D5-49B9-879B-D051B695CB93}"/>
              </a:ext>
            </a:extLst>
          </p:cNvPr>
          <p:cNvSpPr/>
          <p:nvPr/>
        </p:nvSpPr>
        <p:spPr>
          <a:xfrm>
            <a:off x="426027" y="614572"/>
            <a:ext cx="4001416" cy="523220"/>
          </a:xfrm>
          <a:prstGeom prst="rect">
            <a:avLst/>
          </a:prstGeom>
        </p:spPr>
        <p:txBody>
          <a:bodyPr wrap="none">
            <a:spAutoFit/>
          </a:bodyPr>
          <a:lstStyle/>
          <a:p>
            <a:pPr marL="0" indent="0" eaLnBrk="1" hangingPunct="1">
              <a:buFont typeface="Arial" panose="020B0604020202020204" pitchFamily="34" charset="0"/>
              <a:buNone/>
            </a:pPr>
            <a:r>
              <a:rPr lang="en-US" altLang="en-US" sz="2800" dirty="0"/>
              <a:t>Magnetism and Stress</a:t>
            </a:r>
          </a:p>
        </p:txBody>
      </p:sp>
      <p:pic>
        <p:nvPicPr>
          <p:cNvPr id="10" name="Picture 7">
            <a:extLst>
              <a:ext uri="{FF2B5EF4-FFF2-40B4-BE49-F238E27FC236}">
                <a16:creationId xmlns:a16="http://schemas.microsoft.com/office/drawing/2014/main" id="{8C141D98-7C17-443C-B3F0-440006CB23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1737" y="995680"/>
            <a:ext cx="3647800" cy="3703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a:extLst>
              <a:ext uri="{FF2B5EF4-FFF2-40B4-BE49-F238E27FC236}">
                <a16:creationId xmlns:a16="http://schemas.microsoft.com/office/drawing/2014/main" id="{E0DFA3FE-A637-49B4-8671-099C2446B97D}"/>
              </a:ext>
            </a:extLst>
          </p:cNvPr>
          <p:cNvSpPr/>
          <p:nvPr/>
        </p:nvSpPr>
        <p:spPr>
          <a:xfrm>
            <a:off x="5677017" y="622007"/>
            <a:ext cx="2199641" cy="523220"/>
          </a:xfrm>
          <a:prstGeom prst="rect">
            <a:avLst/>
          </a:prstGeom>
        </p:spPr>
        <p:txBody>
          <a:bodyPr wrap="none">
            <a:spAutoFit/>
          </a:bodyPr>
          <a:lstStyle/>
          <a:p>
            <a:pPr marL="0" indent="0" eaLnBrk="1" hangingPunct="1">
              <a:buFont typeface="Arial" panose="020B0604020202020204" pitchFamily="34" charset="0"/>
              <a:buNone/>
            </a:pPr>
            <a:r>
              <a:rPr lang="en-US" altLang="en-US" sz="2800" dirty="0"/>
              <a:t>Solution pH</a:t>
            </a:r>
          </a:p>
        </p:txBody>
      </p:sp>
      <p:sp>
        <p:nvSpPr>
          <p:cNvPr id="12" name="Rectangle 5">
            <a:extLst>
              <a:ext uri="{FF2B5EF4-FFF2-40B4-BE49-F238E27FC236}">
                <a16:creationId xmlns:a16="http://schemas.microsoft.com/office/drawing/2014/main" id="{80926381-4A17-4B19-9DBE-54B210AC0673}"/>
              </a:ext>
            </a:extLst>
          </p:cNvPr>
          <p:cNvSpPr>
            <a:spLocks noChangeArrowheads="1"/>
          </p:cNvSpPr>
          <p:nvPr/>
        </p:nvSpPr>
        <p:spPr bwMode="auto">
          <a:xfrm>
            <a:off x="4427442" y="4811110"/>
            <a:ext cx="471655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Garamond" panose="02020404030301010803" pitchFamily="18" charset="0"/>
              </a:rPr>
              <a:t>See, e.g., R. Taheri, “Evaluation of Electroless Nickel-Phosphorus (EN) Coatings”, </a:t>
            </a:r>
            <a:r>
              <a:rPr lang="en-US" altLang="en-US" dirty="0" err="1">
                <a:latin typeface="Garamond" panose="02020404030301010803" pitchFamily="18" charset="0"/>
              </a:rPr>
              <a:t>Ph.D</a:t>
            </a:r>
            <a:r>
              <a:rPr lang="en-US" altLang="en-US" dirty="0">
                <a:latin typeface="Garamond" panose="02020404030301010803" pitchFamily="18" charset="0"/>
              </a:rPr>
              <a:t> thesis, 2003, and refs therein.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03" y="-30480"/>
            <a:ext cx="8245475" cy="498475"/>
          </a:xfrm>
        </p:spPr>
        <p:txBody>
          <a:bodyPr/>
          <a:lstStyle/>
          <a:p>
            <a:pPr algn="ctr"/>
            <a:r>
              <a:rPr lang="en-US" dirty="0">
                <a:solidFill>
                  <a:schemeClr val="bg1"/>
                </a:solidFill>
                <a:latin typeface="Verdana" panose="020B0604030504040204" pitchFamily="34" charset="0"/>
                <a:ea typeface="Verdana" panose="020B0604030504040204" pitchFamily="34" charset="0"/>
              </a:rPr>
              <a:t>Outline</a:t>
            </a:r>
          </a:p>
        </p:txBody>
      </p:sp>
      <p:sp>
        <p:nvSpPr>
          <p:cNvPr id="4" name="Slide Number Placeholder 3"/>
          <p:cNvSpPr>
            <a:spLocks noGrp="1"/>
          </p:cNvSpPr>
          <p:nvPr>
            <p:ph type="sldNum" sz="quarter" idx="10"/>
          </p:nvPr>
        </p:nvSpPr>
        <p:spPr/>
        <p:txBody>
          <a:bodyPr/>
          <a:lstStyle/>
          <a:p>
            <a:pPr>
              <a:defRPr/>
            </a:pPr>
            <a:fld id="{BC0B7403-0D9E-4DEB-8705-94E3A5AD042D}" type="slidenum">
              <a:rPr lang="en-US" smtClean="0"/>
              <a:pPr>
                <a:defRPr/>
              </a:pPr>
              <a:t>8</a:t>
            </a:fld>
            <a:endParaRPr lang="en-US" dirty="0"/>
          </a:p>
        </p:txBody>
      </p:sp>
      <p:sp>
        <p:nvSpPr>
          <p:cNvPr id="7" name="Rectangle 3"/>
          <p:cNvSpPr txBox="1">
            <a:spLocks noChangeArrowheads="1"/>
          </p:cNvSpPr>
          <p:nvPr/>
        </p:nvSpPr>
        <p:spPr bwMode="auto">
          <a:xfrm>
            <a:off x="221673" y="1162975"/>
            <a:ext cx="8728363" cy="4492101"/>
          </a:xfrm>
          <a:prstGeom prst="rect">
            <a:avLst/>
          </a:prstGeom>
          <a:noFill/>
          <a:ln>
            <a:noFill/>
          </a:ln>
          <a:effectLst/>
          <a:extLst>
            <a:ext uri="{909E8E84-426E-40DD-AFC4-6F175D3DCCD1}">
              <a14:hiddenFill xmlns:a14="http://schemas.microsoft.com/office/drawing/2010/main">
                <a:solidFill>
                  <a:srgbClr val="FF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35000"/>
              </a:spcBef>
              <a:spcAft>
                <a:spcPct val="15000"/>
              </a:spcAft>
              <a:buClr>
                <a:schemeClr val="accent2"/>
              </a:buClr>
              <a:buFont typeface="Wingdings" pitchFamily="2" charset="2"/>
              <a:buChar char="§"/>
              <a:defRPr sz="2400" b="1">
                <a:solidFill>
                  <a:schemeClr val="tx1"/>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charset="0"/>
              <a:buChar char="–"/>
              <a:defRPr sz="2200">
                <a:solidFill>
                  <a:schemeClr val="tx1"/>
                </a:solidFill>
                <a:latin typeface="+mn-lt"/>
                <a:cs typeface="+mn-cs"/>
              </a:defRPr>
            </a:lvl2pPr>
            <a:lvl3pPr marL="682625" indent="-223838" algn="l" rtl="0" eaLnBrk="0" fontAlgn="base" hangingPunct="0">
              <a:spcBef>
                <a:spcPct val="20000"/>
              </a:spcBef>
              <a:spcAft>
                <a:spcPct val="0"/>
              </a:spcAft>
              <a:buClr>
                <a:schemeClr val="accent2"/>
              </a:buClr>
              <a:buChar char="•"/>
              <a:defRPr sz="2000">
                <a:solidFill>
                  <a:schemeClr val="tx1"/>
                </a:solidFill>
                <a:latin typeface="+mn-lt"/>
                <a:cs typeface="+mn-cs"/>
              </a:defRPr>
            </a:lvl3pPr>
            <a:lvl4pPr marL="912813" indent="-228600" algn="l" rtl="0" eaLnBrk="0" fontAlgn="base" hangingPunct="0">
              <a:spcBef>
                <a:spcPct val="20000"/>
              </a:spcBef>
              <a:spcAft>
                <a:spcPct val="0"/>
              </a:spcAft>
              <a:buClr>
                <a:schemeClr val="accent2"/>
              </a:buClr>
              <a:buFont typeface="Arial" charset="0"/>
              <a:buChar char="–"/>
              <a:defRPr>
                <a:solidFill>
                  <a:schemeClr val="tx1"/>
                </a:solidFill>
                <a:latin typeface="+mn-lt"/>
                <a:cs typeface="+mn-cs"/>
              </a:defRPr>
            </a:lvl4pPr>
            <a:lvl5pPr marL="1143000" indent="-228600" algn="l" rtl="0" eaLnBrk="0" fontAlgn="base" hangingPunct="0">
              <a:spcBef>
                <a:spcPct val="20000"/>
              </a:spcBef>
              <a:spcAft>
                <a:spcPct val="0"/>
              </a:spcAft>
              <a:buClr>
                <a:schemeClr val="accent2"/>
              </a:buClr>
              <a:buFont typeface="Arial" charset="0"/>
              <a:buChar char="&gt;"/>
              <a:defRPr>
                <a:solidFill>
                  <a:schemeClr val="tx1"/>
                </a:solidFill>
                <a:latin typeface="+mn-lt"/>
                <a:cs typeface="+mn-cs"/>
              </a:defRPr>
            </a:lvl5pPr>
            <a:lvl6pPr marL="16002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6pPr>
            <a:lvl7pPr marL="20574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7pPr>
            <a:lvl8pPr marL="25146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8pPr>
            <a:lvl9pPr marL="29718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9pPr>
          </a:lstStyle>
          <a:p>
            <a:pPr marL="0" marR="0" lvl="0" indent="0" algn="l" defTabSz="914400" rtl="0" eaLnBrk="1" fontAlgn="base" latinLnBrk="0" hangingPunct="1">
              <a:lnSpc>
                <a:spcPct val="80000"/>
              </a:lnSpc>
              <a:spcBef>
                <a:spcPct val="35000"/>
              </a:spcBef>
              <a:spcAft>
                <a:spcPct val="15000"/>
              </a:spcAft>
              <a:buClr>
                <a:srgbClr val="0033CC"/>
              </a:buClr>
              <a:buSzPct val="80000"/>
              <a:buNone/>
              <a:tabLst/>
              <a:defRPr/>
            </a:pPr>
            <a:r>
              <a:rPr kumimoji="0" lang="en-US" altLang="en-US" sz="2800" b="1" i="0" u="none" strike="noStrike" kern="0" cap="none" spc="0" normalizeH="0" baseline="0" noProof="0" dirty="0">
                <a:ln>
                  <a:noFill/>
                </a:ln>
                <a:solidFill>
                  <a:schemeClr val="bg1">
                    <a:lumMod val="65000"/>
                  </a:schemeClr>
                </a:solidFill>
                <a:effectLst/>
                <a:uLnTx/>
                <a:uFillTx/>
                <a:latin typeface="Arial"/>
                <a:cs typeface="Arial"/>
              </a:rPr>
              <a:t>Why electroless deposition? </a:t>
            </a:r>
          </a:p>
          <a:p>
            <a:pPr marL="0" indent="0" eaLnBrk="1" hangingPunct="1">
              <a:lnSpc>
                <a:spcPct val="80000"/>
              </a:lnSpc>
              <a:spcBef>
                <a:spcPts val="3600"/>
              </a:spcBef>
              <a:buClr>
                <a:srgbClr val="0033CC"/>
              </a:buClr>
              <a:buSzPct val="80000"/>
              <a:buNone/>
              <a:defRPr/>
            </a:pPr>
            <a:r>
              <a:rPr lang="en-US" altLang="en-US" sz="2800" kern="0" dirty="0"/>
              <a:t>Evaluation of electroless Ni(P) cap layer for final    Cu interconnect level in MRAM test vehicles </a:t>
            </a:r>
          </a:p>
          <a:p>
            <a:pPr marL="0" indent="0" eaLnBrk="1" hangingPunct="1">
              <a:lnSpc>
                <a:spcPct val="80000"/>
              </a:lnSpc>
              <a:spcBef>
                <a:spcPts val="3600"/>
              </a:spcBef>
              <a:buClr>
                <a:srgbClr val="0033CC"/>
              </a:buClr>
              <a:buSzPct val="80000"/>
              <a:buNone/>
              <a:defRPr/>
            </a:pPr>
            <a:r>
              <a:rPr lang="en-US" altLang="en-US" sz="2800" kern="0" dirty="0">
                <a:solidFill>
                  <a:schemeClr val="bg1">
                    <a:lumMod val="65000"/>
                  </a:schemeClr>
                </a:solidFill>
                <a:latin typeface="Arial"/>
                <a:cs typeface="Arial"/>
              </a:rPr>
              <a:t>Test r</a:t>
            </a:r>
            <a:r>
              <a:rPr lang="en-US" altLang="en-US" sz="2800" kern="0" dirty="0">
                <a:solidFill>
                  <a:schemeClr val="bg1">
                    <a:lumMod val="65000"/>
                  </a:schemeClr>
                </a:solidFill>
                <a:latin typeface="+mj-lt"/>
                <a:cs typeface="Arial"/>
              </a:rPr>
              <a:t>esults </a:t>
            </a:r>
          </a:p>
          <a:p>
            <a:pPr marL="0" indent="0" eaLnBrk="1" hangingPunct="1">
              <a:lnSpc>
                <a:spcPct val="80000"/>
              </a:lnSpc>
              <a:spcBef>
                <a:spcPts val="3600"/>
              </a:spcBef>
              <a:buClr>
                <a:srgbClr val="0033CC"/>
              </a:buClr>
              <a:buSzPct val="80000"/>
              <a:buNone/>
              <a:defRPr/>
            </a:pPr>
            <a:r>
              <a:rPr kumimoji="0" lang="en-US" altLang="en-US" sz="2800" b="1" i="0" u="none" strike="noStrike" kern="0" cap="none" spc="0" normalizeH="0" baseline="0" noProof="0" dirty="0">
                <a:ln>
                  <a:noFill/>
                </a:ln>
                <a:solidFill>
                  <a:schemeClr val="bg1">
                    <a:lumMod val="65000"/>
                  </a:schemeClr>
                </a:solidFill>
                <a:effectLst/>
                <a:uLnTx/>
                <a:uFillTx/>
                <a:latin typeface="Arial"/>
                <a:cs typeface="Arial"/>
              </a:rPr>
              <a:t>Wrap-up</a:t>
            </a:r>
            <a:endParaRPr kumimoji="0" lang="en-US" altLang="en-US" sz="2800" b="0" i="0" u="none" strike="noStrike" kern="0" cap="none" spc="0" normalizeH="0" baseline="0" noProof="0" dirty="0">
              <a:ln>
                <a:noFill/>
              </a:ln>
              <a:solidFill>
                <a:schemeClr val="bg1">
                  <a:lumMod val="65000"/>
                </a:schemeClr>
              </a:solidFill>
              <a:effectLst/>
              <a:uLnTx/>
              <a:uFillTx/>
              <a:latin typeface="Arial"/>
              <a:cs typeface="Arial"/>
            </a:endParaRPr>
          </a:p>
        </p:txBody>
      </p:sp>
    </p:spTree>
    <p:extLst>
      <p:ext uri="{BB962C8B-B14F-4D97-AF65-F5344CB8AC3E}">
        <p14:creationId xmlns:p14="http://schemas.microsoft.com/office/powerpoint/2010/main" val="2495896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88" y="-28575"/>
            <a:ext cx="8245475" cy="498475"/>
          </a:xfrm>
        </p:spPr>
        <p:txBody>
          <a:bodyPr/>
          <a:lstStyle/>
          <a:p>
            <a:pPr algn="ctr"/>
            <a:r>
              <a:rPr lang="en-US" dirty="0">
                <a:solidFill>
                  <a:schemeClr val="bg1"/>
                </a:solidFill>
                <a:latin typeface="Verdana" panose="020B0604030504040204" pitchFamily="34" charset="0"/>
                <a:ea typeface="Verdana" panose="020B0604030504040204" pitchFamily="34" charset="0"/>
              </a:rPr>
              <a:t>Experimental</a:t>
            </a:r>
          </a:p>
        </p:txBody>
      </p:sp>
      <p:sp>
        <p:nvSpPr>
          <p:cNvPr id="4" name="Slide Number Placeholder 3"/>
          <p:cNvSpPr>
            <a:spLocks noGrp="1"/>
          </p:cNvSpPr>
          <p:nvPr>
            <p:ph type="sldNum" sz="quarter" idx="10"/>
          </p:nvPr>
        </p:nvSpPr>
        <p:spPr/>
        <p:txBody>
          <a:bodyPr/>
          <a:lstStyle/>
          <a:p>
            <a:pPr>
              <a:defRPr/>
            </a:pPr>
            <a:fld id="{BC0B7403-0D9E-4DEB-8705-94E3A5AD042D}" type="slidenum">
              <a:rPr lang="en-US" smtClean="0"/>
              <a:pPr>
                <a:defRPr/>
              </a:pPr>
              <a:t>9</a:t>
            </a:fld>
            <a:endParaRPr lang="en-US" dirty="0"/>
          </a:p>
        </p:txBody>
      </p:sp>
      <p:sp>
        <p:nvSpPr>
          <p:cNvPr id="7" name="Rectangle 3"/>
          <p:cNvSpPr txBox="1">
            <a:spLocks noChangeArrowheads="1"/>
          </p:cNvSpPr>
          <p:nvPr/>
        </p:nvSpPr>
        <p:spPr bwMode="auto">
          <a:xfrm>
            <a:off x="302918" y="751946"/>
            <a:ext cx="8631297" cy="5140854"/>
          </a:xfrm>
          <a:prstGeom prst="rect">
            <a:avLst/>
          </a:prstGeom>
          <a:noFill/>
          <a:ln>
            <a:noFill/>
          </a:ln>
          <a:effectLst/>
          <a:extLst>
            <a:ext uri="{909E8E84-426E-40DD-AFC4-6F175D3DCCD1}">
              <a14:hiddenFill xmlns:a14="http://schemas.microsoft.com/office/drawing/2010/main">
                <a:solidFill>
                  <a:srgbClr val="FF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35000"/>
              </a:spcBef>
              <a:spcAft>
                <a:spcPct val="15000"/>
              </a:spcAft>
              <a:buClr>
                <a:schemeClr val="accent2"/>
              </a:buClr>
              <a:buFont typeface="Wingdings" pitchFamily="2" charset="2"/>
              <a:buChar char="§"/>
              <a:defRPr sz="2400" b="1">
                <a:solidFill>
                  <a:schemeClr val="tx1"/>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charset="0"/>
              <a:buChar char="–"/>
              <a:defRPr sz="2200">
                <a:solidFill>
                  <a:schemeClr val="tx1"/>
                </a:solidFill>
                <a:latin typeface="+mn-lt"/>
                <a:cs typeface="+mn-cs"/>
              </a:defRPr>
            </a:lvl2pPr>
            <a:lvl3pPr marL="682625" indent="-223838" algn="l" rtl="0" eaLnBrk="0" fontAlgn="base" hangingPunct="0">
              <a:spcBef>
                <a:spcPct val="20000"/>
              </a:spcBef>
              <a:spcAft>
                <a:spcPct val="0"/>
              </a:spcAft>
              <a:buClr>
                <a:schemeClr val="accent2"/>
              </a:buClr>
              <a:buChar char="•"/>
              <a:defRPr sz="2000">
                <a:solidFill>
                  <a:schemeClr val="tx1"/>
                </a:solidFill>
                <a:latin typeface="+mn-lt"/>
                <a:cs typeface="+mn-cs"/>
              </a:defRPr>
            </a:lvl3pPr>
            <a:lvl4pPr marL="912813" indent="-228600" algn="l" rtl="0" eaLnBrk="0" fontAlgn="base" hangingPunct="0">
              <a:spcBef>
                <a:spcPct val="20000"/>
              </a:spcBef>
              <a:spcAft>
                <a:spcPct val="0"/>
              </a:spcAft>
              <a:buClr>
                <a:schemeClr val="accent2"/>
              </a:buClr>
              <a:buFont typeface="Arial" charset="0"/>
              <a:buChar char="–"/>
              <a:defRPr>
                <a:solidFill>
                  <a:schemeClr val="tx1"/>
                </a:solidFill>
                <a:latin typeface="+mn-lt"/>
                <a:cs typeface="+mn-cs"/>
              </a:defRPr>
            </a:lvl4pPr>
            <a:lvl5pPr marL="1143000" indent="-228600" algn="l" rtl="0" eaLnBrk="0" fontAlgn="base" hangingPunct="0">
              <a:spcBef>
                <a:spcPct val="20000"/>
              </a:spcBef>
              <a:spcAft>
                <a:spcPct val="0"/>
              </a:spcAft>
              <a:buClr>
                <a:schemeClr val="accent2"/>
              </a:buClr>
              <a:buFont typeface="Arial" charset="0"/>
              <a:buChar char="&gt;"/>
              <a:defRPr>
                <a:solidFill>
                  <a:schemeClr val="tx1"/>
                </a:solidFill>
                <a:latin typeface="+mn-lt"/>
                <a:cs typeface="+mn-cs"/>
              </a:defRPr>
            </a:lvl5pPr>
            <a:lvl6pPr marL="16002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6pPr>
            <a:lvl7pPr marL="20574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7pPr>
            <a:lvl8pPr marL="25146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8pPr>
            <a:lvl9pPr marL="29718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9pPr>
          </a:lstStyle>
          <a:p>
            <a:pPr marL="0" indent="0">
              <a:spcBef>
                <a:spcPts val="3600"/>
              </a:spcBef>
              <a:buClr>
                <a:srgbClr val="00B0F0"/>
              </a:buClr>
              <a:buNone/>
            </a:pPr>
            <a:r>
              <a:rPr lang="en-US" sz="2800" dirty="0">
                <a:latin typeface="+mj-lt"/>
              </a:rPr>
              <a:t>Electroless Ni(P) solution used  </a:t>
            </a:r>
          </a:p>
          <a:p>
            <a:pPr lvl="1">
              <a:spcBef>
                <a:spcPts val="1200"/>
              </a:spcBef>
              <a:buClr>
                <a:srgbClr val="00B0F0"/>
              </a:buClr>
              <a:buFont typeface="IBM Plex Mono Medium" panose="020B0609050203000203" pitchFamily="49" charset="0"/>
              <a:buChar char="—"/>
            </a:pPr>
            <a:r>
              <a:rPr lang="en-US" sz="2400" dirty="0">
                <a:latin typeface="Garamond" panose="02020404030301010803" pitchFamily="18" charset="0"/>
              </a:rPr>
              <a:t> Commercial: from </a:t>
            </a:r>
            <a:r>
              <a:rPr lang="en-US" sz="2400" dirty="0" err="1">
                <a:latin typeface="Garamond" panose="02020404030301010803" pitchFamily="18" charset="0"/>
              </a:rPr>
              <a:t>Uyemura</a:t>
            </a:r>
            <a:r>
              <a:rPr lang="en-US" sz="2400" dirty="0">
                <a:latin typeface="Garamond" panose="02020404030301010803" pitchFamily="18" charset="0"/>
              </a:rPr>
              <a:t> </a:t>
            </a:r>
            <a:endParaRPr lang="en-US" sz="2400" dirty="0">
              <a:solidFill>
                <a:schemeClr val="accent6">
                  <a:lumMod val="75000"/>
                </a:schemeClr>
              </a:solidFill>
              <a:latin typeface="Garamond" panose="02020404030301010803" pitchFamily="18" charset="0"/>
            </a:endParaRPr>
          </a:p>
          <a:p>
            <a:pPr lvl="1">
              <a:spcBef>
                <a:spcPts val="1200"/>
              </a:spcBef>
              <a:buClr>
                <a:srgbClr val="00B0F0"/>
              </a:buClr>
              <a:buFont typeface="IBM Plex Mono Medium" panose="020B0609050203000203" pitchFamily="49" charset="0"/>
              <a:buChar char="—"/>
            </a:pPr>
            <a:r>
              <a:rPr lang="en-US" sz="2400" dirty="0">
                <a:solidFill>
                  <a:schemeClr val="accent6">
                    <a:lumMod val="75000"/>
                  </a:schemeClr>
                </a:solidFill>
                <a:latin typeface="Garamond" panose="02020404030301010803" pitchFamily="18" charset="0"/>
              </a:rPr>
              <a:t> </a:t>
            </a:r>
            <a:r>
              <a:rPr lang="en-US" sz="2400" dirty="0">
                <a:solidFill>
                  <a:schemeClr val="accent6">
                    <a:lumMod val="75000"/>
                  </a:schemeClr>
                </a:solidFill>
                <a:latin typeface="Garamond" panose="02020404030301010803" pitchFamily="18" charset="0"/>
                <a:cs typeface="Calibri" panose="020F0502020204030204" pitchFamily="34" charset="0"/>
              </a:rPr>
              <a:t>→ </a:t>
            </a:r>
            <a:r>
              <a:rPr lang="en-US" sz="2400" dirty="0">
                <a:solidFill>
                  <a:schemeClr val="accent6">
                    <a:lumMod val="75000"/>
                  </a:schemeClr>
                </a:solidFill>
                <a:latin typeface="Garamond" panose="02020404030301010803" pitchFamily="18" charset="0"/>
              </a:rPr>
              <a:t>10 – 12 </a:t>
            </a:r>
            <a:r>
              <a:rPr lang="en-US" sz="2400" dirty="0" err="1">
                <a:solidFill>
                  <a:schemeClr val="accent6">
                    <a:lumMod val="75000"/>
                  </a:schemeClr>
                </a:solidFill>
                <a:latin typeface="Garamond" panose="02020404030301010803" pitchFamily="18" charset="0"/>
              </a:rPr>
              <a:t>wt</a:t>
            </a:r>
            <a:r>
              <a:rPr lang="en-US" sz="2400" dirty="0">
                <a:solidFill>
                  <a:schemeClr val="accent6">
                    <a:lumMod val="75000"/>
                  </a:schemeClr>
                </a:solidFill>
                <a:latin typeface="Garamond" panose="02020404030301010803" pitchFamily="18" charset="0"/>
              </a:rPr>
              <a:t>% P,  i.e., ca. 20 – 23 at% P,  in Ni(P) films</a:t>
            </a:r>
            <a:endParaRPr lang="en-US" sz="2400" dirty="0">
              <a:latin typeface="Garamond" panose="02020404030301010803" pitchFamily="18" charset="0"/>
            </a:endParaRPr>
          </a:p>
          <a:p>
            <a:pPr marL="0" indent="0">
              <a:spcBef>
                <a:spcPts val="3600"/>
              </a:spcBef>
              <a:buNone/>
            </a:pPr>
            <a:r>
              <a:rPr lang="en-US" sz="2800" dirty="0">
                <a:latin typeface="+mj-lt"/>
              </a:rPr>
              <a:t>Commercial solutions evolution</a:t>
            </a:r>
          </a:p>
          <a:p>
            <a:pPr lvl="1">
              <a:spcBef>
                <a:spcPts val="1200"/>
              </a:spcBef>
              <a:buClr>
                <a:srgbClr val="00B0F0"/>
              </a:buClr>
              <a:buFont typeface="IBM Plex Mono Medium" panose="020B0609050203000203" pitchFamily="49" charset="0"/>
              <a:buChar char="—"/>
            </a:pPr>
            <a:r>
              <a:rPr lang="en-US" altLang="en-US" sz="2400" kern="0" dirty="0">
                <a:latin typeface="Garamond" panose="02020404030301010803" pitchFamily="18" charset="0"/>
              </a:rPr>
              <a:t> Additives evolution: more </a:t>
            </a:r>
            <a:r>
              <a:rPr lang="en-US" altLang="en-US" sz="2400" i="1" kern="0" dirty="0">
                <a:solidFill>
                  <a:schemeClr val="accent6">
                    <a:lumMod val="75000"/>
                  </a:schemeClr>
                </a:solidFill>
                <a:latin typeface="Garamond" panose="02020404030301010803" pitchFamily="18" charset="0"/>
              </a:rPr>
              <a:t>environmental-friendly</a:t>
            </a:r>
            <a:r>
              <a:rPr lang="en-US" altLang="en-US" sz="2400" kern="0" dirty="0">
                <a:solidFill>
                  <a:schemeClr val="accent6">
                    <a:lumMod val="75000"/>
                  </a:schemeClr>
                </a:solidFill>
                <a:latin typeface="Garamond" panose="02020404030301010803" pitchFamily="18" charset="0"/>
              </a:rPr>
              <a:t> components and additives have been adopted by industry</a:t>
            </a:r>
          </a:p>
        </p:txBody>
      </p:sp>
    </p:spTree>
    <p:extLst>
      <p:ext uri="{BB962C8B-B14F-4D97-AF65-F5344CB8AC3E}">
        <p14:creationId xmlns:p14="http://schemas.microsoft.com/office/powerpoint/2010/main" val="98642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ed_whitebground">
  <a:themeElements>
    <a:clrScheme name="speed_whitebground 1">
      <a:dk1>
        <a:srgbClr val="000000"/>
      </a:dk1>
      <a:lt1>
        <a:srgbClr val="FFFFFF"/>
      </a:lt1>
      <a:dk2>
        <a:srgbClr val="808080"/>
      </a:dk2>
      <a:lt2>
        <a:srgbClr val="CCCCFF"/>
      </a:lt2>
      <a:accent1>
        <a:srgbClr val="7889FB"/>
      </a:accent1>
      <a:accent2>
        <a:srgbClr val="2DB6B3"/>
      </a:accent2>
      <a:accent3>
        <a:srgbClr val="FFFFFF"/>
      </a:accent3>
      <a:accent4>
        <a:srgbClr val="000000"/>
      </a:accent4>
      <a:accent5>
        <a:srgbClr val="BEC4FD"/>
      </a:accent5>
      <a:accent6>
        <a:srgbClr val="28A5A2"/>
      </a:accent6>
      <a:hlink>
        <a:srgbClr val="0909F9"/>
      </a:hlink>
      <a:folHlink>
        <a:srgbClr val="D18213"/>
      </a:folHlink>
    </a:clrScheme>
    <a:fontScheme name="speed_whitebground">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228600" marR="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kumimoji="0" lang="en-US" sz="1800" b="1"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228600" marR="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kumimoji="0" lang="en-US" sz="1800" b="1"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speed_whitebground 1">
        <a:dk1>
          <a:srgbClr val="000000"/>
        </a:dk1>
        <a:lt1>
          <a:srgbClr val="FFFFFF"/>
        </a:lt1>
        <a:dk2>
          <a:srgbClr val="808080"/>
        </a:dk2>
        <a:lt2>
          <a:srgbClr val="CCCCFF"/>
        </a:lt2>
        <a:accent1>
          <a:srgbClr val="7889FB"/>
        </a:accent1>
        <a:accent2>
          <a:srgbClr val="2DB6B3"/>
        </a:accent2>
        <a:accent3>
          <a:srgbClr val="FFFFFF"/>
        </a:accent3>
        <a:accent4>
          <a:srgbClr val="000000"/>
        </a:accent4>
        <a:accent5>
          <a:srgbClr val="BEC4FD"/>
        </a:accent5>
        <a:accent6>
          <a:srgbClr val="28A5A2"/>
        </a:accent6>
        <a:hlink>
          <a:srgbClr val="0909F9"/>
        </a:hlink>
        <a:folHlink>
          <a:srgbClr val="D1821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speed_whitebground</Template>
  <TotalTime>126461</TotalTime>
  <Words>1635</Words>
  <Application>Microsoft Office PowerPoint</Application>
  <PresentationFormat>On-screen Show (4:3)</PresentationFormat>
  <Paragraphs>275</Paragraphs>
  <Slides>28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MS PGothic</vt:lpstr>
      <vt:lpstr>Arial</vt:lpstr>
      <vt:lpstr>Calibri</vt:lpstr>
      <vt:lpstr>Comic Sans MS</vt:lpstr>
      <vt:lpstr>Garamond</vt:lpstr>
      <vt:lpstr>IBM Plex Mono Medium</vt:lpstr>
      <vt:lpstr>Times New Roman</vt:lpstr>
      <vt:lpstr>Verdana</vt:lpstr>
      <vt:lpstr>Wingdings</vt:lpstr>
      <vt:lpstr>speed_whitebground</vt:lpstr>
      <vt:lpstr>Electroless Deposition Revisited  E. J. O’Sullivan, C. Camagong, J.J. Nowak, M. Hopstaken, P.L. Trouilloud,    E.A. Galligan,  C. Kothandaraman, Y. Luo, and M. Krishnan   IBM Research Division, T.J. Watson Research Center, P.O. Box 218, Yorktown Hts., New York 10598, USA,   </vt:lpstr>
      <vt:lpstr>Outline</vt:lpstr>
      <vt:lpstr>Why MRAM?  </vt:lpstr>
      <vt:lpstr>Spin Torque MRAM overview</vt:lpstr>
      <vt:lpstr>PowerPoint Presentation</vt:lpstr>
      <vt:lpstr>Electroless Ni(P) as Cu Cap Layer</vt:lpstr>
      <vt:lpstr>Electroless Ni(P) Properties</vt:lpstr>
      <vt:lpstr>Outline</vt:lpstr>
      <vt:lpstr>Experimental</vt:lpstr>
      <vt:lpstr>Ni(P) Solution Operating Conditions</vt:lpstr>
      <vt:lpstr>Copper Surface Preparation: Cleaning</vt:lpstr>
      <vt:lpstr>Copper Surface Preparation: Activation</vt:lpstr>
      <vt:lpstr>Deposition Selectivity </vt:lpstr>
      <vt:lpstr>Ni(P) Solution Operation: pH = 4, 85⁰C</vt:lpstr>
      <vt:lpstr>Ni(P) XPS Film Composition  </vt:lpstr>
      <vt:lpstr>Ni(P) Film SIMS (Cs M+) Depth Profile</vt:lpstr>
      <vt:lpstr>Ni(P) Coverage </vt:lpstr>
      <vt:lpstr>Excellent Selectivity</vt:lpstr>
      <vt:lpstr>Ni(P) Corrosion Properties</vt:lpstr>
      <vt:lpstr>Outline</vt:lpstr>
      <vt:lpstr>MRAM R &amp; MR</vt:lpstr>
      <vt:lpstr>Effect of Ni(P) and Baking on R &amp; MR</vt:lpstr>
      <vt:lpstr>R &amp; MR Ratios: Deeper Look at Data</vt:lpstr>
      <vt:lpstr>PowerPoint Presentation</vt:lpstr>
      <vt:lpstr>Crystallization Kinetics Of  Ni(P) Thin Films</vt:lpstr>
      <vt:lpstr>Outline</vt:lpstr>
      <vt:lpstr>Electroless Deposition: Future Prospets</vt:lpstr>
      <vt:lpstr>PowerPoint Presentation</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Speed Title Slide</dc:title>
  <dc:creator>IBM_USER</dc:creator>
  <cp:lastModifiedBy>Eugene O'Sullivan</cp:lastModifiedBy>
  <cp:revision>1143</cp:revision>
  <cp:lastPrinted>2019-10-04T21:56:48Z</cp:lastPrinted>
  <dcterms:created xsi:type="dcterms:W3CDTF">2007-01-29T21:38:23Z</dcterms:created>
  <dcterms:modified xsi:type="dcterms:W3CDTF">2019-10-15T14:45:30Z</dcterms:modified>
</cp:coreProperties>
</file>