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610D-03AC-4BA8-85CA-FA7A0A80E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9282-1668-452B-8058-EC747792C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9684-CDF0-4E9F-96D9-60A325A6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7A62-FBF3-479C-904A-FC26A60B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36AF-74F3-4A4D-9E7C-ADFDC03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7D48-2B9F-436C-8124-8D32CEC7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0435-C704-4A86-B89D-3873EE167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10E7-6C4F-4B6A-A331-370FABAF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0222E-CDEC-46EF-8F70-E04F339B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1FF0A-7881-4FBB-B676-FEFF9BDA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8202D-FB57-4862-89EB-CF6B80E82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9FD2E-9094-4E16-B1A1-3EA811BA7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C086-111F-43DE-B2FA-01071734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A5EC-5268-48DA-83C8-FD360616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ECD9-3FD5-415D-826E-092CBF4D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B398-0E38-4350-841D-9142B9B3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92BE-086E-4C01-88EA-C949BADE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CF38-3F98-492C-B390-11A684C1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4DA0-A2EB-4ED0-B7AC-FDC3D8E7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C2F0-6C56-4C7B-9372-CB73E991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EF17-5EDF-4A6F-BCE0-90759859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95F8-D93F-46F1-BE1D-E0C75681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EEAC-ADBA-4125-A835-FC5A662C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2DFD-D344-4447-B49E-12E9B5D9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471-A36C-4AAD-9D31-B384121D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5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2C90-136D-4960-AFB9-20ACCE26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79B3-E051-48B5-8819-2AB4B9C9E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55822-83F0-4662-874F-E6A41ACFC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1EB25-AE96-4591-819E-4D0A0353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BD3AD-E639-4D1D-A8DF-4286FF9C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1FA-2AF1-4B4F-8D8F-DDE873EE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7F95-0E5E-4C10-8812-1BBED44F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9ADF-3D3D-4FCA-9C54-3BBEE863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0D649-207B-419F-998D-C4B7137F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3EE6B-4C00-4834-803E-577065928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A104E-B28F-4E35-88A1-A5C4D125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6B1C7-19C3-4418-9D0C-FD52B4E8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AF3C1-0E53-43FE-951E-4E511D29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76C-895E-4482-87CF-BFABDFA6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B834-6DFA-4A67-8A19-2EC0ADDC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4AEC3-3C65-401E-826D-A904898A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83C17-204A-4F30-88F9-9EEFA7C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709E-4E74-47E6-85B0-6F9F32B7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49A30-85E8-4BDF-8536-36CD4BAA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41190-BDF1-4ED1-8B9C-CA34E89A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08603-8210-47F2-B559-63F6B01A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2371-E737-4927-AA2D-7B2BB610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DF9-8042-481B-BFCB-0207A71A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D6F3B-4CFF-4127-B407-CCA208661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90E-E3AE-490F-AFAF-FE821B74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9989-874F-4D42-935F-6A655EFE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2EEE-0958-4654-AF41-E312107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DFFB-8142-4719-A710-2CCA065F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F4B5D-48F1-4427-ABF1-CE3A3EFD8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DEA4-D841-4884-A92B-F6FD25E38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C0089-67BC-493F-8066-00A70957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743CA-7C84-4B4C-8EFA-0FDA9E32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2579-F9A8-4D07-9A88-A9B77BF6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4E0CD-3D49-48D4-97B8-7B98DDD8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A824-3F5C-4E61-AF62-EBD983D4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AC81A-514F-491A-81E2-840C5A255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54B2-020A-4643-9F3B-994660E9C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26A2-1E37-4FDC-8FE7-69DE70ED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A2BD97-2CC1-40BD-8E49-7543BEEDB664}"/>
              </a:ext>
            </a:extLst>
          </p:cNvPr>
          <p:cNvSpPr txBox="1"/>
          <p:nvPr/>
        </p:nvSpPr>
        <p:spPr>
          <a:xfrm>
            <a:off x="561975" y="708839"/>
            <a:ext cx="114109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To make 1.5L of 0.1g PdSO</a:t>
            </a:r>
            <a:r>
              <a:rPr lang="en-US" sz="3600" b="1" baseline="-25000" dirty="0">
                <a:solidFill>
                  <a:srgbClr val="FF0000"/>
                </a:solidFill>
              </a:rPr>
              <a:t>4</a:t>
            </a:r>
            <a:r>
              <a:rPr lang="en-US" sz="3600" b="1" dirty="0">
                <a:solidFill>
                  <a:srgbClr val="FF0000"/>
                </a:solidFill>
              </a:rPr>
              <a:t> per liter of 5% H</a:t>
            </a:r>
            <a:r>
              <a:rPr lang="en-US" sz="3600" b="1" baseline="-25000" dirty="0">
                <a:solidFill>
                  <a:srgbClr val="FF0000"/>
                </a:solidFill>
              </a:rPr>
              <a:t>2</a:t>
            </a:r>
            <a:r>
              <a:rPr lang="en-US" sz="3600" b="1" dirty="0">
                <a:solidFill>
                  <a:srgbClr val="FF0000"/>
                </a:solidFill>
              </a:rPr>
              <a:t>SO</a:t>
            </a:r>
            <a:r>
              <a:rPr lang="en-US" sz="3600" b="1" baseline="-25000" dirty="0">
                <a:solidFill>
                  <a:srgbClr val="FF0000"/>
                </a:solidFill>
              </a:rPr>
              <a:t>4</a:t>
            </a:r>
            <a:r>
              <a:rPr lang="en-US" sz="3600" b="1" dirty="0">
                <a:solidFill>
                  <a:srgbClr val="FF0000"/>
                </a:solidFill>
              </a:rPr>
              <a:t> stock:</a:t>
            </a:r>
          </a:p>
          <a:p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3000" dirty="0"/>
              <a:t>Add 0.15g PdSO</a:t>
            </a:r>
            <a:r>
              <a:rPr lang="en-GB" sz="3000" baseline="-25000" dirty="0"/>
              <a:t>4</a:t>
            </a:r>
            <a:r>
              <a:rPr lang="en-GB" sz="3000" dirty="0"/>
              <a:t> (analytical reagent grade) to 1.5L of 5% H</a:t>
            </a:r>
            <a:r>
              <a:rPr lang="en-GB" sz="3000" baseline="-25000" dirty="0"/>
              <a:t>2</a:t>
            </a:r>
            <a:r>
              <a:rPr lang="en-GB" sz="3000" dirty="0"/>
              <a:t>SO</a:t>
            </a:r>
            <a:r>
              <a:rPr lang="en-GB" sz="3000" baseline="-25000" dirty="0"/>
              <a:t>4</a:t>
            </a:r>
            <a:r>
              <a:rPr lang="en-GB" sz="3000" dirty="0"/>
              <a:t> acid mixture (see preparation procedure)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*Note: PdSO</a:t>
            </a:r>
            <a:r>
              <a:rPr lang="en-GB" sz="2800" baseline="-25000" dirty="0">
                <a:solidFill>
                  <a:schemeClr val="accent1"/>
                </a:solidFill>
              </a:rPr>
              <a:t>4</a:t>
            </a:r>
            <a:r>
              <a:rPr lang="en-GB" sz="2800" dirty="0">
                <a:solidFill>
                  <a:schemeClr val="accent1"/>
                </a:solidFill>
              </a:rPr>
              <a:t> takes time to dissolve; allow at least two days of overnight stirring (if solution level gets low, add more 5% H</a:t>
            </a:r>
            <a:r>
              <a:rPr lang="en-GB" sz="2800" baseline="-25000" dirty="0">
                <a:solidFill>
                  <a:schemeClr val="accent1"/>
                </a:solidFill>
              </a:rPr>
              <a:t>2</a:t>
            </a:r>
            <a:r>
              <a:rPr lang="en-GB" sz="2800" dirty="0">
                <a:solidFill>
                  <a:schemeClr val="accent1"/>
                </a:solidFill>
              </a:rPr>
              <a:t>SO</a:t>
            </a:r>
            <a:r>
              <a:rPr lang="en-GB" sz="2800" baseline="-25000" dirty="0">
                <a:solidFill>
                  <a:schemeClr val="accent1"/>
                </a:solidFill>
              </a:rPr>
              <a:t>4</a:t>
            </a:r>
            <a:r>
              <a:rPr lang="en-GB" sz="2800" dirty="0">
                <a:solidFill>
                  <a:schemeClr val="accent1"/>
                </a:solidFill>
              </a:rPr>
              <a:t> to mark before transfer)</a:t>
            </a:r>
          </a:p>
          <a:p>
            <a:endParaRPr lang="en-GB" sz="3000" dirty="0"/>
          </a:p>
          <a:p>
            <a:r>
              <a:rPr lang="en-GB" sz="3000" dirty="0">
                <a:sym typeface="Wingdings" panose="05000000000000000000" pitchFamily="2" charset="2"/>
              </a:rPr>
              <a:t></a:t>
            </a:r>
            <a:r>
              <a:rPr lang="en-GB" sz="3000" dirty="0"/>
              <a:t>The seed solution is filtered (</a:t>
            </a:r>
            <a:r>
              <a:rPr lang="en-GB" sz="3000" u="sng" dirty="0"/>
              <a:t>see Figure 1</a:t>
            </a:r>
            <a:r>
              <a:rPr lang="en-GB" sz="3000" dirty="0"/>
              <a:t>) prior to use. 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*Note: for FRESH solutions, use 0.2um filter initially then follow with 0.05um filter</a:t>
            </a:r>
          </a:p>
          <a:p>
            <a:r>
              <a:rPr lang="en-GB" sz="3200" dirty="0"/>
              <a:t>	</a:t>
            </a:r>
            <a:r>
              <a:rPr lang="en-GB" sz="2800" dirty="0">
                <a:solidFill>
                  <a:schemeClr val="accent1"/>
                </a:solidFill>
              </a:rPr>
              <a:t>for USED solutions, only filter with 0.05um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6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4477AD-DD2D-45B8-97EF-FC41B74E67C0}"/>
              </a:ext>
            </a:extLst>
          </p:cNvPr>
          <p:cNvGrpSpPr/>
          <p:nvPr/>
        </p:nvGrpSpPr>
        <p:grpSpPr>
          <a:xfrm>
            <a:off x="3013074" y="657235"/>
            <a:ext cx="5616575" cy="4546590"/>
            <a:chOff x="1174750" y="1638300"/>
            <a:chExt cx="3703638" cy="3565525"/>
          </a:xfrm>
        </p:grpSpPr>
        <p:pic>
          <p:nvPicPr>
            <p:cNvPr id="2051" name="Picture 1">
              <a:extLst>
                <a:ext uri="{FF2B5EF4-FFF2-40B4-BE49-F238E27FC236}">
                  <a16:creationId xmlns:a16="http://schemas.microsoft.com/office/drawing/2014/main" id="{AF1AC51A-BA2E-416A-BC16-D6D5D610A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750" y="1638300"/>
              <a:ext cx="3703638" cy="336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utoShape 2">
              <a:extLst>
                <a:ext uri="{FF2B5EF4-FFF2-40B4-BE49-F238E27FC236}">
                  <a16:creationId xmlns:a16="http://schemas.microsoft.com/office/drawing/2014/main" id="{F392DBA4-B4DC-41DF-A180-6AE5947B1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4873625"/>
              <a:ext cx="2114550" cy="330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 CATCH BASIN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Rectangle 4">
            <a:extLst>
              <a:ext uri="{FF2B5EF4-FFF2-40B4-BE49-F238E27FC236}">
                <a16:creationId xmlns:a16="http://schemas.microsoft.com/office/drawing/2014/main" id="{5674A515-4FD1-47A8-B78F-19F9213B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62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4E956D-DBA3-416C-A068-A33D4DE1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19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7C371-DF9B-4B68-A2AA-0B166CFA94C7}"/>
              </a:ext>
            </a:extLst>
          </p:cNvPr>
          <p:cNvSpPr txBox="1"/>
          <p:nvPr/>
        </p:nvSpPr>
        <p:spPr>
          <a:xfrm>
            <a:off x="2700153" y="5665142"/>
            <a:ext cx="624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1. PdSO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Reagent Filtration Set-up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500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110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Camagong</dc:creator>
  <cp:lastModifiedBy>Cristina Camagong</cp:lastModifiedBy>
  <cp:revision>7</cp:revision>
  <cp:lastPrinted>2020-03-27T14:31:38Z</cp:lastPrinted>
  <dcterms:created xsi:type="dcterms:W3CDTF">2020-03-26T20:13:33Z</dcterms:created>
  <dcterms:modified xsi:type="dcterms:W3CDTF">2020-03-27T14:31:43Z</dcterms:modified>
</cp:coreProperties>
</file>