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C03C-C32F-4074-8BC6-CEBBAA5C1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E88DC-885D-45E9-BD3B-160CC8E0E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844BC-9D35-477D-874F-F36BFF2D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28B7-B91B-4F3A-9C9A-70F91E10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C97C-9733-4881-B98F-335AC6B3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6715-4379-4DB0-BD8F-4B7A9DC4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3290D-6017-4D36-8ECB-CC758DB4D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33A9-A3BA-4D11-881E-8CEBDC29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90A6-0079-4117-B8A0-387CA9ED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8F31B-76C8-4A9F-853E-36FA7412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7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0275C-1056-4BA6-A131-FA8591242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740B8-0940-4EA7-B20A-66F44D3CC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62961-9821-4940-9F43-A684A11B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B6188-2D2E-4424-BE80-749F5078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64C3-AF09-4852-ADDF-E393F33B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11BB-10EC-4920-B9DB-77D8169C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5F47-FA9E-441A-A4CF-867BC2AA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C397-EE7D-4349-91BC-F0664A66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70EB-1EDB-439E-9501-DC8BAB7F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6143-EFBB-4DAB-814D-C1B3E08D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D8D7-06AF-4EE9-9558-0E60875B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78F40-3CA9-44DC-95CB-972B90167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C0042-1A10-474B-8514-C58A45E5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7234-6758-4104-9B18-9586D48F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B2B7-7A08-448B-8D73-E61A85D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2EFA-1270-4413-AAE2-BB0B40D6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2681C-CEAC-459A-AD28-179F51719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7F599-4FD7-4D85-A0F0-A2F16F4F0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EFD49-3720-4348-BBDD-9BDBA06D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572B0-76EE-441D-9C46-D9F7CCAF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4ADC-38AD-4D9C-A921-AF854DF4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0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7F56-886B-45A8-8111-8CC3FF6C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0ED7E-AFBE-44A2-8AE9-F7295476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C7183-37B5-4CC5-BE5F-C6070E1E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F4057-9B07-4FB9-AFD2-CC27D0F5A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559F3-4BB2-4D87-83C3-CE377EF5B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C1A78-1786-4041-9D22-E96B4C4F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36BC0-F5FE-40EA-944C-24C217BD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B7C12-B655-45D2-88B9-144992F5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829C-3B63-444A-8437-05CF28A0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9DB31-2CCC-4158-8AB4-A390DE45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E2793-9DCA-4360-BD3F-0D9C5D42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610DE-CFF8-42F8-A196-31AED081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E23B7-DBC0-47CA-BA9C-DD4119DB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82876-C37E-4A1D-9B53-7425265B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A9EB3-6F31-47EA-83BB-2E4CC14D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1685-7EF3-4ECD-8415-41FA9823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2A09-0DAA-4642-8F39-460223C4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AB511-CA8A-4194-A4D9-DF66BCCCC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26CA1-F5CE-40B2-BB96-56B0ADF9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4972-01E4-4413-B90A-C6020415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6FB9-B10C-47CD-9E3F-66D69F58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9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1D03-A026-4A47-9460-DF3D5E8F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C7C8C-D6BF-406D-98A2-28273334B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15AC0-4A9C-4787-9389-C26B0E05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608E-B2CC-4011-BD11-2E2E4551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4426-17D6-47B1-951D-082F28A0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F1072-79F5-46FE-8B86-5378DCC4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4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42921-DC28-4D22-BF10-1AD0DB55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CB3FE-A95B-44C8-A5FE-5C5D8BD6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6D3E-BD55-425D-8D5E-FDAF54E2C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9B2E-3C06-47D8-813E-C8202E8E09C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59775-A18B-4539-A26C-764C25556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4A0B-2959-46EC-82BD-CBEB11018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A7F4C-147B-4ED7-B6B1-BA326700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90" y="0"/>
            <a:ext cx="9081670" cy="36698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72430D-A0C3-4C12-BCF4-FDA245E35B0E}"/>
              </a:ext>
            </a:extLst>
          </p:cNvPr>
          <p:cNvSpPr txBox="1"/>
          <p:nvPr/>
        </p:nvSpPr>
        <p:spPr>
          <a:xfrm>
            <a:off x="400707" y="3929816"/>
            <a:ext cx="22496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10.5 L Ni(P) bath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fresh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D5E20-5FED-4CE8-818F-78B6C5ED4B17}"/>
              </a:ext>
            </a:extLst>
          </p:cNvPr>
          <p:cNvSpPr txBox="1"/>
          <p:nvPr/>
        </p:nvSpPr>
        <p:spPr>
          <a:xfrm>
            <a:off x="91507" y="5136849"/>
            <a:ext cx="2828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2.5 L Ni(P) bath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for replenishment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after every 30++  wafer runs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3507D-41A7-46DD-8CCD-A81D65EC8789}"/>
              </a:ext>
            </a:extLst>
          </p:cNvPr>
          <p:cNvSpPr txBox="1"/>
          <p:nvPr/>
        </p:nvSpPr>
        <p:spPr>
          <a:xfrm>
            <a:off x="3015045" y="4560980"/>
            <a:ext cx="8871659" cy="2246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Take-out OLD 2.5L mixture, </a:t>
            </a: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measure pH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Add NEW 2.5L Ni(P) mixture:</a:t>
            </a:r>
          </a:p>
          <a:p>
            <a:r>
              <a:rPr lang="en-US" sz="2000" dirty="0">
                <a:sym typeface="Wingdings" panose="05000000000000000000" pitchFamily="2" charset="2"/>
              </a:rPr>
              <a:t>	1,913 mL H</a:t>
            </a:r>
            <a:r>
              <a:rPr lang="en-US" sz="2000" baseline="-25000" dirty="0">
                <a:sym typeface="Wingdings" panose="05000000000000000000" pitchFamily="2" charset="2"/>
              </a:rPr>
              <a:t>2</a:t>
            </a:r>
            <a:r>
              <a:rPr lang="en-US" sz="2000" dirty="0">
                <a:sym typeface="Wingdings" panose="05000000000000000000" pitchFamily="2" charset="2"/>
              </a:rPr>
              <a:t>O</a:t>
            </a:r>
          </a:p>
          <a:p>
            <a:r>
              <a:rPr lang="en-US" sz="2000" dirty="0">
                <a:sym typeface="Wingdings" panose="05000000000000000000" pitchFamily="2" charset="2"/>
              </a:rPr>
              <a:t>	500 mL ANP-M</a:t>
            </a:r>
          </a:p>
          <a:p>
            <a:r>
              <a:rPr lang="en-US" sz="2000" dirty="0">
                <a:sym typeface="Wingdings" panose="05000000000000000000" pitchFamily="2" charset="2"/>
              </a:rPr>
              <a:t>	85 mL ANP-N</a:t>
            </a:r>
          </a:p>
          <a:p>
            <a:r>
              <a:rPr lang="en-US" sz="2000" dirty="0">
                <a:sym typeface="Wingdings" panose="05000000000000000000" pitchFamily="2" charset="2"/>
              </a:rPr>
              <a:t>	2.5 mL Brightener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Filter, measure pH (~4.3 – 4.2) AND using 5% H</a:t>
            </a:r>
            <a:r>
              <a:rPr lang="en-US" sz="2000" baseline="-25000" dirty="0">
                <a:sym typeface="Wingdings" panose="05000000000000000000" pitchFamily="2" charset="2"/>
              </a:rPr>
              <a:t>2</a:t>
            </a:r>
            <a:r>
              <a:rPr lang="en-US" sz="2000" dirty="0">
                <a:sym typeface="Wingdings" panose="05000000000000000000" pitchFamily="2" charset="2"/>
              </a:rPr>
              <a:t>SO</a:t>
            </a:r>
            <a:r>
              <a:rPr lang="en-US" sz="2000" baseline="-25000" dirty="0">
                <a:sym typeface="Wingdings" panose="05000000000000000000" pitchFamily="2" charset="2"/>
              </a:rPr>
              <a:t>4</a:t>
            </a:r>
            <a:r>
              <a:rPr lang="en-US" sz="2000" dirty="0">
                <a:sym typeface="Wingdings" panose="05000000000000000000" pitchFamily="2" charset="2"/>
              </a:rPr>
              <a:t>, bring pH down to about 3.98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CA8C9-6CA9-4B72-AFFB-EBCCF65E266E}"/>
              </a:ext>
            </a:extLst>
          </p:cNvPr>
          <p:cNvSpPr txBox="1"/>
          <p:nvPr/>
        </p:nvSpPr>
        <p:spPr>
          <a:xfrm>
            <a:off x="3004771" y="3669858"/>
            <a:ext cx="8097153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8.0325L H</a:t>
            </a:r>
            <a:r>
              <a:rPr lang="en-US" sz="2000" baseline="-25000" dirty="0"/>
              <a:t>2</a:t>
            </a:r>
            <a:r>
              <a:rPr lang="en-US" sz="2000" dirty="0"/>
              <a:t>O, 2.1 L ANP-M, 0.357L ANP-N, 10.5mL Brightener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pH ~4.85 </a:t>
            </a:r>
          </a:p>
          <a:p>
            <a:pPr lvl="0"/>
            <a:r>
              <a:rPr lang="en-US" sz="2000" dirty="0"/>
              <a:t>use 5% H</a:t>
            </a:r>
            <a:r>
              <a:rPr lang="en-US" sz="2000" baseline="-25000" dirty="0"/>
              <a:t>2</a:t>
            </a:r>
            <a:r>
              <a:rPr lang="en-US" sz="2000" dirty="0"/>
              <a:t>SO</a:t>
            </a:r>
            <a:r>
              <a:rPr lang="en-US" sz="2000" baseline="-25000" dirty="0"/>
              <a:t>4</a:t>
            </a:r>
            <a:r>
              <a:rPr lang="en-US" sz="2000" dirty="0"/>
              <a:t> to bring down to pH 3.98, </a:t>
            </a:r>
            <a:r>
              <a:rPr lang="en-US" sz="2000" dirty="0">
                <a:solidFill>
                  <a:srgbClr val="0070C0"/>
                </a:solidFill>
              </a:rPr>
              <a:t>note final pH</a:t>
            </a:r>
          </a:p>
        </p:txBody>
      </p:sp>
    </p:spTree>
    <p:extLst>
      <p:ext uri="{BB962C8B-B14F-4D97-AF65-F5344CB8AC3E}">
        <p14:creationId xmlns:p14="http://schemas.microsoft.com/office/powerpoint/2010/main" val="125242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A7F4C-147B-4ED7-B6B1-BA326700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90" y="0"/>
            <a:ext cx="9081670" cy="36698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72430D-A0C3-4C12-BCF4-FDA245E35B0E}"/>
              </a:ext>
            </a:extLst>
          </p:cNvPr>
          <p:cNvSpPr txBox="1"/>
          <p:nvPr/>
        </p:nvSpPr>
        <p:spPr>
          <a:xfrm>
            <a:off x="762657" y="4315767"/>
            <a:ext cx="18617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 L Ni(P) bath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fresh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CA8C9-6CA9-4B72-AFFB-EBCCF65E266E}"/>
              </a:ext>
            </a:extLst>
          </p:cNvPr>
          <p:cNvSpPr txBox="1"/>
          <p:nvPr/>
        </p:nvSpPr>
        <p:spPr>
          <a:xfrm>
            <a:off x="2842846" y="4314537"/>
            <a:ext cx="7922425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ym typeface="Wingdings" panose="05000000000000000000" pitchFamily="2" charset="2"/>
              </a:rPr>
              <a:t>765 m</a:t>
            </a:r>
            <a:r>
              <a:rPr lang="en-US" sz="2000" dirty="0"/>
              <a:t>L H</a:t>
            </a:r>
            <a:r>
              <a:rPr lang="en-US" sz="2000" baseline="-25000" dirty="0"/>
              <a:t>2</a:t>
            </a:r>
            <a:r>
              <a:rPr lang="en-US" sz="2000" dirty="0"/>
              <a:t>O, 200 mL ANP-M, 34 mL ANP-N, 1mL Brightener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pH ~4.85 </a:t>
            </a:r>
          </a:p>
          <a:p>
            <a:pPr lvl="0"/>
            <a:r>
              <a:rPr lang="en-US" sz="2000" dirty="0"/>
              <a:t>use 5% H</a:t>
            </a:r>
            <a:r>
              <a:rPr lang="en-US" sz="2000" baseline="-25000" dirty="0"/>
              <a:t>2</a:t>
            </a:r>
            <a:r>
              <a:rPr lang="en-US" sz="2000" dirty="0"/>
              <a:t>SO</a:t>
            </a:r>
            <a:r>
              <a:rPr lang="en-US" sz="2000" baseline="-25000" dirty="0"/>
              <a:t>4</a:t>
            </a:r>
            <a:r>
              <a:rPr lang="en-US" sz="2000" dirty="0"/>
              <a:t> to bring down to pH 3.98, </a:t>
            </a:r>
            <a:r>
              <a:rPr lang="en-US" sz="2000" dirty="0">
                <a:solidFill>
                  <a:srgbClr val="0070C0"/>
                </a:solidFill>
              </a:rPr>
              <a:t>note final pH</a:t>
            </a:r>
          </a:p>
        </p:txBody>
      </p:sp>
    </p:spTree>
    <p:extLst>
      <p:ext uri="{BB962C8B-B14F-4D97-AF65-F5344CB8AC3E}">
        <p14:creationId xmlns:p14="http://schemas.microsoft.com/office/powerpoint/2010/main" val="190702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Camagong</dc:creator>
  <cp:lastModifiedBy>Cristina Camagong</cp:lastModifiedBy>
  <cp:revision>15</cp:revision>
  <dcterms:created xsi:type="dcterms:W3CDTF">2019-10-25T19:37:07Z</dcterms:created>
  <dcterms:modified xsi:type="dcterms:W3CDTF">2020-03-27T13:39:46Z</dcterms:modified>
</cp:coreProperties>
</file>