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727" r:id="rId3"/>
  </p:sldMasterIdLst>
  <p:notesMasterIdLst>
    <p:notesMasterId r:id="rId12"/>
  </p:notesMasterIdLst>
  <p:sldIdLst>
    <p:sldId id="364" r:id="rId4"/>
    <p:sldId id="566" r:id="rId5"/>
    <p:sldId id="567" r:id="rId6"/>
    <p:sldId id="568" r:id="rId7"/>
    <p:sldId id="410" r:id="rId8"/>
    <p:sldId id="564" r:id="rId9"/>
    <p:sldId id="563" r:id="rId10"/>
    <p:sldId id="5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712" autoAdjust="0"/>
  </p:normalViewPr>
  <p:slideViewPr>
    <p:cSldViewPr snapToGrid="0">
      <p:cViewPr varScale="1">
        <p:scale>
          <a:sx n="104" d="100"/>
          <a:sy n="104" d="100"/>
        </p:scale>
        <p:origin x="144"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Guarino\Documents\Plating%20Documents\SPC%20NiP%20Qualifier%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risGuarino\Documents\Plating%20Documents\SPC%20NiP%20Qualifier%20Shee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risGuarino\Documents\Plating%20Documents\SPC%20NiP%20Qualifier%20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b="1" u="sng"/>
              <a:t>SPC Ni(P) Electroless Qualifiers MASS (10 min) </a:t>
            </a:r>
          </a:p>
        </c:rich>
      </c:tx>
      <c:layout>
        <c:manualLayout>
          <c:xMode val="edge"/>
          <c:yMode val="edge"/>
          <c:x val="0.33503705017808644"/>
          <c:y val="1.4177767528012973E-2"/>
        </c:manualLayout>
      </c:layout>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'Mass Method'!$A$39:$B$75</c:f>
              <c:multiLvlStrCache>
                <c:ptCount val="37"/>
                <c:lvl>
                  <c:pt idx="0">
                    <c:v>NiPU77</c:v>
                  </c:pt>
                  <c:pt idx="1">
                    <c:v>NiPU78</c:v>
                  </c:pt>
                  <c:pt idx="2">
                    <c:v>NiPU79</c:v>
                  </c:pt>
                  <c:pt idx="3">
                    <c:v>NiPU80A</c:v>
                  </c:pt>
                  <c:pt idx="4">
                    <c:v>NiPU80B</c:v>
                  </c:pt>
                  <c:pt idx="5">
                    <c:v>NiPU81</c:v>
                  </c:pt>
                  <c:pt idx="6">
                    <c:v>NiPU82</c:v>
                  </c:pt>
                  <c:pt idx="7">
                    <c:v>NiPU83</c:v>
                  </c:pt>
                  <c:pt idx="8">
                    <c:v>NiPU84</c:v>
                  </c:pt>
                  <c:pt idx="9">
                    <c:v>NiPU85</c:v>
                  </c:pt>
                  <c:pt idx="10">
                    <c:v>NiPU86</c:v>
                  </c:pt>
                  <c:pt idx="11">
                    <c:v>NiPU87</c:v>
                  </c:pt>
                  <c:pt idx="12">
                    <c:v>NiPU88</c:v>
                  </c:pt>
                  <c:pt idx="13">
                    <c:v>NiPU89</c:v>
                  </c:pt>
                  <c:pt idx="14">
                    <c:v>NiPU90</c:v>
                  </c:pt>
                  <c:pt idx="15">
                    <c:v>NiPU91</c:v>
                  </c:pt>
                  <c:pt idx="16">
                    <c:v>NiPU92</c:v>
                  </c:pt>
                  <c:pt idx="17">
                    <c:v>NiPU93</c:v>
                  </c:pt>
                  <c:pt idx="18">
                    <c:v>NiPU94</c:v>
                  </c:pt>
                  <c:pt idx="19">
                    <c:v>NiPU95</c:v>
                  </c:pt>
                  <c:pt idx="20">
                    <c:v>NiPU96</c:v>
                  </c:pt>
                  <c:pt idx="21">
                    <c:v>NiPU97</c:v>
                  </c:pt>
                  <c:pt idx="22">
                    <c:v>NiPU98</c:v>
                  </c:pt>
                  <c:pt idx="23">
                    <c:v>NiPU99</c:v>
                  </c:pt>
                  <c:pt idx="24">
                    <c:v>NiPU100</c:v>
                  </c:pt>
                  <c:pt idx="25">
                    <c:v>NiPU101</c:v>
                  </c:pt>
                  <c:pt idx="26">
                    <c:v>NiPU102</c:v>
                  </c:pt>
                  <c:pt idx="27">
                    <c:v>NiPU103</c:v>
                  </c:pt>
                  <c:pt idx="28">
                    <c:v>NiPU104</c:v>
                  </c:pt>
                  <c:pt idx="29">
                    <c:v>NiPU105</c:v>
                  </c:pt>
                  <c:pt idx="30">
                    <c:v>NiPU106</c:v>
                  </c:pt>
                  <c:pt idx="31">
                    <c:v>NiPU107</c:v>
                  </c:pt>
                  <c:pt idx="32">
                    <c:v>NiPU108</c:v>
                  </c:pt>
                  <c:pt idx="33">
                    <c:v>NiPU109</c:v>
                  </c:pt>
                  <c:pt idx="34">
                    <c:v>NiPU110</c:v>
                  </c:pt>
                  <c:pt idx="35">
                    <c:v>NiPU111</c:v>
                  </c:pt>
                  <c:pt idx="36">
                    <c:v>NiPU112</c:v>
                  </c:pt>
                </c:lvl>
                <c:lvl>
                  <c:pt idx="0">
                    <c:v>7/9/20</c:v>
                  </c:pt>
                  <c:pt idx="1">
                    <c:v>7/10/20</c:v>
                  </c:pt>
                  <c:pt idx="2">
                    <c:v>7/23/20</c:v>
                  </c:pt>
                  <c:pt idx="3">
                    <c:v>8/3/20</c:v>
                  </c:pt>
                  <c:pt idx="4">
                    <c:v>8/3/20</c:v>
                  </c:pt>
                  <c:pt idx="5">
                    <c:v>9/11/20</c:v>
                  </c:pt>
                  <c:pt idx="6">
                    <c:v>9/11/20</c:v>
                  </c:pt>
                  <c:pt idx="7">
                    <c:v>10/22/20</c:v>
                  </c:pt>
                  <c:pt idx="8">
                    <c:v>10/30/20</c:v>
                  </c:pt>
                  <c:pt idx="9">
                    <c:v>11/3/20</c:v>
                  </c:pt>
                  <c:pt idx="10">
                    <c:v>11/20/20</c:v>
                  </c:pt>
                  <c:pt idx="11">
                    <c:v>12/4/20</c:v>
                  </c:pt>
                  <c:pt idx="12">
                    <c:v>12/14/20</c:v>
                  </c:pt>
                  <c:pt idx="13">
                    <c:v>12/15/20</c:v>
                  </c:pt>
                  <c:pt idx="14">
                    <c:v>1/6/21</c:v>
                  </c:pt>
                  <c:pt idx="15">
                    <c:v>2/17/21</c:v>
                  </c:pt>
                  <c:pt idx="16">
                    <c:v>3/10/21</c:v>
                  </c:pt>
                  <c:pt idx="17">
                    <c:v>3/11/21</c:v>
                  </c:pt>
                  <c:pt idx="18">
                    <c:v>4/14/21</c:v>
                  </c:pt>
                  <c:pt idx="19">
                    <c:v>4/15/21</c:v>
                  </c:pt>
                  <c:pt idx="20">
                    <c:v>4/20/21</c:v>
                  </c:pt>
                  <c:pt idx="21">
                    <c:v>4/28/21</c:v>
                  </c:pt>
                  <c:pt idx="22">
                    <c:v>5/27/21</c:v>
                  </c:pt>
                  <c:pt idx="23">
                    <c:v>7/2/21</c:v>
                  </c:pt>
                  <c:pt idx="24">
                    <c:v>7/7/21</c:v>
                  </c:pt>
                  <c:pt idx="25">
                    <c:v>7/8/21</c:v>
                  </c:pt>
                  <c:pt idx="26">
                    <c:v>8/6/21</c:v>
                  </c:pt>
                  <c:pt idx="27">
                    <c:v>8/9/21</c:v>
                  </c:pt>
                  <c:pt idx="28">
                    <c:v>8/10/21</c:v>
                  </c:pt>
                  <c:pt idx="29">
                    <c:v>10/15/21</c:v>
                  </c:pt>
                  <c:pt idx="30">
                    <c:v>10/18/21</c:v>
                  </c:pt>
                  <c:pt idx="31">
                    <c:v>10/25/21</c:v>
                  </c:pt>
                  <c:pt idx="32">
                    <c:v>11/17/21</c:v>
                  </c:pt>
                  <c:pt idx="33">
                    <c:v>12/10/21</c:v>
                  </c:pt>
                  <c:pt idx="34">
                    <c:v>12/14/21</c:v>
                  </c:pt>
                  <c:pt idx="35">
                    <c:v>12/15/21</c:v>
                  </c:pt>
                  <c:pt idx="36">
                    <c:v>12/20/21</c:v>
                  </c:pt>
                </c:lvl>
              </c:multiLvlStrCache>
            </c:multiLvlStrRef>
          </c:cat>
          <c:val>
            <c:numRef>
              <c:f>'Mass Method'!$C$39:$C$75</c:f>
              <c:numCache>
                <c:formatCode>0.00</c:formatCode>
                <c:ptCount val="37"/>
                <c:pt idx="0">
                  <c:v>113</c:v>
                </c:pt>
                <c:pt idx="1">
                  <c:v>95</c:v>
                </c:pt>
                <c:pt idx="2">
                  <c:v>100</c:v>
                </c:pt>
                <c:pt idx="3">
                  <c:v>92</c:v>
                </c:pt>
                <c:pt idx="4">
                  <c:v>92</c:v>
                </c:pt>
                <c:pt idx="5">
                  <c:v>95</c:v>
                </c:pt>
                <c:pt idx="6">
                  <c:v>95</c:v>
                </c:pt>
                <c:pt idx="7">
                  <c:v>83</c:v>
                </c:pt>
                <c:pt idx="8">
                  <c:v>83</c:v>
                </c:pt>
                <c:pt idx="9">
                  <c:v>84</c:v>
                </c:pt>
                <c:pt idx="10">
                  <c:v>88</c:v>
                </c:pt>
                <c:pt idx="11">
                  <c:v>88</c:v>
                </c:pt>
                <c:pt idx="12">
                  <c:v>86</c:v>
                </c:pt>
                <c:pt idx="13">
                  <c:v>86</c:v>
                </c:pt>
                <c:pt idx="14">
                  <c:v>92</c:v>
                </c:pt>
                <c:pt idx="15">
                  <c:v>83</c:v>
                </c:pt>
                <c:pt idx="16">
                  <c:v>90</c:v>
                </c:pt>
                <c:pt idx="17">
                  <c:v>90</c:v>
                </c:pt>
                <c:pt idx="18">
                  <c:v>83</c:v>
                </c:pt>
                <c:pt idx="19">
                  <c:v>83</c:v>
                </c:pt>
                <c:pt idx="20">
                  <c:v>78</c:v>
                </c:pt>
                <c:pt idx="21">
                  <c:v>78</c:v>
                </c:pt>
                <c:pt idx="22">
                  <c:v>78</c:v>
                </c:pt>
                <c:pt idx="23">
                  <c:v>77</c:v>
                </c:pt>
                <c:pt idx="24">
                  <c:v>81</c:v>
                </c:pt>
                <c:pt idx="25">
                  <c:v>81</c:v>
                </c:pt>
                <c:pt idx="26">
                  <c:v>83</c:v>
                </c:pt>
                <c:pt idx="27">
                  <c:v>83</c:v>
                </c:pt>
                <c:pt idx="28">
                  <c:v>83</c:v>
                </c:pt>
                <c:pt idx="29">
                  <c:v>90</c:v>
                </c:pt>
                <c:pt idx="30">
                  <c:v>79</c:v>
                </c:pt>
                <c:pt idx="31">
                  <c:v>92</c:v>
                </c:pt>
                <c:pt idx="32">
                  <c:v>92</c:v>
                </c:pt>
                <c:pt idx="33">
                  <c:v>92</c:v>
                </c:pt>
                <c:pt idx="34">
                  <c:v>79</c:v>
                </c:pt>
                <c:pt idx="35">
                  <c:v>79</c:v>
                </c:pt>
                <c:pt idx="36">
                  <c:v>79</c:v>
                </c:pt>
              </c:numCache>
            </c:numRef>
          </c:val>
          <c:extLst>
            <c:ext xmlns:c16="http://schemas.microsoft.com/office/drawing/2014/chart" uri="{C3380CC4-5D6E-409C-BE32-E72D297353CC}">
              <c16:uniqueId val="{00000000-4B49-4EB5-8277-80770DA9A843}"/>
            </c:ext>
          </c:extLst>
        </c:ser>
        <c:dLbls>
          <c:showLegendKey val="0"/>
          <c:showVal val="0"/>
          <c:showCatName val="0"/>
          <c:showSerName val="0"/>
          <c:showPercent val="0"/>
          <c:showBubbleSize val="0"/>
        </c:dLbls>
        <c:gapWidth val="269"/>
        <c:axId val="1923910128"/>
        <c:axId val="1283667680"/>
      </c:barChart>
      <c:lineChart>
        <c:grouping val="standard"/>
        <c:varyColors val="0"/>
        <c:ser>
          <c:idx val="1"/>
          <c:order val="1"/>
          <c:spPr>
            <a:ln w="38100" cap="rnd">
              <a:solidFill>
                <a:schemeClr val="accent2"/>
              </a:solidFill>
              <a:round/>
            </a:ln>
            <a:effectLst>
              <a:softEdge rad="12700"/>
            </a:effectLst>
          </c:spPr>
          <c:marker>
            <c:symbol val="none"/>
          </c:marker>
          <c:cat>
            <c:numRef>
              <c:f>'Mass Method'!$A$39:$A$75</c:f>
              <c:numCache>
                <c:formatCode>m/d/yy;@</c:formatCode>
                <c:ptCount val="37"/>
                <c:pt idx="0">
                  <c:v>44021</c:v>
                </c:pt>
                <c:pt idx="1">
                  <c:v>44022</c:v>
                </c:pt>
                <c:pt idx="2">
                  <c:v>44035</c:v>
                </c:pt>
                <c:pt idx="3">
                  <c:v>44046</c:v>
                </c:pt>
                <c:pt idx="4">
                  <c:v>44046</c:v>
                </c:pt>
                <c:pt idx="5">
                  <c:v>44085</c:v>
                </c:pt>
                <c:pt idx="6">
                  <c:v>44085</c:v>
                </c:pt>
                <c:pt idx="7">
                  <c:v>44126</c:v>
                </c:pt>
                <c:pt idx="8">
                  <c:v>44134</c:v>
                </c:pt>
                <c:pt idx="9">
                  <c:v>44138</c:v>
                </c:pt>
                <c:pt idx="10">
                  <c:v>44155</c:v>
                </c:pt>
                <c:pt idx="11">
                  <c:v>44169</c:v>
                </c:pt>
                <c:pt idx="12">
                  <c:v>44179</c:v>
                </c:pt>
                <c:pt idx="13">
                  <c:v>44180</c:v>
                </c:pt>
                <c:pt idx="14">
                  <c:v>44202</c:v>
                </c:pt>
                <c:pt idx="15">
                  <c:v>44244</c:v>
                </c:pt>
                <c:pt idx="16">
                  <c:v>44265</c:v>
                </c:pt>
                <c:pt idx="17">
                  <c:v>44266</c:v>
                </c:pt>
                <c:pt idx="18">
                  <c:v>44300</c:v>
                </c:pt>
                <c:pt idx="19">
                  <c:v>44301</c:v>
                </c:pt>
                <c:pt idx="20">
                  <c:v>44306</c:v>
                </c:pt>
                <c:pt idx="21">
                  <c:v>44314</c:v>
                </c:pt>
                <c:pt idx="22">
                  <c:v>44343</c:v>
                </c:pt>
                <c:pt idx="23">
                  <c:v>44379</c:v>
                </c:pt>
                <c:pt idx="24">
                  <c:v>44384</c:v>
                </c:pt>
                <c:pt idx="25">
                  <c:v>44385</c:v>
                </c:pt>
                <c:pt idx="26">
                  <c:v>44414</c:v>
                </c:pt>
                <c:pt idx="27">
                  <c:v>44417</c:v>
                </c:pt>
                <c:pt idx="28">
                  <c:v>44418</c:v>
                </c:pt>
                <c:pt idx="29">
                  <c:v>44484</c:v>
                </c:pt>
                <c:pt idx="30">
                  <c:v>44487</c:v>
                </c:pt>
                <c:pt idx="31">
                  <c:v>44494</c:v>
                </c:pt>
                <c:pt idx="32">
                  <c:v>44517</c:v>
                </c:pt>
                <c:pt idx="33">
                  <c:v>44540</c:v>
                </c:pt>
                <c:pt idx="34">
                  <c:v>44544</c:v>
                </c:pt>
                <c:pt idx="35">
                  <c:v>44545</c:v>
                </c:pt>
                <c:pt idx="36">
                  <c:v>44550</c:v>
                </c:pt>
              </c:numCache>
            </c:numRef>
          </c:cat>
          <c:val>
            <c:numRef>
              <c:f>'Mass Method'!$D$39:$D$75</c:f>
              <c:numCache>
                <c:formatCode>0.0000</c:formatCode>
                <c:ptCount val="37"/>
                <c:pt idx="0">
                  <c:v>3.3599999999999998E-2</c:v>
                </c:pt>
                <c:pt idx="1">
                  <c:v>4.24E-2</c:v>
                </c:pt>
                <c:pt idx="2">
                  <c:v>3.95E-2</c:v>
                </c:pt>
                <c:pt idx="3">
                  <c:v>4.3900000000000002E-2</c:v>
                </c:pt>
                <c:pt idx="4">
                  <c:v>4.3900000000000002E-2</c:v>
                </c:pt>
                <c:pt idx="5">
                  <c:v>4.24E-2</c:v>
                </c:pt>
                <c:pt idx="6">
                  <c:v>4.24E-2</c:v>
                </c:pt>
                <c:pt idx="7">
                  <c:v>5.1200000000000002E-2</c:v>
                </c:pt>
                <c:pt idx="8">
                  <c:v>5.1200000000000002E-2</c:v>
                </c:pt>
                <c:pt idx="9">
                  <c:v>4.9700000000000001E-2</c:v>
                </c:pt>
                <c:pt idx="10">
                  <c:v>4.6800000000000001E-2</c:v>
                </c:pt>
                <c:pt idx="11">
                  <c:v>4.6800000000000001E-2</c:v>
                </c:pt>
                <c:pt idx="12">
                  <c:v>4.82E-2</c:v>
                </c:pt>
                <c:pt idx="13">
                  <c:v>4.82E-2</c:v>
                </c:pt>
                <c:pt idx="14">
                  <c:v>4.3900000000000002E-2</c:v>
                </c:pt>
                <c:pt idx="15">
                  <c:v>5.1200000000000002E-2</c:v>
                </c:pt>
                <c:pt idx="16">
                  <c:v>4.53E-2</c:v>
                </c:pt>
                <c:pt idx="17">
                  <c:v>4.53E-2</c:v>
                </c:pt>
                <c:pt idx="18">
                  <c:v>5.1200000000000002E-2</c:v>
                </c:pt>
                <c:pt idx="19">
                  <c:v>5.1200000000000002E-2</c:v>
                </c:pt>
                <c:pt idx="20">
                  <c:v>5.5599999999999997E-2</c:v>
                </c:pt>
                <c:pt idx="21">
                  <c:v>5.5599999999999997E-2</c:v>
                </c:pt>
                <c:pt idx="22">
                  <c:v>5.5599999999999997E-2</c:v>
                </c:pt>
                <c:pt idx="23">
                  <c:v>5.7000000000000002E-2</c:v>
                </c:pt>
                <c:pt idx="24">
                  <c:v>5.28E-2</c:v>
                </c:pt>
                <c:pt idx="25">
                  <c:v>5.28E-2</c:v>
                </c:pt>
                <c:pt idx="26">
                  <c:v>5.1200000000000002E-2</c:v>
                </c:pt>
                <c:pt idx="27">
                  <c:v>5.1200000000000002E-2</c:v>
                </c:pt>
                <c:pt idx="28">
                  <c:v>5.1200000000000002E-2</c:v>
                </c:pt>
                <c:pt idx="29">
                  <c:v>4.53E-2</c:v>
                </c:pt>
                <c:pt idx="30">
                  <c:v>5.5599999999999997E-2</c:v>
                </c:pt>
                <c:pt idx="31">
                  <c:v>4.3900000000000002E-2</c:v>
                </c:pt>
                <c:pt idx="32">
                  <c:v>4.3900000000000002E-2</c:v>
                </c:pt>
                <c:pt idx="33">
                  <c:v>4.3900000000000002E-2</c:v>
                </c:pt>
                <c:pt idx="34">
                  <c:v>5.5599999999999997E-2</c:v>
                </c:pt>
                <c:pt idx="35">
                  <c:v>5.5599999999999997E-2</c:v>
                </c:pt>
                <c:pt idx="36">
                  <c:v>5.5599999999999997E-2</c:v>
                </c:pt>
              </c:numCache>
            </c:numRef>
          </c:val>
          <c:smooth val="0"/>
          <c:extLst>
            <c:ext xmlns:c16="http://schemas.microsoft.com/office/drawing/2014/chart" uri="{C3380CC4-5D6E-409C-BE32-E72D297353CC}">
              <c16:uniqueId val="{00000001-4B49-4EB5-8277-80770DA9A843}"/>
            </c:ext>
          </c:extLst>
        </c:ser>
        <c:dLbls>
          <c:showLegendKey val="0"/>
          <c:showVal val="0"/>
          <c:showCatName val="0"/>
          <c:showSerName val="0"/>
          <c:showPercent val="0"/>
          <c:showBubbleSize val="0"/>
        </c:dLbls>
        <c:marker val="1"/>
        <c:smooth val="0"/>
        <c:axId val="1965975504"/>
        <c:axId val="1793009536"/>
      </c:lineChart>
      <c:valAx>
        <c:axId val="1283667680"/>
        <c:scaling>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wrap="square" anchor="ctr" anchorCtr="1"/>
              <a:lstStyle/>
              <a:p>
                <a:pPr>
                  <a:defRPr sz="900" b="0" i="0" u="none" strike="noStrike" kern="1200" cap="all" baseline="0">
                    <a:solidFill>
                      <a:schemeClr val="accent1"/>
                    </a:solidFill>
                    <a:latin typeface="+mn-lt"/>
                    <a:ea typeface="+mn-ea"/>
                    <a:cs typeface="+mn-cs"/>
                  </a:defRPr>
                </a:pPr>
                <a:r>
                  <a:rPr lang="en-US" sz="1200" b="1" dirty="0">
                    <a:solidFill>
                      <a:schemeClr val="accent1"/>
                    </a:solidFill>
                  </a:rPr>
                  <a:t>Time</a:t>
                </a:r>
                <a:r>
                  <a:rPr lang="en-US" sz="1200" b="1" baseline="0" dirty="0">
                    <a:solidFill>
                      <a:schemeClr val="accent1"/>
                    </a:solidFill>
                  </a:rPr>
                  <a:t> (sec)</a:t>
                </a:r>
                <a:endParaRPr lang="en-US" sz="1200" b="1" dirty="0">
                  <a:solidFill>
                    <a:schemeClr val="accent1"/>
                  </a:solidFill>
                </a:endParaRPr>
              </a:p>
            </c:rich>
          </c:tx>
          <c:layout>
            <c:manualLayout>
              <c:xMode val="edge"/>
              <c:yMode val="edge"/>
              <c:x val="0.98052595468228987"/>
              <c:y val="0.49553163379689324"/>
            </c:manualLayout>
          </c:layout>
          <c:overlay val="0"/>
          <c:spPr>
            <a:noFill/>
            <a:ln>
              <a:noFill/>
            </a:ln>
            <a:effectLst/>
          </c:spPr>
          <c:txPr>
            <a:bodyPr rot="5400000" spcFirstLastPara="1" vertOverflow="ellipsis" wrap="square" anchor="ctr" anchorCtr="1"/>
            <a:lstStyle/>
            <a:p>
              <a:pPr>
                <a:defRPr sz="900" b="0" i="0" u="none" strike="noStrike" kern="1200" cap="all" baseline="0">
                  <a:solidFill>
                    <a:schemeClr val="accent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3910128"/>
        <c:crosses val="max"/>
        <c:crossBetween val="midCat"/>
      </c:valAx>
      <c:catAx>
        <c:axId val="192391012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t" anchorCtr="0"/>
          <a:lstStyle/>
          <a:p>
            <a:pPr>
              <a:defRPr sz="800" b="0" i="0" u="none" strike="noStrike" kern="1200" cap="none" spc="0" normalizeH="0" baseline="0">
                <a:solidFill>
                  <a:schemeClr val="tx1">
                    <a:lumMod val="65000"/>
                    <a:lumOff val="35000"/>
                  </a:schemeClr>
                </a:solidFill>
                <a:latin typeface="+mn-lt"/>
                <a:ea typeface="+mn-ea"/>
                <a:cs typeface="+mn-cs"/>
              </a:defRPr>
            </a:pPr>
            <a:endParaRPr lang="en-US"/>
          </a:p>
        </c:txPr>
        <c:crossAx val="1283667680"/>
        <c:crosses val="autoZero"/>
        <c:auto val="0"/>
        <c:lblAlgn val="ctr"/>
        <c:lblOffset val="100"/>
        <c:tickLblSkip val="1"/>
        <c:noMultiLvlLbl val="1"/>
      </c:catAx>
      <c:valAx>
        <c:axId val="179300953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200" b="1">
                    <a:solidFill>
                      <a:schemeClr val="accent2"/>
                    </a:solidFill>
                  </a:rPr>
                  <a:t>Rate</a:t>
                </a:r>
                <a:r>
                  <a:rPr lang="en-US" sz="1200" b="1" baseline="0">
                    <a:solidFill>
                      <a:schemeClr val="accent2"/>
                    </a:solidFill>
                  </a:rPr>
                  <a:t> (um/min)</a:t>
                </a:r>
                <a:endParaRPr lang="en-US" sz="1200" b="1">
                  <a:solidFill>
                    <a:schemeClr val="accent2"/>
                  </a:solidFill>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965975504"/>
        <c:crosses val="autoZero"/>
        <c:crossBetween val="between"/>
      </c:valAx>
      <c:dateAx>
        <c:axId val="1965975504"/>
        <c:scaling>
          <c:orientation val="minMax"/>
        </c:scaling>
        <c:delete val="1"/>
        <c:axPos val="b"/>
        <c:numFmt formatCode="m/d/yy;@" sourceLinked="1"/>
        <c:majorTickMark val="out"/>
        <c:minorTickMark val="none"/>
        <c:tickLblPos val="nextTo"/>
        <c:crossAx val="1793009536"/>
        <c:crosses val="autoZero"/>
        <c:auto val="1"/>
        <c:lblOffset val="100"/>
        <c:baseTimeUnit val="days"/>
        <c:majorUnit val="1"/>
        <c:minorUnit val="1"/>
      </c:date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movingAvg"/>
            <c:period val="2"/>
            <c:dispRSqr val="0"/>
            <c:dispEq val="0"/>
          </c:trendline>
          <c:xVal>
            <c:multiLvlStrRef>
              <c:f>'Mass Method'!$A$39:$B$75</c:f>
              <c:multiLvlStrCache>
                <c:ptCount val="37"/>
                <c:lvl>
                  <c:pt idx="0">
                    <c:v>NiPU77</c:v>
                  </c:pt>
                  <c:pt idx="1">
                    <c:v>NiPU78</c:v>
                  </c:pt>
                  <c:pt idx="2">
                    <c:v>NiPU79</c:v>
                  </c:pt>
                  <c:pt idx="3">
                    <c:v>NiPU80A</c:v>
                  </c:pt>
                  <c:pt idx="4">
                    <c:v>NiPU80B</c:v>
                  </c:pt>
                  <c:pt idx="5">
                    <c:v>NiPU81</c:v>
                  </c:pt>
                  <c:pt idx="6">
                    <c:v>NiPU82</c:v>
                  </c:pt>
                  <c:pt idx="7">
                    <c:v>NiPU83</c:v>
                  </c:pt>
                  <c:pt idx="8">
                    <c:v>NiPU84</c:v>
                  </c:pt>
                  <c:pt idx="9">
                    <c:v>NiPU85</c:v>
                  </c:pt>
                  <c:pt idx="10">
                    <c:v>NiPU86</c:v>
                  </c:pt>
                  <c:pt idx="11">
                    <c:v>NiPU87</c:v>
                  </c:pt>
                  <c:pt idx="12">
                    <c:v>NiPU88</c:v>
                  </c:pt>
                  <c:pt idx="13">
                    <c:v>NiPU89</c:v>
                  </c:pt>
                  <c:pt idx="14">
                    <c:v>NiPU90</c:v>
                  </c:pt>
                  <c:pt idx="15">
                    <c:v>NiPU91</c:v>
                  </c:pt>
                  <c:pt idx="16">
                    <c:v>NiPU92</c:v>
                  </c:pt>
                  <c:pt idx="17">
                    <c:v>NiPU93</c:v>
                  </c:pt>
                  <c:pt idx="18">
                    <c:v>NiPU94</c:v>
                  </c:pt>
                  <c:pt idx="19">
                    <c:v>NiPU95</c:v>
                  </c:pt>
                  <c:pt idx="20">
                    <c:v>NiPU96</c:v>
                  </c:pt>
                  <c:pt idx="21">
                    <c:v>NiPU97</c:v>
                  </c:pt>
                  <c:pt idx="22">
                    <c:v>NiPU98</c:v>
                  </c:pt>
                  <c:pt idx="23">
                    <c:v>NiPU99</c:v>
                  </c:pt>
                  <c:pt idx="24">
                    <c:v>NiPU100</c:v>
                  </c:pt>
                  <c:pt idx="25">
                    <c:v>NiPU101</c:v>
                  </c:pt>
                  <c:pt idx="26">
                    <c:v>NiPU102</c:v>
                  </c:pt>
                  <c:pt idx="27">
                    <c:v>NiPU103</c:v>
                  </c:pt>
                  <c:pt idx="28">
                    <c:v>NiPU104</c:v>
                  </c:pt>
                  <c:pt idx="29">
                    <c:v>NiPU105</c:v>
                  </c:pt>
                  <c:pt idx="30">
                    <c:v>NiPU106</c:v>
                  </c:pt>
                  <c:pt idx="31">
                    <c:v>NiPU107</c:v>
                  </c:pt>
                  <c:pt idx="32">
                    <c:v>NiPU108</c:v>
                  </c:pt>
                  <c:pt idx="33">
                    <c:v>NiPU109</c:v>
                  </c:pt>
                  <c:pt idx="34">
                    <c:v>NiPU110</c:v>
                  </c:pt>
                  <c:pt idx="35">
                    <c:v>NiPU111</c:v>
                  </c:pt>
                  <c:pt idx="36">
                    <c:v>NiPU112</c:v>
                  </c:pt>
                </c:lvl>
                <c:lvl>
                  <c:pt idx="0">
                    <c:v>7/9/20</c:v>
                  </c:pt>
                  <c:pt idx="1">
                    <c:v>7/10/20</c:v>
                  </c:pt>
                  <c:pt idx="2">
                    <c:v>7/23/20</c:v>
                  </c:pt>
                  <c:pt idx="3">
                    <c:v>8/3/20</c:v>
                  </c:pt>
                  <c:pt idx="4">
                    <c:v>8/3/20</c:v>
                  </c:pt>
                  <c:pt idx="5">
                    <c:v>9/11/20</c:v>
                  </c:pt>
                  <c:pt idx="6">
                    <c:v>9/11/20</c:v>
                  </c:pt>
                  <c:pt idx="7">
                    <c:v>10/22/20</c:v>
                  </c:pt>
                  <c:pt idx="8">
                    <c:v>10/30/20</c:v>
                  </c:pt>
                  <c:pt idx="9">
                    <c:v>11/3/20</c:v>
                  </c:pt>
                  <c:pt idx="10">
                    <c:v>11/20/20</c:v>
                  </c:pt>
                  <c:pt idx="11">
                    <c:v>12/4/20</c:v>
                  </c:pt>
                  <c:pt idx="12">
                    <c:v>12/14/20</c:v>
                  </c:pt>
                  <c:pt idx="13">
                    <c:v>12/15/20</c:v>
                  </c:pt>
                  <c:pt idx="14">
                    <c:v>1/6/21</c:v>
                  </c:pt>
                  <c:pt idx="15">
                    <c:v>2/17/21</c:v>
                  </c:pt>
                  <c:pt idx="16">
                    <c:v>3/10/21</c:v>
                  </c:pt>
                  <c:pt idx="17">
                    <c:v>3/11/21</c:v>
                  </c:pt>
                  <c:pt idx="18">
                    <c:v>4/14/21</c:v>
                  </c:pt>
                  <c:pt idx="19">
                    <c:v>4/15/21</c:v>
                  </c:pt>
                  <c:pt idx="20">
                    <c:v>4/20/21</c:v>
                  </c:pt>
                  <c:pt idx="21">
                    <c:v>4/28/21</c:v>
                  </c:pt>
                  <c:pt idx="22">
                    <c:v>5/27/21</c:v>
                  </c:pt>
                  <c:pt idx="23">
                    <c:v>7/2/21</c:v>
                  </c:pt>
                  <c:pt idx="24">
                    <c:v>7/7/21</c:v>
                  </c:pt>
                  <c:pt idx="25">
                    <c:v>7/8/21</c:v>
                  </c:pt>
                  <c:pt idx="26">
                    <c:v>8/6/21</c:v>
                  </c:pt>
                  <c:pt idx="27">
                    <c:v>8/9/21</c:v>
                  </c:pt>
                  <c:pt idx="28">
                    <c:v>8/10/21</c:v>
                  </c:pt>
                  <c:pt idx="29">
                    <c:v>10/15/21</c:v>
                  </c:pt>
                  <c:pt idx="30">
                    <c:v>10/18/21</c:v>
                  </c:pt>
                  <c:pt idx="31">
                    <c:v>10/25/21</c:v>
                  </c:pt>
                  <c:pt idx="32">
                    <c:v>11/17/21</c:v>
                  </c:pt>
                  <c:pt idx="33">
                    <c:v>12/10/21</c:v>
                  </c:pt>
                  <c:pt idx="34">
                    <c:v>12/14/21</c:v>
                  </c:pt>
                  <c:pt idx="35">
                    <c:v>12/15/21</c:v>
                  </c:pt>
                  <c:pt idx="36">
                    <c:v>12/20/21</c:v>
                  </c:pt>
                </c:lvl>
              </c:multiLvlStrCache>
            </c:multiLvlStrRef>
          </c:xVal>
          <c:yVal>
            <c:numRef>
              <c:f>'Mass Method'!$D$39:$D$75</c:f>
              <c:numCache>
                <c:formatCode>0.0000</c:formatCode>
                <c:ptCount val="37"/>
                <c:pt idx="0">
                  <c:v>3.3599999999999998E-2</c:v>
                </c:pt>
                <c:pt idx="1">
                  <c:v>4.24E-2</c:v>
                </c:pt>
                <c:pt idx="2">
                  <c:v>3.95E-2</c:v>
                </c:pt>
                <c:pt idx="3">
                  <c:v>4.3900000000000002E-2</c:v>
                </c:pt>
                <c:pt idx="4">
                  <c:v>4.3900000000000002E-2</c:v>
                </c:pt>
                <c:pt idx="5">
                  <c:v>4.24E-2</c:v>
                </c:pt>
                <c:pt idx="6">
                  <c:v>4.24E-2</c:v>
                </c:pt>
                <c:pt idx="7">
                  <c:v>5.1200000000000002E-2</c:v>
                </c:pt>
                <c:pt idx="8">
                  <c:v>5.1200000000000002E-2</c:v>
                </c:pt>
                <c:pt idx="9">
                  <c:v>4.9700000000000001E-2</c:v>
                </c:pt>
                <c:pt idx="10">
                  <c:v>4.6800000000000001E-2</c:v>
                </c:pt>
                <c:pt idx="11">
                  <c:v>4.6800000000000001E-2</c:v>
                </c:pt>
                <c:pt idx="12">
                  <c:v>4.82E-2</c:v>
                </c:pt>
                <c:pt idx="13">
                  <c:v>4.82E-2</c:v>
                </c:pt>
                <c:pt idx="14">
                  <c:v>4.3900000000000002E-2</c:v>
                </c:pt>
                <c:pt idx="15">
                  <c:v>5.1200000000000002E-2</c:v>
                </c:pt>
                <c:pt idx="16">
                  <c:v>4.53E-2</c:v>
                </c:pt>
                <c:pt idx="17">
                  <c:v>4.53E-2</c:v>
                </c:pt>
                <c:pt idx="18">
                  <c:v>5.1200000000000002E-2</c:v>
                </c:pt>
                <c:pt idx="19">
                  <c:v>5.1200000000000002E-2</c:v>
                </c:pt>
                <c:pt idx="20">
                  <c:v>5.5599999999999997E-2</c:v>
                </c:pt>
                <c:pt idx="21">
                  <c:v>5.5599999999999997E-2</c:v>
                </c:pt>
                <c:pt idx="22">
                  <c:v>5.5599999999999997E-2</c:v>
                </c:pt>
                <c:pt idx="23">
                  <c:v>5.7000000000000002E-2</c:v>
                </c:pt>
                <c:pt idx="24">
                  <c:v>5.28E-2</c:v>
                </c:pt>
                <c:pt idx="25">
                  <c:v>5.28E-2</c:v>
                </c:pt>
                <c:pt idx="26">
                  <c:v>5.1200000000000002E-2</c:v>
                </c:pt>
                <c:pt idx="27">
                  <c:v>5.1200000000000002E-2</c:v>
                </c:pt>
                <c:pt idx="28">
                  <c:v>5.1200000000000002E-2</c:v>
                </c:pt>
                <c:pt idx="29">
                  <c:v>4.53E-2</c:v>
                </c:pt>
                <c:pt idx="30">
                  <c:v>5.5599999999999997E-2</c:v>
                </c:pt>
                <c:pt idx="31">
                  <c:v>4.3900000000000002E-2</c:v>
                </c:pt>
                <c:pt idx="32">
                  <c:v>4.3900000000000002E-2</c:v>
                </c:pt>
                <c:pt idx="33">
                  <c:v>4.3900000000000002E-2</c:v>
                </c:pt>
                <c:pt idx="34">
                  <c:v>5.5599999999999997E-2</c:v>
                </c:pt>
                <c:pt idx="35">
                  <c:v>5.5599999999999997E-2</c:v>
                </c:pt>
                <c:pt idx="36">
                  <c:v>5.5599999999999997E-2</c:v>
                </c:pt>
              </c:numCache>
            </c:numRef>
          </c:yVal>
          <c:smooth val="0"/>
          <c:extLst>
            <c:ext xmlns:c16="http://schemas.microsoft.com/office/drawing/2014/chart" uri="{C3380CC4-5D6E-409C-BE32-E72D297353CC}">
              <c16:uniqueId val="{00000001-8DE4-46EE-9253-6BBD8A3AB9F0}"/>
            </c:ext>
          </c:extLst>
        </c:ser>
        <c:dLbls>
          <c:showLegendKey val="0"/>
          <c:showVal val="0"/>
          <c:showCatName val="0"/>
          <c:showSerName val="0"/>
          <c:showPercent val="0"/>
          <c:showBubbleSize val="0"/>
        </c:dLbls>
        <c:axId val="1970323680"/>
        <c:axId val="181237232"/>
      </c:scatterChart>
      <c:catAx>
        <c:axId val="19703236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37232"/>
        <c:crosses val="autoZero"/>
        <c:auto val="1"/>
        <c:lblAlgn val="ctr"/>
        <c:lblOffset val="100"/>
        <c:noMultiLvlLbl val="0"/>
      </c:catAx>
      <c:valAx>
        <c:axId val="1812372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Rate (um/min)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323680"/>
        <c:crosses val="autoZero"/>
        <c:crossBetween val="between"/>
      </c:valAx>
      <c:spPr>
        <a:pattFill prst="lgGrid">
          <a:fgClr>
            <a:schemeClr val="bg2"/>
          </a:fgClr>
          <a:bgClr>
            <a:schemeClr val="bg1"/>
          </a:bgClr>
        </a:pattFill>
        <a:ln w="19050">
          <a:solidFill>
            <a:schemeClr val="bg2"/>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movingAvg"/>
            <c:period val="2"/>
            <c:dispRSqr val="0"/>
            <c:dispEq val="0"/>
          </c:trendline>
          <c:xVal>
            <c:multiLvlStrRef>
              <c:f>'Mass Method'!$A$39:$B$75</c:f>
              <c:multiLvlStrCache>
                <c:ptCount val="37"/>
                <c:lvl>
                  <c:pt idx="0">
                    <c:v>NiPU77</c:v>
                  </c:pt>
                  <c:pt idx="1">
                    <c:v>NiPU78</c:v>
                  </c:pt>
                  <c:pt idx="2">
                    <c:v>NiPU79</c:v>
                  </c:pt>
                  <c:pt idx="3">
                    <c:v>NiPU80A</c:v>
                  </c:pt>
                  <c:pt idx="4">
                    <c:v>NiPU80B</c:v>
                  </c:pt>
                  <c:pt idx="5">
                    <c:v>NiPU81</c:v>
                  </c:pt>
                  <c:pt idx="6">
                    <c:v>NiPU82</c:v>
                  </c:pt>
                  <c:pt idx="7">
                    <c:v>NiPU83</c:v>
                  </c:pt>
                  <c:pt idx="8">
                    <c:v>NiPU84</c:v>
                  </c:pt>
                  <c:pt idx="9">
                    <c:v>NiPU85</c:v>
                  </c:pt>
                  <c:pt idx="10">
                    <c:v>NiPU86</c:v>
                  </c:pt>
                  <c:pt idx="11">
                    <c:v>NiPU87</c:v>
                  </c:pt>
                  <c:pt idx="12">
                    <c:v>NiPU88</c:v>
                  </c:pt>
                  <c:pt idx="13">
                    <c:v>NiPU89</c:v>
                  </c:pt>
                  <c:pt idx="14">
                    <c:v>NiPU90</c:v>
                  </c:pt>
                  <c:pt idx="15">
                    <c:v>NiPU91</c:v>
                  </c:pt>
                  <c:pt idx="16">
                    <c:v>NiPU92</c:v>
                  </c:pt>
                  <c:pt idx="17">
                    <c:v>NiPU93</c:v>
                  </c:pt>
                  <c:pt idx="18">
                    <c:v>NiPU94</c:v>
                  </c:pt>
                  <c:pt idx="19">
                    <c:v>NiPU95</c:v>
                  </c:pt>
                  <c:pt idx="20">
                    <c:v>NiPU96</c:v>
                  </c:pt>
                  <c:pt idx="21">
                    <c:v>NiPU97</c:v>
                  </c:pt>
                  <c:pt idx="22">
                    <c:v>NiPU98</c:v>
                  </c:pt>
                  <c:pt idx="23">
                    <c:v>NiPU99</c:v>
                  </c:pt>
                  <c:pt idx="24">
                    <c:v>NiPU100</c:v>
                  </c:pt>
                  <c:pt idx="25">
                    <c:v>NiPU101</c:v>
                  </c:pt>
                  <c:pt idx="26">
                    <c:v>NiPU102</c:v>
                  </c:pt>
                  <c:pt idx="27">
                    <c:v>NiPU103</c:v>
                  </c:pt>
                  <c:pt idx="28">
                    <c:v>NiPU104</c:v>
                  </c:pt>
                  <c:pt idx="29">
                    <c:v>NiPU105</c:v>
                  </c:pt>
                  <c:pt idx="30">
                    <c:v>NiPU106</c:v>
                  </c:pt>
                  <c:pt idx="31">
                    <c:v>NiPU107</c:v>
                  </c:pt>
                  <c:pt idx="32">
                    <c:v>NiPU108</c:v>
                  </c:pt>
                  <c:pt idx="33">
                    <c:v>NiPU109</c:v>
                  </c:pt>
                  <c:pt idx="34">
                    <c:v>NiPU110</c:v>
                  </c:pt>
                  <c:pt idx="35">
                    <c:v>NiPU111</c:v>
                  </c:pt>
                  <c:pt idx="36">
                    <c:v>NiPU112</c:v>
                  </c:pt>
                </c:lvl>
                <c:lvl>
                  <c:pt idx="0">
                    <c:v>7/9/20</c:v>
                  </c:pt>
                  <c:pt idx="1">
                    <c:v>7/10/20</c:v>
                  </c:pt>
                  <c:pt idx="2">
                    <c:v>7/23/20</c:v>
                  </c:pt>
                  <c:pt idx="3">
                    <c:v>8/3/20</c:v>
                  </c:pt>
                  <c:pt idx="4">
                    <c:v>8/3/20</c:v>
                  </c:pt>
                  <c:pt idx="5">
                    <c:v>9/11/20</c:v>
                  </c:pt>
                  <c:pt idx="6">
                    <c:v>9/11/20</c:v>
                  </c:pt>
                  <c:pt idx="7">
                    <c:v>10/22/20</c:v>
                  </c:pt>
                  <c:pt idx="8">
                    <c:v>10/30/20</c:v>
                  </c:pt>
                  <c:pt idx="9">
                    <c:v>11/3/20</c:v>
                  </c:pt>
                  <c:pt idx="10">
                    <c:v>11/20/20</c:v>
                  </c:pt>
                  <c:pt idx="11">
                    <c:v>12/4/20</c:v>
                  </c:pt>
                  <c:pt idx="12">
                    <c:v>12/14/20</c:v>
                  </c:pt>
                  <c:pt idx="13">
                    <c:v>12/15/20</c:v>
                  </c:pt>
                  <c:pt idx="14">
                    <c:v>1/6/21</c:v>
                  </c:pt>
                  <c:pt idx="15">
                    <c:v>2/17/21</c:v>
                  </c:pt>
                  <c:pt idx="16">
                    <c:v>3/10/21</c:v>
                  </c:pt>
                  <c:pt idx="17">
                    <c:v>3/11/21</c:v>
                  </c:pt>
                  <c:pt idx="18">
                    <c:v>4/14/21</c:v>
                  </c:pt>
                  <c:pt idx="19">
                    <c:v>4/15/21</c:v>
                  </c:pt>
                  <c:pt idx="20">
                    <c:v>4/20/21</c:v>
                  </c:pt>
                  <c:pt idx="21">
                    <c:v>4/28/21</c:v>
                  </c:pt>
                  <c:pt idx="22">
                    <c:v>5/27/21</c:v>
                  </c:pt>
                  <c:pt idx="23">
                    <c:v>7/2/21</c:v>
                  </c:pt>
                  <c:pt idx="24">
                    <c:v>7/7/21</c:v>
                  </c:pt>
                  <c:pt idx="25">
                    <c:v>7/8/21</c:v>
                  </c:pt>
                  <c:pt idx="26">
                    <c:v>8/6/21</c:v>
                  </c:pt>
                  <c:pt idx="27">
                    <c:v>8/9/21</c:v>
                  </c:pt>
                  <c:pt idx="28">
                    <c:v>8/10/21</c:v>
                  </c:pt>
                  <c:pt idx="29">
                    <c:v>10/15/21</c:v>
                  </c:pt>
                  <c:pt idx="30">
                    <c:v>10/18/21</c:v>
                  </c:pt>
                  <c:pt idx="31">
                    <c:v>10/25/21</c:v>
                  </c:pt>
                  <c:pt idx="32">
                    <c:v>11/17/21</c:v>
                  </c:pt>
                  <c:pt idx="33">
                    <c:v>12/10/21</c:v>
                  </c:pt>
                  <c:pt idx="34">
                    <c:v>12/14/21</c:v>
                  </c:pt>
                  <c:pt idx="35">
                    <c:v>12/15/21</c:v>
                  </c:pt>
                  <c:pt idx="36">
                    <c:v>12/20/21</c:v>
                  </c:pt>
                </c:lvl>
              </c:multiLvlStrCache>
            </c:multiLvlStrRef>
          </c:xVal>
          <c:yVal>
            <c:numRef>
              <c:f>'Mass Method'!$C$39:$C$75</c:f>
              <c:numCache>
                <c:formatCode>0.00</c:formatCode>
                <c:ptCount val="37"/>
                <c:pt idx="0">
                  <c:v>113</c:v>
                </c:pt>
                <c:pt idx="1">
                  <c:v>95</c:v>
                </c:pt>
                <c:pt idx="2">
                  <c:v>100</c:v>
                </c:pt>
                <c:pt idx="3">
                  <c:v>92</c:v>
                </c:pt>
                <c:pt idx="4">
                  <c:v>92</c:v>
                </c:pt>
                <c:pt idx="5">
                  <c:v>95</c:v>
                </c:pt>
                <c:pt idx="6">
                  <c:v>95</c:v>
                </c:pt>
                <c:pt idx="7">
                  <c:v>83</c:v>
                </c:pt>
                <c:pt idx="8">
                  <c:v>83</c:v>
                </c:pt>
                <c:pt idx="9">
                  <c:v>84</c:v>
                </c:pt>
                <c:pt idx="10">
                  <c:v>88</c:v>
                </c:pt>
                <c:pt idx="11">
                  <c:v>88</c:v>
                </c:pt>
                <c:pt idx="12">
                  <c:v>86</c:v>
                </c:pt>
                <c:pt idx="13">
                  <c:v>86</c:v>
                </c:pt>
                <c:pt idx="14">
                  <c:v>92</c:v>
                </c:pt>
                <c:pt idx="15">
                  <c:v>83</c:v>
                </c:pt>
                <c:pt idx="16">
                  <c:v>90</c:v>
                </c:pt>
                <c:pt idx="17">
                  <c:v>90</c:v>
                </c:pt>
                <c:pt idx="18">
                  <c:v>83</c:v>
                </c:pt>
                <c:pt idx="19">
                  <c:v>83</c:v>
                </c:pt>
                <c:pt idx="20">
                  <c:v>78</c:v>
                </c:pt>
                <c:pt idx="21">
                  <c:v>78</c:v>
                </c:pt>
                <c:pt idx="22">
                  <c:v>78</c:v>
                </c:pt>
                <c:pt idx="23">
                  <c:v>77</c:v>
                </c:pt>
                <c:pt idx="24">
                  <c:v>81</c:v>
                </c:pt>
                <c:pt idx="25">
                  <c:v>81</c:v>
                </c:pt>
                <c:pt idx="26">
                  <c:v>83</c:v>
                </c:pt>
                <c:pt idx="27">
                  <c:v>83</c:v>
                </c:pt>
                <c:pt idx="28">
                  <c:v>83</c:v>
                </c:pt>
                <c:pt idx="29">
                  <c:v>90</c:v>
                </c:pt>
                <c:pt idx="30">
                  <c:v>79</c:v>
                </c:pt>
                <c:pt idx="31">
                  <c:v>92</c:v>
                </c:pt>
                <c:pt idx="32">
                  <c:v>92</c:v>
                </c:pt>
                <c:pt idx="33">
                  <c:v>92</c:v>
                </c:pt>
                <c:pt idx="34">
                  <c:v>79</c:v>
                </c:pt>
                <c:pt idx="35">
                  <c:v>79</c:v>
                </c:pt>
                <c:pt idx="36">
                  <c:v>79</c:v>
                </c:pt>
              </c:numCache>
            </c:numRef>
          </c:yVal>
          <c:smooth val="0"/>
          <c:extLst>
            <c:ext xmlns:c16="http://schemas.microsoft.com/office/drawing/2014/chart" uri="{C3380CC4-5D6E-409C-BE32-E72D297353CC}">
              <c16:uniqueId val="{00000001-A048-4036-B87C-15FCB604CFFF}"/>
            </c:ext>
          </c:extLst>
        </c:ser>
        <c:dLbls>
          <c:showLegendKey val="0"/>
          <c:showVal val="0"/>
          <c:showCatName val="0"/>
          <c:showSerName val="0"/>
          <c:showPercent val="0"/>
          <c:showBubbleSize val="0"/>
        </c:dLbls>
        <c:axId val="1970323680"/>
        <c:axId val="181237232"/>
      </c:scatterChart>
      <c:catAx>
        <c:axId val="19703236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37232"/>
        <c:crosses val="autoZero"/>
        <c:auto val="1"/>
        <c:lblAlgn val="ctr"/>
        <c:lblOffset val="100"/>
        <c:noMultiLvlLbl val="0"/>
      </c:catAx>
      <c:valAx>
        <c:axId val="1812372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323680"/>
        <c:crosses val="autoZero"/>
        <c:crossBetween val="between"/>
      </c:valAx>
      <c:spPr>
        <a:pattFill prst="lgGrid">
          <a:fgClr>
            <a:schemeClr val="bg2"/>
          </a:fgClr>
          <a:bgClr>
            <a:schemeClr val="bg1"/>
          </a:bgClr>
        </a:pattFill>
        <a:ln w="19050">
          <a:solidFill>
            <a:schemeClr val="bg2"/>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0.11002</cdr:x>
      <cdr:y>0.43264</cdr:y>
    </cdr:from>
    <cdr:to>
      <cdr:x>0.23957</cdr:x>
      <cdr:y>0.48275</cdr:y>
    </cdr:to>
    <cdr:sp macro="" textlink="">
      <cdr:nvSpPr>
        <cdr:cNvPr id="5" name="TextBox 51">
          <a:extLst xmlns:a="http://schemas.openxmlformats.org/drawingml/2006/main">
            <a:ext uri="{FF2B5EF4-FFF2-40B4-BE49-F238E27FC236}">
              <a16:creationId xmlns:a16="http://schemas.microsoft.com/office/drawing/2014/main" id="{1E3F8841-D8C8-4959-83A0-48FABFA4AC85}"/>
            </a:ext>
          </a:extLst>
        </cdr:cNvPr>
        <cdr:cNvSpPr txBox="1"/>
      </cdr:nvSpPr>
      <cdr:spPr>
        <a:xfrm xmlns:a="http://schemas.openxmlformats.org/drawingml/2006/main">
          <a:off x="590226" y="1552445"/>
          <a:ext cx="694936" cy="17980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endParaRPr lang="en-US" sz="600">
            <a:solidFill>
              <a:schemeClr val="accent2"/>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15883-4ECB-4D6C-A5A1-C0D3DE281C12}"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2714E-6889-4196-B2CD-37452E785B40}" type="slidenum">
              <a:rPr lang="en-US" smtClean="0"/>
              <a:t>‹#›</a:t>
            </a:fld>
            <a:endParaRPr lang="en-US"/>
          </a:p>
        </p:txBody>
      </p:sp>
    </p:spTree>
    <p:extLst>
      <p:ext uri="{BB962C8B-B14F-4D97-AF65-F5344CB8AC3E}">
        <p14:creationId xmlns:p14="http://schemas.microsoft.com/office/powerpoint/2010/main" val="355769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a:t>
            </a:r>
          </a:p>
        </p:txBody>
      </p:sp>
      <p:sp>
        <p:nvSpPr>
          <p:cNvPr id="4" name="Slide Number Placeholder 3"/>
          <p:cNvSpPr>
            <a:spLocks noGrp="1"/>
          </p:cNvSpPr>
          <p:nvPr>
            <p:ph type="sldNum" sz="quarter" idx="5"/>
          </p:nvPr>
        </p:nvSpPr>
        <p:spPr/>
        <p:txBody>
          <a:bodyPr/>
          <a:lstStyle/>
          <a:p>
            <a:fld id="{7112714E-6889-4196-B2CD-37452E785B40}" type="slidenum">
              <a:rPr lang="en-US" smtClean="0"/>
              <a:t>1</a:t>
            </a:fld>
            <a:endParaRPr lang="en-US"/>
          </a:p>
        </p:txBody>
      </p:sp>
    </p:spTree>
    <p:extLst>
      <p:ext uri="{BB962C8B-B14F-4D97-AF65-F5344CB8AC3E}">
        <p14:creationId xmlns:p14="http://schemas.microsoft.com/office/powerpoint/2010/main" val="371951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5" name="Footer Placeholder 4">
            <a:extLst>
              <a:ext uri="{FF2B5EF4-FFF2-40B4-BE49-F238E27FC236}">
                <a16:creationId xmlns:a16="http://schemas.microsoft.com/office/drawing/2014/main" id="{F7A17D71-BC0A-F640-A5D1-E194762815DB}"/>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Group Name / DOC ID / Month XX, 2020 / © 2020 IBM Corporation</a:t>
            </a:r>
          </a:p>
        </p:txBody>
      </p:sp>
    </p:spTree>
    <p:extLst>
      <p:ext uri="{BB962C8B-B14F-4D97-AF65-F5344CB8AC3E}">
        <p14:creationId xmlns:p14="http://schemas.microsoft.com/office/powerpoint/2010/main" val="362580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5" name="Footer Placeholder 4">
            <a:extLst>
              <a:ext uri="{FF2B5EF4-FFF2-40B4-BE49-F238E27FC236}">
                <a16:creationId xmlns:a16="http://schemas.microsoft.com/office/drawing/2014/main" id="{F7A17D71-BC0A-F640-A5D1-E194762815DB}"/>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Group Name / DOC ID / Month XX, 2020 / © 2020 IBM Corporation</a:t>
            </a:r>
          </a:p>
        </p:txBody>
      </p:sp>
    </p:spTree>
    <p:extLst>
      <p:ext uri="{BB962C8B-B14F-4D97-AF65-F5344CB8AC3E}">
        <p14:creationId xmlns:p14="http://schemas.microsoft.com/office/powerpoint/2010/main" val="391941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5" name="Footer Placeholder 4">
            <a:extLst>
              <a:ext uri="{FF2B5EF4-FFF2-40B4-BE49-F238E27FC236}">
                <a16:creationId xmlns:a16="http://schemas.microsoft.com/office/drawing/2014/main" id="{F7A17D71-BC0A-F640-A5D1-E194762815DB}"/>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Group Name / DOC ID / Month XX, 2020 / © 2020 IBM Corporation</a:t>
            </a:r>
          </a:p>
        </p:txBody>
      </p:sp>
    </p:spTree>
    <p:extLst>
      <p:ext uri="{BB962C8B-B14F-4D97-AF65-F5344CB8AC3E}">
        <p14:creationId xmlns:p14="http://schemas.microsoft.com/office/powerpoint/2010/main" val="113154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5" name="Footer Placeholder 4">
            <a:extLst>
              <a:ext uri="{FF2B5EF4-FFF2-40B4-BE49-F238E27FC236}">
                <a16:creationId xmlns:a16="http://schemas.microsoft.com/office/drawing/2014/main" id="{F7A17D71-BC0A-F640-A5D1-E194762815DB}"/>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Group Name / DOC ID / Month XX, 2020 / © 2020 IBM Corporation</a:t>
            </a:r>
          </a:p>
        </p:txBody>
      </p:sp>
    </p:spTree>
    <p:extLst>
      <p:ext uri="{BB962C8B-B14F-4D97-AF65-F5344CB8AC3E}">
        <p14:creationId xmlns:p14="http://schemas.microsoft.com/office/powerpoint/2010/main" val="174082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Due to this being a </a:t>
            </a:r>
            <a:r>
              <a:rPr lang="en-US" dirty="0" err="1"/>
              <a:t>maskless</a:t>
            </a:r>
            <a:r>
              <a:rPr lang="en-US" dirty="0"/>
              <a:t> process inspections are the most important tool we have in tracking how stable the Nickel Phosphorous process is over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Regardless of how our plating rates trend, this process is a highly selective deposition and our meticulous inspections are what give us the clearest indication of wafer to wafer success and stability.</a:t>
            </a:r>
          </a:p>
          <a:p>
            <a:endParaRPr lang="en-US" dirty="0"/>
          </a:p>
        </p:txBody>
      </p:sp>
      <p:sp>
        <p:nvSpPr>
          <p:cNvPr id="4" name="Slide Number Placeholder 3"/>
          <p:cNvSpPr>
            <a:spLocks noGrp="1"/>
          </p:cNvSpPr>
          <p:nvPr>
            <p:ph type="sldNum" sz="quarter" idx="5"/>
          </p:nvPr>
        </p:nvSpPr>
        <p:spPr/>
        <p:txBody>
          <a:bodyPr/>
          <a:lstStyle/>
          <a:p>
            <a:fld id="{7112714E-6889-4196-B2CD-37452E785B40}" type="slidenum">
              <a:rPr lang="en-US" smtClean="0"/>
              <a:t>7</a:t>
            </a:fld>
            <a:endParaRPr lang="en-US"/>
          </a:p>
        </p:txBody>
      </p:sp>
    </p:spTree>
    <p:extLst>
      <p:ext uri="{BB962C8B-B14F-4D97-AF65-F5344CB8AC3E}">
        <p14:creationId xmlns:p14="http://schemas.microsoft.com/office/powerpoint/2010/main" val="179767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Once the wafer is submerged in plating bath there is a pre-plating induction time that can change from run to run. This results in perceived plating rate changes which seem to currently be trending in a positive slope. This shifting pre-plating induction time could be due to a hundred different variables, such as the incoming Cu history, Cu surface state, minor changes to the manufacture’s proprietary solution we use to make the bath, </a:t>
            </a:r>
            <a:r>
              <a:rPr lang="en-US" dirty="0" err="1"/>
              <a:t>etc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Emphasis on inspection driven processing is common in the CMP/Plating group for all programs. This is made easier by having an excellent microscope and camera system such as the Olympus LEXT OLS5000 which our group gained in 2020.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112714E-6889-4196-B2CD-37452E785B40}" type="slidenum">
              <a:rPr lang="en-US" smtClean="0"/>
              <a:t>8</a:t>
            </a:fld>
            <a:endParaRPr lang="en-US"/>
          </a:p>
        </p:txBody>
      </p:sp>
    </p:spTree>
    <p:extLst>
      <p:ext uri="{BB962C8B-B14F-4D97-AF65-F5344CB8AC3E}">
        <p14:creationId xmlns:p14="http://schemas.microsoft.com/office/powerpoint/2010/main" val="1921440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
        <p:nvSpPr>
          <p:cNvPr id="5" name="Title">
            <a:extLst>
              <a:ext uri="{FF2B5EF4-FFF2-40B4-BE49-F238E27FC236}">
                <a16:creationId xmlns:a16="http://schemas.microsoft.com/office/drawing/2014/main" id="{A612084C-5519-B046-8F37-E31EBE81D15D}"/>
              </a:ext>
            </a:extLst>
          </p:cNvPr>
          <p:cNvSpPr txBox="1">
            <a:spLocks/>
          </p:cNvSpPr>
          <p:nvPr userDrawn="1"/>
        </p:nvSpPr>
        <p:spPr>
          <a:xfrm>
            <a:off x="301881" y="6301045"/>
            <a:ext cx="5522976" cy="40967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1219170"/>
            <a:r>
              <a:rPr lang="en-US" sz="2133" b="1" i="0" kern="0" dirty="0">
                <a:latin typeface="IBM Plex Sans" panose="020B0503050203000203" pitchFamily="34" charset="0"/>
              </a:rPr>
              <a:t>Research</a:t>
            </a:r>
          </a:p>
        </p:txBody>
      </p:sp>
    </p:spTree>
    <p:extLst>
      <p:ext uri="{BB962C8B-B14F-4D97-AF65-F5344CB8AC3E}">
        <p14:creationId xmlns:p14="http://schemas.microsoft.com/office/powerpoint/2010/main" val="32331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506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15647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7616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4653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64442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56761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48963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418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841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6661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96A476C6-1263-F248-84DC-A8F704C55E1B}"/>
              </a:ext>
            </a:extLst>
          </p:cNvPr>
          <p:cNvPicPr>
            <a:picLocks noChangeAspect="1"/>
          </p:cNvPicPr>
          <p:nvPr userDrawn="1"/>
        </p:nvPicPr>
        <p:blipFill>
          <a:blip r:embed="rId2"/>
          <a:stretch>
            <a:fillRect/>
          </a:stretch>
        </p:blipFill>
        <p:spPr>
          <a:xfrm>
            <a:off x="304801" y="6257544"/>
            <a:ext cx="2334649" cy="280157"/>
          </a:xfrm>
          <a:prstGeom prst="rect">
            <a:avLst/>
          </a:prstGeom>
        </p:spPr>
      </p:pic>
    </p:spTree>
    <p:extLst>
      <p:ext uri="{BB962C8B-B14F-4D97-AF65-F5344CB8AC3E}">
        <p14:creationId xmlns:p14="http://schemas.microsoft.com/office/powerpoint/2010/main" val="2490545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83209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6085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307546" y="1701801"/>
            <a:ext cx="5480909" cy="4438135"/>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Picture Placeholder">
            <a:extLst>
              <a:ext uri="{FF2B5EF4-FFF2-40B4-BE49-F238E27FC236}">
                <a16:creationId xmlns:a16="http://schemas.microsoft.com/office/drawing/2014/main" id="{D8762821-155E-254E-9CDA-B342327866CA}"/>
              </a:ext>
            </a:extLst>
          </p:cNvPr>
          <p:cNvSpPr>
            <a:spLocks noGrp="1"/>
          </p:cNvSpPr>
          <p:nvPr>
            <p:ph type="pic" sz="quarter" idx="13"/>
          </p:nvPr>
        </p:nvSpPr>
        <p:spPr>
          <a:xfrm>
            <a:off x="6400800" y="1701801"/>
            <a:ext cx="5480909" cy="4438135"/>
          </a:xfrm>
        </p:spPr>
        <p:txBody>
          <a:bodyPr lIns="91440" tIns="91440" rIns="91440" bIns="91440"/>
          <a:lstStyle/>
          <a:p>
            <a:r>
              <a:rPr lang="en-US"/>
              <a:t>Click icon to add picture</a:t>
            </a:r>
            <a:endParaRPr lang="en-US" dirty="0"/>
          </a:p>
        </p:txBody>
      </p:sp>
    </p:spTree>
    <p:extLst>
      <p:ext uri="{BB962C8B-B14F-4D97-AF65-F5344CB8AC3E}">
        <p14:creationId xmlns:p14="http://schemas.microsoft.com/office/powerpoint/2010/main" val="2110617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28639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02328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970017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4137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6227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14677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8910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174788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65134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72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80961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07542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672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22624133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582945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65448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76010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9760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4519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55573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4842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7895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43200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900703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841468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87597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1633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40239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0090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932794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94019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96034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68021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10126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55430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96441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76729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55510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0001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0604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191785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1467"/>
              </a:spcBef>
              <a:defRPr sz="1867"/>
            </a:lvl2pPr>
            <a:lvl3pPr>
              <a:spcBef>
                <a:spcPts val="1467"/>
              </a:spcBef>
              <a:defRPr sz="1867"/>
            </a:lvl3pPr>
            <a:lvl4pPr>
              <a:spcBef>
                <a:spcPts val="1467"/>
              </a:spcBef>
              <a:defRPr sz="1867"/>
            </a:lvl4pPr>
            <a:lvl5pPr>
              <a:spcBef>
                <a:spcPts val="1467"/>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21502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36920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39659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107869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4975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99689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650048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D71C-764F-4455-9DFF-90DC0EE84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134AD3-09FF-4BBF-8535-F94BC4A40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79E5D9-F02D-4031-BB60-7F88E68D8235}"/>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D512AFAB-53A5-461D-B54D-7D8A8F0DA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8FA75-3A9C-4790-BCEB-15DAB87FBA84}"/>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36560553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DAF-FBDF-4036-A6AB-8582B85B3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0E345-ECC2-4330-BA62-062BD84EF5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93CEB-37A0-433E-897A-9FCE717B292D}"/>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7A2F9383-8B16-4E2B-BB92-A42467CCD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6B3C3-A203-4EC4-A7B6-A1E37A5F1E0B}"/>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36959294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2C21-01DD-4086-B141-34F69D8294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9FFCC5-543B-4C2C-84B1-D9BD85B69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B1736-DA09-4C72-8CCB-D5C997D10F23}"/>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B497D28A-71A7-484F-BC63-69E0A5B5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FA707-4940-4009-9E13-06CB19816BC6}"/>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67979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24088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52B8-FBA1-439B-A2EB-FF4226792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4554B8-8914-441A-B4A1-3651F51ED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7CFCB-BB07-484C-935F-6AF112DA4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04726-3D62-4229-B723-C47E582AA0D3}"/>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6" name="Footer Placeholder 5">
            <a:extLst>
              <a:ext uri="{FF2B5EF4-FFF2-40B4-BE49-F238E27FC236}">
                <a16:creationId xmlns:a16="http://schemas.microsoft.com/office/drawing/2014/main" id="{DD37DE6E-14AB-4C79-BC5C-116394A67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0F67F-5296-4788-B1A5-3201812A205D}"/>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33955682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3E68-35F3-4CC5-8363-1BACAF2B16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94F921-9DBF-4529-91F5-1C7C3065C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B63CE-914C-47F3-B8C8-AC9BB65B4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60B51-06B7-4C80-9F22-28EE1C9AF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4928D0-CC45-4277-980E-EBFCE40CA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66B2D-59A8-40A1-8ACB-A2B2ACF9420C}"/>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8" name="Footer Placeholder 7">
            <a:extLst>
              <a:ext uri="{FF2B5EF4-FFF2-40B4-BE49-F238E27FC236}">
                <a16:creationId xmlns:a16="http://schemas.microsoft.com/office/drawing/2014/main" id="{F8E11C7E-CE9C-4785-B377-4934E87DA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7D596-BBB4-4977-B0B7-764DFDAAB1E8}"/>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15335172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79DD-3C93-4B29-BE89-41CC02575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814AB8-6F62-4EEE-9C2C-182348626E74}"/>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4" name="Footer Placeholder 3">
            <a:extLst>
              <a:ext uri="{FF2B5EF4-FFF2-40B4-BE49-F238E27FC236}">
                <a16:creationId xmlns:a16="http://schemas.microsoft.com/office/drawing/2014/main" id="{D0D9FDDA-2BC1-4D24-821B-CBC3A6B641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67A68-CBA7-43EB-87CE-D414F68FD4D1}"/>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38467004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6E6DD-3827-498C-B41C-F2DAE8909F2F}"/>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3" name="Footer Placeholder 2">
            <a:extLst>
              <a:ext uri="{FF2B5EF4-FFF2-40B4-BE49-F238E27FC236}">
                <a16:creationId xmlns:a16="http://schemas.microsoft.com/office/drawing/2014/main" id="{601760D8-E171-45C1-A719-D563EDD29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25CFFB-8F52-41E8-9278-F21CA231DB16}"/>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14555355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6F18-1B41-481D-9DD8-7DC79F034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12D45B-56B1-42BC-A44D-501C29CC4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B65F4-E8FC-4185-BD4C-1E6B1E573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A6EA8-0489-44C9-8BA3-2F6088A3A91B}"/>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6" name="Footer Placeholder 5">
            <a:extLst>
              <a:ext uri="{FF2B5EF4-FFF2-40B4-BE49-F238E27FC236}">
                <a16:creationId xmlns:a16="http://schemas.microsoft.com/office/drawing/2014/main" id="{82405949-10C3-4BFD-B0E1-A16598850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CFFE0-D295-4DDB-A963-65E8E0A222AC}"/>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18794585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F092-E38B-4849-9BD5-497867DCA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65EF8-2E43-46F5-9BFB-E3045051A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51CE4B-304F-4015-93E0-7FEE08E41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8AF10-5B97-4FB4-AA1F-83A244C84D42}"/>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6" name="Footer Placeholder 5">
            <a:extLst>
              <a:ext uri="{FF2B5EF4-FFF2-40B4-BE49-F238E27FC236}">
                <a16:creationId xmlns:a16="http://schemas.microsoft.com/office/drawing/2014/main" id="{720B7436-AFEE-47E4-9667-4DDE92536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A0740-39EA-4738-B71F-CEBA93A32F09}"/>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9571602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C6A3-8B5F-498F-8395-57EAE6B19C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D8A0D-EB8C-4214-816F-946C16B72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2F62B-EA2F-4A94-9C6C-E4B990C9FE21}"/>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EA074FC1-C604-437A-83C9-4FDEB469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FEEC2-8EEC-41F3-8E71-5F7E360B9193}"/>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25729790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D2EDC-1CE0-44E0-AAE5-DFAC73C67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0349F-39D1-4512-A488-6D6E4FFB8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9CB54-CF3E-4E3F-A772-B1382A35F311}"/>
              </a:ext>
            </a:extLst>
          </p:cNvPr>
          <p:cNvSpPr>
            <a:spLocks noGrp="1"/>
          </p:cNvSpPr>
          <p:nvPr>
            <p:ph type="dt" sz="half" idx="10"/>
          </p:nvPr>
        </p:nvSpPr>
        <p:spPr/>
        <p:txBody>
          <a:body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D780EDB6-4A1F-4621-B80F-B91A06693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A8B86-E26A-41AA-A405-A9E803162C99}"/>
              </a:ext>
            </a:extLst>
          </p:cNvPr>
          <p:cNvSpPr>
            <a:spLocks noGrp="1"/>
          </p:cNvSpPr>
          <p:nvPr>
            <p:ph type="sldNum" sz="quarter" idx="12"/>
          </p:nvPr>
        </p:nvSpPr>
        <p:spPr/>
        <p:txBody>
          <a:bodyPr/>
          <a:lstStyle/>
          <a:p>
            <a:fld id="{4C3F8B58-9E47-4A4E-9D37-18E097E944BF}" type="slidenum">
              <a:rPr lang="en-US" smtClean="0"/>
              <a:t>‹#›</a:t>
            </a:fld>
            <a:endParaRPr lang="en-US"/>
          </a:p>
        </p:txBody>
      </p:sp>
    </p:spTree>
    <p:extLst>
      <p:ext uri="{BB962C8B-B14F-4D97-AF65-F5344CB8AC3E}">
        <p14:creationId xmlns:p14="http://schemas.microsoft.com/office/powerpoint/2010/main" val="66050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287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Research / 239th ECS Conference 2021 / May 30 - June 3,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827501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IBM Research / 239th ECS Conference 2021 / May 30 - June 3, 2021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67150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739" r:id="rId34"/>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IBM Plex San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r>
              <a:rPr lang="en-US"/>
              <a:t>IBM Research / 239th ECS Conference 2021 / May 30 - June 3, 2021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6372052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Lst>
  <p:hf hdr="0" dt="0"/>
  <p:txStyles>
    <p:titleStyle>
      <a:lvl1pPr algn="l" rtl="0" eaLnBrk="1" fontAlgn="base" hangingPunct="1">
        <a:lnSpc>
          <a:spcPct val="90000"/>
        </a:lnSpc>
        <a:spcBef>
          <a:spcPct val="0"/>
        </a:spcBef>
        <a:spcAft>
          <a:spcPct val="0"/>
        </a:spcAft>
        <a:defRPr sz="32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IBM Plex Sans"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tx1"/>
        </a:buClr>
        <a:buFont typeface="IBM Plex Sans" charset="-12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FFFFA-EB4F-444D-8420-9D7A86252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E5A34-0785-49BB-B2F1-43AC1B3D2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729A5-F015-43F8-B46D-216E9D5BD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EBBF7-2A0A-4CA8-9A08-EEB9F220F4C3}" type="datetimeFigureOut">
              <a:rPr lang="en-US" smtClean="0"/>
              <a:t>3/3/2022</a:t>
            </a:fld>
            <a:endParaRPr lang="en-US"/>
          </a:p>
        </p:txBody>
      </p:sp>
      <p:sp>
        <p:nvSpPr>
          <p:cNvPr id="5" name="Footer Placeholder 4">
            <a:extLst>
              <a:ext uri="{FF2B5EF4-FFF2-40B4-BE49-F238E27FC236}">
                <a16:creationId xmlns:a16="http://schemas.microsoft.com/office/drawing/2014/main" id="{C2051951-A0FF-4417-9CD9-F03900DA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38B3F-78FF-4DE3-BAE0-6C0DF8409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F8B58-9E47-4A4E-9D37-18E097E944BF}" type="slidenum">
              <a:rPr lang="en-US" smtClean="0"/>
              <a:t>‹#›</a:t>
            </a:fld>
            <a:endParaRPr lang="en-US"/>
          </a:p>
        </p:txBody>
      </p:sp>
    </p:spTree>
    <p:extLst>
      <p:ext uri="{BB962C8B-B14F-4D97-AF65-F5344CB8AC3E}">
        <p14:creationId xmlns:p14="http://schemas.microsoft.com/office/powerpoint/2010/main" val="163593262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6.xml"/><Relationship Id="rId1" Type="http://schemas.openxmlformats.org/officeDocument/2006/relationships/slideLayout" Target="../slideLayouts/slideLayout68.xml"/><Relationship Id="rId4" Type="http://schemas.openxmlformats.org/officeDocument/2006/relationships/image" Target="../media/image14.tiff"/></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8.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5" y="268225"/>
            <a:ext cx="11636989" cy="1560576"/>
          </a:xfrm>
        </p:spPr>
        <p:txBody>
          <a:bodyPr/>
          <a:lstStyle/>
          <a:p>
            <a:r>
              <a:rPr lang="en-US" dirty="0"/>
              <a:t>MRL Plating Sector Reports</a:t>
            </a:r>
            <a:br>
              <a:rPr lang="en-US" dirty="0"/>
            </a:br>
            <a:endParaRPr lang="en-US" sz="1867" dirty="0"/>
          </a:p>
        </p:txBody>
      </p:sp>
      <p:grpSp>
        <p:nvGrpSpPr>
          <p:cNvPr id="18" name="Group 17">
            <a:extLst>
              <a:ext uri="{FF2B5EF4-FFF2-40B4-BE49-F238E27FC236}">
                <a16:creationId xmlns:a16="http://schemas.microsoft.com/office/drawing/2014/main" id="{2F4B72CF-8B46-7941-AB6E-A12BF0AD9B28}"/>
              </a:ext>
            </a:extLst>
          </p:cNvPr>
          <p:cNvGrpSpPr/>
          <p:nvPr/>
        </p:nvGrpSpPr>
        <p:grpSpPr>
          <a:xfrm>
            <a:off x="328632" y="3107895"/>
            <a:ext cx="11588773" cy="2971434"/>
            <a:chOff x="246474" y="2779480"/>
            <a:chExt cx="8691580" cy="1876490"/>
          </a:xfrm>
        </p:grpSpPr>
        <p:sp>
          <p:nvSpPr>
            <p:cNvPr id="10" name="Title">
              <a:extLst>
                <a:ext uri="{FF2B5EF4-FFF2-40B4-BE49-F238E27FC236}">
                  <a16:creationId xmlns:a16="http://schemas.microsoft.com/office/drawing/2014/main" id="{E6E7FA6A-8093-574C-9576-8EF52C7DA8E3}"/>
                </a:ext>
              </a:extLst>
            </p:cNvPr>
            <p:cNvSpPr txBox="1">
              <a:spLocks/>
            </p:cNvSpPr>
            <p:nvPr/>
          </p:nvSpPr>
          <p:spPr>
            <a:xfrm>
              <a:off x="249057" y="2779480"/>
              <a:ext cx="8688996" cy="1876490"/>
            </a:xfrm>
            <a:prstGeom prst="rect">
              <a:avLst/>
            </a:prstGeom>
          </p:spPr>
          <p:txBody>
            <a:bodyPr vert="horz" lIns="0" tIns="0" rIns="0" bIns="0" numCol="2" spcCol="228600" rtlCol="0" anchor="t">
              <a:noAutofit/>
            </a:bodyPr>
            <a:lst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br>
                <a:rPr kumimoji="0" lang="en-US" sz="1333"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1800" b="0" i="0" u="none" strike="noStrike" kern="0" cap="none" spc="0" normalizeH="0" baseline="0" noProof="0" dirty="0">
                  <a:ln>
                    <a:noFill/>
                  </a:ln>
                  <a:solidFill>
                    <a:srgbClr val="FFFFFF"/>
                  </a:solidFill>
                  <a:effectLst/>
                  <a:uLnTx/>
                  <a:uFillTx/>
                  <a:latin typeface="IBM Plex Sans" panose="020B0503050203000203" pitchFamily="34" charset="0"/>
                </a:rPr>
                <a:t>Chris Guarino</a:t>
              </a:r>
            </a:p>
            <a:p>
              <a:pPr marL="0" marR="0" lvl="0" indent="0" algn="l" defTabSz="1219170" rtl="0" eaLnBrk="1" fontAlgn="base" latinLnBrk="0" hangingPunct="1">
                <a:lnSpc>
                  <a:spcPct val="90000"/>
                </a:lnSpc>
                <a:spcBef>
                  <a:spcPct val="0"/>
                </a:spcBef>
                <a:spcAft>
                  <a:spcPct val="0"/>
                </a:spcAft>
                <a:buClrTx/>
                <a:buSzTx/>
                <a:buFontTx/>
                <a:buNone/>
                <a:tabLst/>
                <a:defRPr/>
              </a:pPr>
              <a:r>
                <a:rPr kumimoji="0" lang="en-US" sz="1800" b="0" i="0" strike="noStrike" kern="0" cap="none" spc="0" normalizeH="0" baseline="0" noProof="0" dirty="0">
                  <a:ln>
                    <a:noFill/>
                  </a:ln>
                  <a:solidFill>
                    <a:srgbClr val="FFFFFF"/>
                  </a:solidFill>
                  <a:effectLst/>
                  <a:uLnTx/>
                  <a:uFillTx/>
                  <a:latin typeface="IBM Plex Sans" panose="020B0503050203000203" pitchFamily="34" charset="0"/>
                </a:rPr>
                <a:t>Adele </a:t>
              </a:r>
              <a:r>
                <a:rPr kumimoji="0" lang="en-US" sz="1800" b="0" i="0" strike="noStrike" kern="0" cap="none" spc="0" normalizeH="0" baseline="0" noProof="0" dirty="0" err="1">
                  <a:ln>
                    <a:noFill/>
                  </a:ln>
                  <a:solidFill>
                    <a:srgbClr val="FFFFFF"/>
                  </a:solidFill>
                  <a:effectLst/>
                  <a:uLnTx/>
                  <a:uFillTx/>
                  <a:latin typeface="IBM Plex Sans" panose="020B0503050203000203" pitchFamily="34" charset="0"/>
                </a:rPr>
                <a:t>Pacquette</a:t>
              </a:r>
              <a:endParaRPr kumimoji="0" lang="en-US" sz="1800" b="0" i="0"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r>
                <a:rPr lang="en-US" sz="1800" u="none" kern="0" dirty="0">
                  <a:solidFill>
                    <a:srgbClr val="FFFFFF"/>
                  </a:solidFill>
                </a:rPr>
                <a:t>Eugene O’Sullivan </a:t>
              </a:r>
              <a:br>
                <a:rPr kumimoji="0" lang="en-US" sz="1800" b="0" i="0" u="none" strike="noStrike" kern="0" cap="none" spc="0" normalizeH="0" baseline="0" noProof="0" dirty="0">
                  <a:ln>
                    <a:noFill/>
                  </a:ln>
                  <a:solidFill>
                    <a:srgbClr val="FFFFFF"/>
                  </a:solidFill>
                  <a:effectLst/>
                  <a:uLnTx/>
                  <a:uFillTx/>
                  <a:latin typeface="IBM Plex Sans" panose="020B0503050203000203" pitchFamily="34" charset="0"/>
                </a:rPr>
              </a:br>
              <a:endParaRPr kumimoji="0" lang="en-US" sz="1800"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r>
                <a:rPr lang="en-US" sz="1400" kern="0" dirty="0">
                  <a:solidFill>
                    <a:srgbClr val="FFFFFF"/>
                  </a:solidFill>
                </a:rPr>
                <a:t>March 3</a:t>
              </a:r>
              <a:r>
                <a:rPr kumimoji="0" lang="en-US" sz="1400" b="0" i="0" u="none" strike="noStrike" kern="0" cap="none" spc="0" normalizeH="0" baseline="0" noProof="0" dirty="0">
                  <a:ln>
                    <a:noFill/>
                  </a:ln>
                  <a:solidFill>
                    <a:srgbClr val="FFFFFF"/>
                  </a:solidFill>
                  <a:effectLst/>
                  <a:uLnTx/>
                  <a:uFillTx/>
                  <a:latin typeface="IBM Plex Sans" panose="020B0503050203000203" pitchFamily="34" charset="0"/>
                </a:rPr>
                <a:t>, 2022</a:t>
              </a: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br>
                <a:rPr kumimoji="0" lang="en-US" sz="1333" b="0" i="0" u="none" strike="noStrike" kern="0" cap="none" spc="0" normalizeH="0" baseline="0" noProof="0" dirty="0">
                  <a:ln>
                    <a:noFill/>
                  </a:ln>
                  <a:solidFill>
                    <a:srgbClr val="FFFFFF"/>
                  </a:solidFill>
                  <a:effectLst/>
                  <a:uLnTx/>
                  <a:uFillTx/>
                  <a:latin typeface="IBM Plex Sans" panose="020B0503050203000203" pitchFamily="34" charset="0"/>
                </a:rPr>
              </a:b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333" b="0" i="0" u="none" strike="noStrike" kern="0" cap="none" spc="0" normalizeH="0" baseline="0" noProof="0" dirty="0">
                <a:ln>
                  <a:noFill/>
                </a:ln>
                <a:solidFill>
                  <a:srgbClr val="FFFFFF"/>
                </a:solidFill>
                <a:effectLst/>
                <a:uLnTx/>
                <a:uFillTx/>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96C45219-6E9D-9A47-9746-CE2D4F5FCE7D}"/>
                </a:ext>
              </a:extLst>
            </p:cNvPr>
            <p:cNvCxnSpPr>
              <a:cxnSpLocks/>
            </p:cNvCxnSpPr>
            <p:nvPr/>
          </p:nvCxnSpPr>
          <p:spPr bwMode="auto">
            <a:xfrm>
              <a:off x="246474" y="2994234"/>
              <a:ext cx="8691580" cy="0"/>
            </a:xfrm>
            <a:prstGeom prst="line">
              <a:avLst/>
            </a:prstGeom>
            <a:ln w="12700">
              <a:solidFill>
                <a:srgbClr val="8D8D8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20" name="Straight Connector 19">
            <a:extLst>
              <a:ext uri="{FF2B5EF4-FFF2-40B4-BE49-F238E27FC236}">
                <a16:creationId xmlns:a16="http://schemas.microsoft.com/office/drawing/2014/main" id="{3FC633FE-B004-F749-97D3-D38550FB0565}"/>
              </a:ext>
            </a:extLst>
          </p:cNvPr>
          <p:cNvCxnSpPr>
            <a:cxnSpLocks/>
          </p:cNvCxnSpPr>
          <p:nvPr/>
        </p:nvCxnSpPr>
        <p:spPr bwMode="auto">
          <a:xfrm>
            <a:off x="317343" y="5908936"/>
            <a:ext cx="11567112" cy="0"/>
          </a:xfrm>
          <a:prstGeom prst="line">
            <a:avLst/>
          </a:prstGeom>
          <a:ln w="12700">
            <a:solidFill>
              <a:srgbClr val="8D8D8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587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6858000"/>
          </a:xfrm>
        </p:spPr>
        <p:txBody>
          <a:bodyPr/>
          <a:lstStyle/>
          <a:p>
            <a:r>
              <a:rPr lang="en-US" dirty="0" err="1"/>
              <a:t>ClassOne</a:t>
            </a:r>
            <a:r>
              <a:rPr lang="en-US" dirty="0"/>
              <a:t> Damascene - Cu</a:t>
            </a:r>
            <a:br>
              <a:rPr lang="en-US" dirty="0"/>
            </a:br>
            <a:br>
              <a:rPr lang="en-US" dirty="0"/>
            </a:br>
            <a:r>
              <a:rPr lang="en-US" sz="2400" b="1" dirty="0"/>
              <a:t>Fresh chemistry installed every quarter. (24L)</a:t>
            </a:r>
            <a:br>
              <a:rPr lang="en-US" sz="2400" b="1" dirty="0"/>
            </a:br>
            <a:br>
              <a:rPr lang="en-US" sz="2400" b="1" dirty="0"/>
            </a:br>
            <a:r>
              <a:rPr lang="en-US" sz="2400" b="1" dirty="0"/>
              <a:t>Bath analysis is used to check additives weekly. Additions of additives made to bring bath into spec.</a:t>
            </a:r>
            <a:br>
              <a:rPr lang="en-US" sz="2400" b="1" dirty="0"/>
            </a:br>
            <a:br>
              <a:rPr lang="en-US" sz="2400" b="1" dirty="0"/>
            </a:br>
            <a:r>
              <a:rPr lang="en-US" sz="2400" b="1" dirty="0"/>
              <a:t>Tool qual blanket seed 680A Cu wafer processed prior to processing each lot. </a:t>
            </a:r>
            <a:br>
              <a:rPr lang="en-US" sz="2400" b="1" dirty="0"/>
            </a:br>
            <a:br>
              <a:rPr lang="en-US" sz="2400" b="1" dirty="0"/>
            </a:br>
            <a:r>
              <a:rPr lang="en-US" sz="2400" b="1" dirty="0"/>
              <a:t>Sheet resistance and thickness measured on RS75 tool (spec </a:t>
            </a:r>
            <a:r>
              <a:rPr lang="en-US" sz="2400" b="1" dirty="0" err="1"/>
              <a:t>st.</a:t>
            </a:r>
            <a:r>
              <a:rPr lang="en-US" sz="2400" b="1" dirty="0"/>
              <a:t> dev &lt; 10 %).</a:t>
            </a:r>
            <a:br>
              <a:rPr lang="en-US" sz="2400" b="1" dirty="0"/>
            </a:br>
            <a:br>
              <a:rPr lang="en-US" sz="2400" b="1" dirty="0"/>
            </a:br>
            <a:br>
              <a:rPr lang="en-US" sz="2400" b="1" dirty="0"/>
            </a:br>
            <a:br>
              <a:rPr lang="en-US" sz="2400" dirty="0"/>
            </a:br>
            <a:br>
              <a:rPr lang="en-US" sz="2400" dirty="0"/>
            </a:br>
            <a:br>
              <a:rPr lang="en-US" sz="2400" dirty="0"/>
            </a:br>
            <a:endParaRPr lang="en-US" sz="2400" dirty="0"/>
          </a:p>
        </p:txBody>
      </p:sp>
      <p:sp>
        <p:nvSpPr>
          <p:cNvPr id="3" name="Footer Placeholder"/>
          <p:cNvSpPr>
            <a:spLocks noGrp="1"/>
          </p:cNvSpPr>
          <p:nvPr>
            <p:ph type="ftr" sz="quarter" idx="10"/>
          </p:nvPr>
        </p:nvSpPr>
        <p:spPr/>
        <p:txBody>
          <a:bodyPr/>
          <a:lstStyle/>
          <a:p>
            <a:pPr marL="0" marR="0" lvl="0" indent="0" algn="l" defTabSz="9146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IBM Research / </a:t>
            </a:r>
            <a:r>
              <a:rPr lang="en-US" dirty="0">
                <a:solidFill>
                  <a:srgbClr val="000000"/>
                </a:solidFill>
              </a:rPr>
              <a:t>MRL Plating Sector Tool Reports</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 </a:t>
            </a:r>
            <a:r>
              <a:rPr lang="en-US" dirty="0">
                <a:solidFill>
                  <a:srgbClr val="000000"/>
                </a:solidFill>
              </a:rPr>
              <a:t>March</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a:t>
            </a:r>
            <a:r>
              <a:rPr lang="en-US" dirty="0">
                <a:solidFill>
                  <a:srgbClr val="000000"/>
                </a:solidFill>
              </a:rPr>
              <a:t>3</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2022 / © 2022 IBM Corporation</a:t>
            </a:r>
          </a:p>
        </p:txBody>
      </p:sp>
      <p:sp>
        <p:nvSpPr>
          <p:cNvPr id="4" name="Slide Number Placeholder"/>
          <p:cNvSpPr>
            <a:spLocks noGrp="1"/>
          </p:cNvSpPr>
          <p:nvPr>
            <p:ph type="sldNum" sz="quarter" idx="11"/>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59395FB3-9C97-154F-86B2-7E381B951268}" type="slidenum">
              <a:rPr kumimoji="0" lang="en-US" sz="8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11" name="Footer Placeholder">
            <a:extLst>
              <a:ext uri="{FF2B5EF4-FFF2-40B4-BE49-F238E27FC236}">
                <a16:creationId xmlns:a16="http://schemas.microsoft.com/office/drawing/2014/main" id="{DB9BA9D3-1CBE-4CA9-8ABF-6E74E36DC220}"/>
              </a:ext>
            </a:extLst>
          </p:cNvPr>
          <p:cNvSpPr txBox="1">
            <a:spLocks/>
          </p:cNvSpPr>
          <p:nvPr/>
        </p:nvSpPr>
        <p:spPr>
          <a:xfrm>
            <a:off x="5886539" y="6606117"/>
            <a:ext cx="1192918" cy="222249"/>
          </a:xfrm>
          <a:prstGeom prst="rect">
            <a:avLst/>
          </a:prstGeom>
        </p:spPr>
        <p:txBody>
          <a:bodyPr vert="horz" lIns="0" tIns="0" rIns="0" bIns="0" rtlCol="0" anchor="ctr"/>
          <a:lstStyle>
            <a:defPPr>
              <a:defRPr lang="en-US"/>
            </a:defPPr>
            <a:lvl1pPr marL="0" marR="0" indent="0" algn="l" defTabSz="914633" rtl="0" eaLnBrk="1" fontAlgn="auto" latinLnBrk="0" hangingPunct="1">
              <a:lnSpc>
                <a:spcPct val="100000"/>
              </a:lnSpc>
              <a:spcBef>
                <a:spcPts val="0"/>
              </a:spcBef>
              <a:spcAft>
                <a:spcPts val="0"/>
              </a:spcAft>
              <a:buClrTx/>
              <a:buSzTx/>
              <a:buFontTx/>
              <a:buNone/>
              <a:tabLst/>
              <a:defRPr sz="8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b="1" dirty="0">
                <a:solidFill>
                  <a:srgbClr val="000000"/>
                </a:solidFill>
              </a:rPr>
              <a:t>IBM Confidential</a:t>
            </a:r>
          </a:p>
        </p:txBody>
      </p:sp>
      <p:pic>
        <p:nvPicPr>
          <p:cNvPr id="5" name="Picture 4">
            <a:extLst>
              <a:ext uri="{FF2B5EF4-FFF2-40B4-BE49-F238E27FC236}">
                <a16:creationId xmlns:a16="http://schemas.microsoft.com/office/drawing/2014/main" id="{79A3E4F5-C77F-451A-B56F-74F612B364E1}"/>
              </a:ext>
            </a:extLst>
          </p:cNvPr>
          <p:cNvPicPr>
            <a:picLocks noChangeAspect="1"/>
          </p:cNvPicPr>
          <p:nvPr/>
        </p:nvPicPr>
        <p:blipFill>
          <a:blip r:embed="rId3"/>
          <a:stretch>
            <a:fillRect/>
          </a:stretch>
        </p:blipFill>
        <p:spPr>
          <a:xfrm>
            <a:off x="100631" y="4042517"/>
            <a:ext cx="3895344" cy="2341351"/>
          </a:xfrm>
          <a:prstGeom prst="rect">
            <a:avLst/>
          </a:prstGeom>
        </p:spPr>
      </p:pic>
      <p:pic>
        <p:nvPicPr>
          <p:cNvPr id="7" name="Picture 6">
            <a:extLst>
              <a:ext uri="{FF2B5EF4-FFF2-40B4-BE49-F238E27FC236}">
                <a16:creationId xmlns:a16="http://schemas.microsoft.com/office/drawing/2014/main" id="{54E52752-11FF-467A-9748-7AAB53B0B777}"/>
              </a:ext>
            </a:extLst>
          </p:cNvPr>
          <p:cNvPicPr>
            <a:picLocks noChangeAspect="1"/>
          </p:cNvPicPr>
          <p:nvPr/>
        </p:nvPicPr>
        <p:blipFill>
          <a:blip r:embed="rId4"/>
          <a:stretch>
            <a:fillRect/>
          </a:stretch>
        </p:blipFill>
        <p:spPr>
          <a:xfrm>
            <a:off x="4096606" y="4042516"/>
            <a:ext cx="3895344" cy="2341351"/>
          </a:xfrm>
          <a:prstGeom prst="rect">
            <a:avLst/>
          </a:prstGeom>
        </p:spPr>
      </p:pic>
      <p:pic>
        <p:nvPicPr>
          <p:cNvPr id="10" name="Picture 9">
            <a:extLst>
              <a:ext uri="{FF2B5EF4-FFF2-40B4-BE49-F238E27FC236}">
                <a16:creationId xmlns:a16="http://schemas.microsoft.com/office/drawing/2014/main" id="{1765E6C9-4117-42D2-98F8-54DF6941D00A}"/>
              </a:ext>
            </a:extLst>
          </p:cNvPr>
          <p:cNvPicPr>
            <a:picLocks noChangeAspect="1"/>
          </p:cNvPicPr>
          <p:nvPr/>
        </p:nvPicPr>
        <p:blipFill>
          <a:blip r:embed="rId5"/>
          <a:stretch>
            <a:fillRect/>
          </a:stretch>
        </p:blipFill>
        <p:spPr>
          <a:xfrm>
            <a:off x="8092581" y="4042515"/>
            <a:ext cx="3895344" cy="2341351"/>
          </a:xfrm>
          <a:prstGeom prst="rect">
            <a:avLst/>
          </a:prstGeom>
        </p:spPr>
      </p:pic>
    </p:spTree>
    <p:extLst>
      <p:ext uri="{BB962C8B-B14F-4D97-AF65-F5344CB8AC3E}">
        <p14:creationId xmlns:p14="http://schemas.microsoft.com/office/powerpoint/2010/main" val="290552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6858000"/>
          </a:xfrm>
        </p:spPr>
        <p:txBody>
          <a:bodyPr/>
          <a:lstStyle/>
          <a:p>
            <a:r>
              <a:rPr lang="en-US" dirty="0" err="1"/>
              <a:t>ClassOne</a:t>
            </a:r>
            <a:r>
              <a:rPr lang="en-US" dirty="0"/>
              <a:t> Anodization - </a:t>
            </a:r>
            <a:r>
              <a:rPr lang="en-US" dirty="0" err="1"/>
              <a:t>NbO</a:t>
            </a:r>
            <a:br>
              <a:rPr lang="en-US" dirty="0"/>
            </a:br>
            <a:br>
              <a:rPr lang="en-US" dirty="0"/>
            </a:br>
            <a:r>
              <a:rPr lang="en-US" sz="2400" b="1" dirty="0"/>
              <a:t>Fresh chemistry installed prior to processing each Quantum anodization lot.</a:t>
            </a:r>
            <a:br>
              <a:rPr lang="en-US" sz="2400" b="1" dirty="0"/>
            </a:br>
            <a:br>
              <a:rPr lang="en-US" sz="2400" b="1" dirty="0"/>
            </a:br>
            <a:r>
              <a:rPr lang="en-US" sz="2400" b="1" dirty="0"/>
              <a:t>Specifications 40nm oxide (</a:t>
            </a:r>
            <a:r>
              <a:rPr lang="en-US" sz="2400" b="1" dirty="0" err="1"/>
              <a:t>NbO</a:t>
            </a:r>
            <a:r>
              <a:rPr lang="en-US" sz="2400" b="1" dirty="0"/>
              <a:t>).</a:t>
            </a:r>
            <a:br>
              <a:rPr lang="en-US" sz="2400" b="1" dirty="0"/>
            </a:br>
            <a:br>
              <a:rPr lang="en-US" sz="2400" b="1" dirty="0"/>
            </a:br>
            <a:r>
              <a:rPr lang="en-US" sz="2400" b="1" dirty="0"/>
              <a:t>Tool qual blanket Nb wafer processed prior to processing each Quantum anodization lot. </a:t>
            </a:r>
            <a:br>
              <a:rPr lang="en-US" sz="2400" b="1" dirty="0"/>
            </a:br>
            <a:br>
              <a:rPr lang="en-US" sz="2400" b="1" dirty="0"/>
            </a:br>
            <a:r>
              <a:rPr lang="en-US" sz="2400" b="1" dirty="0"/>
              <a:t>Oxide thickness measured on UV1280 tool (spec </a:t>
            </a:r>
            <a:r>
              <a:rPr lang="en-US" sz="2400" b="1" dirty="0" err="1"/>
              <a:t>st.</a:t>
            </a:r>
            <a:r>
              <a:rPr lang="en-US" sz="2400" b="1" dirty="0"/>
              <a:t> dev &lt; 1 %).</a:t>
            </a:r>
            <a:br>
              <a:rPr lang="en-US" sz="2400" b="1" dirty="0"/>
            </a:br>
            <a:br>
              <a:rPr lang="en-US" sz="2400" b="1" dirty="0"/>
            </a:br>
            <a:br>
              <a:rPr lang="en-US" sz="2400" b="1" dirty="0"/>
            </a:br>
            <a:br>
              <a:rPr lang="en-US" sz="2400" b="1" dirty="0"/>
            </a:br>
            <a:br>
              <a:rPr lang="en-US" sz="2400" dirty="0"/>
            </a:br>
            <a:br>
              <a:rPr lang="en-US" sz="2400" dirty="0"/>
            </a:br>
            <a:br>
              <a:rPr lang="en-US" sz="2400" dirty="0"/>
            </a:br>
            <a:endParaRPr lang="en-US" sz="2400" dirty="0"/>
          </a:p>
        </p:txBody>
      </p:sp>
      <p:sp>
        <p:nvSpPr>
          <p:cNvPr id="3" name="Footer Placeholder"/>
          <p:cNvSpPr>
            <a:spLocks noGrp="1"/>
          </p:cNvSpPr>
          <p:nvPr>
            <p:ph type="ftr" sz="quarter" idx="10"/>
          </p:nvPr>
        </p:nvSpPr>
        <p:spPr/>
        <p:txBody>
          <a:bodyPr/>
          <a:lstStyle/>
          <a:p>
            <a:pPr marL="0" marR="0" lvl="0" indent="0" algn="l" defTabSz="9146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IBM Research / </a:t>
            </a:r>
            <a:r>
              <a:rPr lang="en-US" dirty="0">
                <a:solidFill>
                  <a:srgbClr val="000000"/>
                </a:solidFill>
              </a:rPr>
              <a:t>MRL Plating Sector Tool Reports</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 </a:t>
            </a:r>
            <a:r>
              <a:rPr lang="en-US" dirty="0">
                <a:solidFill>
                  <a:srgbClr val="000000"/>
                </a:solidFill>
              </a:rPr>
              <a:t>March</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a:t>
            </a:r>
            <a:r>
              <a:rPr lang="en-US" dirty="0">
                <a:solidFill>
                  <a:srgbClr val="000000"/>
                </a:solidFill>
              </a:rPr>
              <a:t>3</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2022 / © 2022 IBM Corporation</a:t>
            </a:r>
          </a:p>
        </p:txBody>
      </p:sp>
      <p:sp>
        <p:nvSpPr>
          <p:cNvPr id="4" name="Slide Number Placeholder"/>
          <p:cNvSpPr>
            <a:spLocks noGrp="1"/>
          </p:cNvSpPr>
          <p:nvPr>
            <p:ph type="sldNum" sz="quarter" idx="11"/>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59395FB3-9C97-154F-86B2-7E381B951268}" type="slidenum">
              <a:rPr kumimoji="0" lang="en-US" sz="8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6" name="Footer Placeholder">
            <a:extLst>
              <a:ext uri="{FF2B5EF4-FFF2-40B4-BE49-F238E27FC236}">
                <a16:creationId xmlns:a16="http://schemas.microsoft.com/office/drawing/2014/main" id="{89D29B64-94AE-416A-BAF7-504517565BD6}"/>
              </a:ext>
            </a:extLst>
          </p:cNvPr>
          <p:cNvSpPr txBox="1">
            <a:spLocks/>
          </p:cNvSpPr>
          <p:nvPr/>
        </p:nvSpPr>
        <p:spPr>
          <a:xfrm>
            <a:off x="5886539" y="6606117"/>
            <a:ext cx="1192918" cy="222249"/>
          </a:xfrm>
          <a:prstGeom prst="rect">
            <a:avLst/>
          </a:prstGeom>
        </p:spPr>
        <p:txBody>
          <a:bodyPr vert="horz" lIns="0" tIns="0" rIns="0" bIns="0" rtlCol="0" anchor="ctr"/>
          <a:lstStyle>
            <a:defPPr>
              <a:defRPr lang="en-US"/>
            </a:defPPr>
            <a:lvl1pPr marL="0" marR="0" indent="0" algn="l" defTabSz="914633" rtl="0" eaLnBrk="1" fontAlgn="auto" latinLnBrk="0" hangingPunct="1">
              <a:lnSpc>
                <a:spcPct val="100000"/>
              </a:lnSpc>
              <a:spcBef>
                <a:spcPts val="0"/>
              </a:spcBef>
              <a:spcAft>
                <a:spcPts val="0"/>
              </a:spcAft>
              <a:buClrTx/>
              <a:buSzTx/>
              <a:buFontTx/>
              <a:buNone/>
              <a:tabLst/>
              <a:defRPr sz="8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b="1" dirty="0">
                <a:solidFill>
                  <a:srgbClr val="000000"/>
                </a:solidFill>
              </a:rPr>
              <a:t>IBM Confidential</a:t>
            </a:r>
          </a:p>
        </p:txBody>
      </p:sp>
      <p:pic>
        <p:nvPicPr>
          <p:cNvPr id="7" name="Picture 6">
            <a:extLst>
              <a:ext uri="{FF2B5EF4-FFF2-40B4-BE49-F238E27FC236}">
                <a16:creationId xmlns:a16="http://schemas.microsoft.com/office/drawing/2014/main" id="{1E824A9B-64DC-46A7-AB4F-8B135B9CD668}"/>
              </a:ext>
            </a:extLst>
          </p:cNvPr>
          <p:cNvPicPr>
            <a:picLocks noChangeAspect="1"/>
          </p:cNvPicPr>
          <p:nvPr/>
        </p:nvPicPr>
        <p:blipFill>
          <a:blip r:embed="rId3"/>
          <a:stretch>
            <a:fillRect/>
          </a:stretch>
        </p:blipFill>
        <p:spPr>
          <a:xfrm>
            <a:off x="4110228" y="3766071"/>
            <a:ext cx="4581144" cy="2617797"/>
          </a:xfrm>
          <a:prstGeom prst="rect">
            <a:avLst/>
          </a:prstGeom>
        </p:spPr>
      </p:pic>
    </p:spTree>
    <p:extLst>
      <p:ext uri="{BB962C8B-B14F-4D97-AF65-F5344CB8AC3E}">
        <p14:creationId xmlns:p14="http://schemas.microsoft.com/office/powerpoint/2010/main" val="360027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6858000"/>
          </a:xfrm>
        </p:spPr>
        <p:txBody>
          <a:bodyPr/>
          <a:lstStyle/>
          <a:p>
            <a:r>
              <a:rPr lang="en-US" dirty="0"/>
              <a:t>EEJA Rad plater - Cu</a:t>
            </a:r>
            <a:br>
              <a:rPr lang="en-US" dirty="0"/>
            </a:br>
            <a:br>
              <a:rPr lang="en-US" dirty="0"/>
            </a:br>
            <a:r>
              <a:rPr lang="en-US" sz="2400" b="1" dirty="0"/>
              <a:t>Fresh chemistry installed every month. No chemistry on tool when IDLE.</a:t>
            </a:r>
            <a:br>
              <a:rPr lang="en-US" sz="2400" b="1" dirty="0"/>
            </a:br>
            <a:br>
              <a:rPr lang="en-US" sz="2400" b="1" dirty="0"/>
            </a:br>
            <a:r>
              <a:rPr lang="en-US" sz="2400" b="1" dirty="0"/>
              <a:t>Bath analysis to check additives before processing each ASPCM lot. Additions of additives made to bring bath into spec.</a:t>
            </a:r>
            <a:br>
              <a:rPr lang="en-US" sz="2400" b="1" dirty="0"/>
            </a:br>
            <a:br>
              <a:rPr lang="en-US" sz="2400" b="1" dirty="0"/>
            </a:br>
            <a:r>
              <a:rPr lang="en-US" sz="2400" b="1" dirty="0"/>
              <a:t>Tool qual blanket Cu wafer processed prior to processing each ASPCM lot. </a:t>
            </a:r>
            <a:br>
              <a:rPr lang="en-US" sz="2400" b="1" dirty="0"/>
            </a:br>
            <a:br>
              <a:rPr lang="en-US" sz="2400" b="1" dirty="0"/>
            </a:br>
            <a:r>
              <a:rPr lang="en-US" sz="2400" b="1" dirty="0"/>
              <a:t>Sheet resistance and thickness measured on CDE </a:t>
            </a:r>
            <a:r>
              <a:rPr lang="en-US" sz="2400" b="1" dirty="0" err="1"/>
              <a:t>Resmap</a:t>
            </a:r>
            <a:r>
              <a:rPr lang="en-US" sz="2400" b="1" dirty="0"/>
              <a:t> tool (spec </a:t>
            </a:r>
            <a:r>
              <a:rPr lang="en-US" sz="2400" b="1" dirty="0" err="1"/>
              <a:t>st.</a:t>
            </a:r>
            <a:r>
              <a:rPr lang="en-US" sz="2400" b="1" dirty="0"/>
              <a:t> dev &lt; 5 %).</a:t>
            </a:r>
            <a:br>
              <a:rPr lang="en-US" sz="2400" b="1" dirty="0"/>
            </a:br>
            <a:br>
              <a:rPr lang="en-US" sz="2400" b="1" dirty="0"/>
            </a:br>
            <a:br>
              <a:rPr lang="en-US" sz="2400" b="1" dirty="0"/>
            </a:br>
            <a:br>
              <a:rPr lang="en-US" sz="2400" dirty="0"/>
            </a:br>
            <a:br>
              <a:rPr lang="en-US" sz="2400" dirty="0"/>
            </a:br>
            <a:br>
              <a:rPr lang="en-US" sz="2400" dirty="0"/>
            </a:br>
            <a:endParaRPr lang="en-US" sz="2400" dirty="0"/>
          </a:p>
        </p:txBody>
      </p:sp>
      <p:sp>
        <p:nvSpPr>
          <p:cNvPr id="3" name="Footer Placeholder"/>
          <p:cNvSpPr>
            <a:spLocks noGrp="1"/>
          </p:cNvSpPr>
          <p:nvPr>
            <p:ph type="ftr" sz="quarter" idx="10"/>
          </p:nvPr>
        </p:nvSpPr>
        <p:spPr>
          <a:xfrm>
            <a:off x="304888" y="6595665"/>
            <a:ext cx="5486313" cy="222249"/>
          </a:xfrm>
        </p:spPr>
        <p:txBody>
          <a:bodyPr/>
          <a:lstStyle/>
          <a:p>
            <a:pPr marL="0" marR="0" lvl="0" indent="0" algn="l" defTabSz="9146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IBM Research / </a:t>
            </a:r>
            <a:r>
              <a:rPr lang="en-US" dirty="0">
                <a:solidFill>
                  <a:srgbClr val="000000"/>
                </a:solidFill>
              </a:rPr>
              <a:t>MRL Plating Sector Tool Reports</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 </a:t>
            </a:r>
            <a:r>
              <a:rPr lang="en-US" dirty="0">
                <a:solidFill>
                  <a:srgbClr val="000000"/>
                </a:solidFill>
              </a:rPr>
              <a:t>March</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a:t>
            </a:r>
            <a:r>
              <a:rPr lang="en-US" dirty="0">
                <a:solidFill>
                  <a:srgbClr val="000000"/>
                </a:solidFill>
              </a:rPr>
              <a:t>3</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2022 / © 2022 IBM Corporation</a:t>
            </a:r>
          </a:p>
        </p:txBody>
      </p:sp>
      <p:sp>
        <p:nvSpPr>
          <p:cNvPr id="4" name="Slide Number Placeholder"/>
          <p:cNvSpPr>
            <a:spLocks noGrp="1"/>
          </p:cNvSpPr>
          <p:nvPr>
            <p:ph type="sldNum" sz="quarter" idx="11"/>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59395FB3-9C97-154F-86B2-7E381B951268}" type="slidenum">
              <a:rPr kumimoji="0" lang="en-US" sz="8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8" name="Footer Placeholder">
            <a:extLst>
              <a:ext uri="{FF2B5EF4-FFF2-40B4-BE49-F238E27FC236}">
                <a16:creationId xmlns:a16="http://schemas.microsoft.com/office/drawing/2014/main" id="{C09A5E83-A4FB-46E9-B665-97724A27C397}"/>
              </a:ext>
            </a:extLst>
          </p:cNvPr>
          <p:cNvSpPr txBox="1">
            <a:spLocks/>
          </p:cNvSpPr>
          <p:nvPr/>
        </p:nvSpPr>
        <p:spPr>
          <a:xfrm>
            <a:off x="5886539" y="6606117"/>
            <a:ext cx="1192918" cy="222249"/>
          </a:xfrm>
          <a:prstGeom prst="rect">
            <a:avLst/>
          </a:prstGeom>
        </p:spPr>
        <p:txBody>
          <a:bodyPr vert="horz" lIns="0" tIns="0" rIns="0" bIns="0" rtlCol="0" anchor="ctr"/>
          <a:lstStyle>
            <a:defPPr>
              <a:defRPr lang="en-US"/>
            </a:defPPr>
            <a:lvl1pPr marL="0" marR="0" indent="0" algn="l" defTabSz="914633" rtl="0" eaLnBrk="1" fontAlgn="auto" latinLnBrk="0" hangingPunct="1">
              <a:lnSpc>
                <a:spcPct val="100000"/>
              </a:lnSpc>
              <a:spcBef>
                <a:spcPts val="0"/>
              </a:spcBef>
              <a:spcAft>
                <a:spcPts val="0"/>
              </a:spcAft>
              <a:buClrTx/>
              <a:buSzTx/>
              <a:buFontTx/>
              <a:buNone/>
              <a:tabLst/>
              <a:defRPr sz="8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b="1" dirty="0">
                <a:solidFill>
                  <a:srgbClr val="000000"/>
                </a:solidFill>
              </a:rPr>
              <a:t>IBM Confidential</a:t>
            </a:r>
          </a:p>
        </p:txBody>
      </p:sp>
      <p:pic>
        <p:nvPicPr>
          <p:cNvPr id="5" name="Picture 4">
            <a:extLst>
              <a:ext uri="{FF2B5EF4-FFF2-40B4-BE49-F238E27FC236}">
                <a16:creationId xmlns:a16="http://schemas.microsoft.com/office/drawing/2014/main" id="{E6F8F714-CF31-47CC-8435-E14C4627787A}"/>
              </a:ext>
            </a:extLst>
          </p:cNvPr>
          <p:cNvPicPr>
            <a:picLocks noChangeAspect="1"/>
          </p:cNvPicPr>
          <p:nvPr/>
        </p:nvPicPr>
        <p:blipFill>
          <a:blip r:embed="rId3"/>
          <a:stretch>
            <a:fillRect/>
          </a:stretch>
        </p:blipFill>
        <p:spPr>
          <a:xfrm>
            <a:off x="3498906" y="3850486"/>
            <a:ext cx="4584589" cy="2755631"/>
          </a:xfrm>
          <a:prstGeom prst="rect">
            <a:avLst/>
          </a:prstGeom>
        </p:spPr>
      </p:pic>
    </p:spTree>
    <p:extLst>
      <p:ext uri="{BB962C8B-B14F-4D97-AF65-F5344CB8AC3E}">
        <p14:creationId xmlns:p14="http://schemas.microsoft.com/office/powerpoint/2010/main" val="25189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0"/>
            <a:ext cx="11776364" cy="3112655"/>
          </a:xfrm>
        </p:spPr>
        <p:txBody>
          <a:bodyPr/>
          <a:lstStyle/>
          <a:p>
            <a:r>
              <a:rPr lang="en-US" dirty="0"/>
              <a:t>Nickel Phosphorous Electroless Plating – Ni(P)</a:t>
            </a:r>
            <a:br>
              <a:rPr lang="en-US" dirty="0"/>
            </a:br>
            <a:br>
              <a:rPr lang="en-US" dirty="0"/>
            </a:br>
            <a:r>
              <a:rPr lang="en-US" sz="2000" b="1" dirty="0"/>
              <a:t>Fresh chemistry is made approximately after every 6 consecutive lot runs.</a:t>
            </a:r>
            <a:br>
              <a:rPr lang="en-US" sz="2000" b="1" dirty="0"/>
            </a:br>
            <a:br>
              <a:rPr lang="en-US" sz="2000" b="1" dirty="0"/>
            </a:br>
            <a:r>
              <a:rPr lang="en-US" sz="2000" b="1" dirty="0"/>
              <a:t>Qualifying a bath’s efficacy involves running a 3 x 3 mm 0.65um Cu coupon through the entire plating procedure with a set Ni(P) plating time of 10 minutes. </a:t>
            </a:r>
            <a:br>
              <a:rPr lang="en-US" sz="2000" b="1" dirty="0"/>
            </a:br>
            <a:br>
              <a:rPr lang="en-US" sz="2000" b="1" dirty="0"/>
            </a:br>
            <a:r>
              <a:rPr lang="en-US" sz="2000" b="1" dirty="0"/>
              <a:t>We calculate plating times and rates for product runs based on the mass differential PRE and POST. </a:t>
            </a:r>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dirty="0"/>
            </a:br>
            <a:br>
              <a:rPr lang="en-US" sz="2400" dirty="0"/>
            </a:br>
            <a:br>
              <a:rPr lang="en-US" sz="2400" dirty="0"/>
            </a:br>
            <a:r>
              <a:rPr lang="en-US" sz="2400" dirty="0"/>
              <a:t> - </a:t>
            </a:r>
          </a:p>
        </p:txBody>
      </p:sp>
      <p:sp>
        <p:nvSpPr>
          <p:cNvPr id="3" name="Footer Placeholder"/>
          <p:cNvSpPr>
            <a:spLocks noGrp="1"/>
          </p:cNvSpPr>
          <p:nvPr>
            <p:ph type="ftr" sz="quarter" idx="10"/>
          </p:nvPr>
        </p:nvSpPr>
        <p:spPr>
          <a:xfrm>
            <a:off x="304889" y="6513383"/>
            <a:ext cx="5486313" cy="222249"/>
          </a:xfrm>
        </p:spPr>
        <p:txBody>
          <a:bodyPr/>
          <a:lstStyle/>
          <a:p>
            <a:pPr marL="0" marR="0" lvl="0" indent="0" algn="l" defTabSz="9146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IBM Research / MRL Plating Sector Tool Reports / </a:t>
            </a:r>
            <a:r>
              <a:rPr lang="en-US" dirty="0">
                <a:solidFill>
                  <a:srgbClr val="000000"/>
                </a:solidFill>
              </a:rPr>
              <a:t>March 3</a:t>
            </a:r>
            <a:r>
              <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2022 / © 2022 IBM Corporation</a:t>
            </a:r>
          </a:p>
        </p:txBody>
      </p:sp>
      <p:sp>
        <p:nvSpPr>
          <p:cNvPr id="4" name="Slide Number Placeholder"/>
          <p:cNvSpPr>
            <a:spLocks noGrp="1"/>
          </p:cNvSpPr>
          <p:nvPr>
            <p:ph type="sldNum" sz="quarter" idx="11"/>
          </p:nvPr>
        </p:nvSpPr>
        <p:spPr/>
        <p:txBody>
          <a:bodyPr/>
          <a:lstStyle/>
          <a:p>
            <a:pPr marL="0" marR="0" lvl="0" indent="0" algn="r" defTabSz="914621" rtl="0" eaLnBrk="1" fontAlgn="auto" latinLnBrk="0" hangingPunct="1">
              <a:lnSpc>
                <a:spcPct val="100000"/>
              </a:lnSpc>
              <a:spcBef>
                <a:spcPts val="0"/>
              </a:spcBef>
              <a:spcAft>
                <a:spcPts val="0"/>
              </a:spcAft>
              <a:buClrTx/>
              <a:buSzTx/>
              <a:buFontTx/>
              <a:buNone/>
              <a:tabLst/>
              <a:defRPr/>
            </a:pPr>
            <a:fld id="{59395FB3-9C97-154F-86B2-7E381B951268}" type="slidenum">
              <a:rPr kumimoji="0" lang="en-US" sz="8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914621"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10" name="Picture 4">
            <a:extLst>
              <a:ext uri="{FF2B5EF4-FFF2-40B4-BE49-F238E27FC236}">
                <a16:creationId xmlns:a16="http://schemas.microsoft.com/office/drawing/2014/main" id="{458CC765-DFB5-455A-9064-76AB6CC58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27535" y="3384796"/>
            <a:ext cx="4040188" cy="30273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a:extLst>
              <a:ext uri="{FF2B5EF4-FFF2-40B4-BE49-F238E27FC236}">
                <a16:creationId xmlns:a16="http://schemas.microsoft.com/office/drawing/2014/main" id="{9B213771-7C7D-4F19-A0F8-E026B186E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24278" y="3384796"/>
            <a:ext cx="4041775" cy="30273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a:extLst>
              <a:ext uri="{FF2B5EF4-FFF2-40B4-BE49-F238E27FC236}">
                <a16:creationId xmlns:a16="http://schemas.microsoft.com/office/drawing/2014/main" id="{3F4A9854-0AF4-40B7-917D-3FB33F2D9DC2}"/>
              </a:ext>
            </a:extLst>
          </p:cNvPr>
          <p:cNvCxnSpPr/>
          <p:nvPr/>
        </p:nvCxnSpPr>
        <p:spPr bwMode="auto">
          <a:xfrm flipH="1">
            <a:off x="3893434" y="3952797"/>
            <a:ext cx="701336" cy="372862"/>
          </a:xfrm>
          <a:prstGeom prst="straightConnector1">
            <a:avLst/>
          </a:prstGeom>
          <a:noFill/>
          <a:ln w="28575" cap="flat" cmpd="sng" algn="ctr">
            <a:solidFill>
              <a:schemeClr val="accent6">
                <a:lumMod val="60000"/>
                <a:lumOff val="40000"/>
              </a:schemeClr>
            </a:solidFill>
            <a:prstDash val="solid"/>
            <a:round/>
            <a:headEnd type="none" w="med" len="med"/>
            <a:tailEnd type="triangle"/>
          </a:ln>
          <a:effectLst/>
        </p:spPr>
      </p:cxnSp>
      <p:sp>
        <p:nvSpPr>
          <p:cNvPr id="13" name="TextBox 12">
            <a:extLst>
              <a:ext uri="{FF2B5EF4-FFF2-40B4-BE49-F238E27FC236}">
                <a16:creationId xmlns:a16="http://schemas.microsoft.com/office/drawing/2014/main" id="{7FA3E415-9CFD-4ADC-BC34-6DA109A32212}"/>
              </a:ext>
            </a:extLst>
          </p:cNvPr>
          <p:cNvSpPr txBox="1"/>
          <p:nvPr/>
        </p:nvSpPr>
        <p:spPr>
          <a:xfrm>
            <a:off x="4594770" y="3721978"/>
            <a:ext cx="237566" cy="369332"/>
          </a:xfrm>
          <a:prstGeom prst="rect">
            <a:avLst/>
          </a:prstGeom>
          <a:noFill/>
        </p:spPr>
        <p:txBody>
          <a:bodyPr wrap="none" rtlCol="0">
            <a:spAutoFit/>
          </a:bodyPr>
          <a:lstStyle/>
          <a:p>
            <a:r>
              <a:rPr lang="en-US" dirty="0"/>
              <a:t> </a:t>
            </a:r>
          </a:p>
        </p:txBody>
      </p:sp>
      <p:sp>
        <p:nvSpPr>
          <p:cNvPr id="14" name="TextBox 13">
            <a:extLst>
              <a:ext uri="{FF2B5EF4-FFF2-40B4-BE49-F238E27FC236}">
                <a16:creationId xmlns:a16="http://schemas.microsoft.com/office/drawing/2014/main" id="{E3429649-5FC1-452C-B7A7-5F5766AF8AA4}"/>
              </a:ext>
            </a:extLst>
          </p:cNvPr>
          <p:cNvSpPr txBox="1"/>
          <p:nvPr/>
        </p:nvSpPr>
        <p:spPr>
          <a:xfrm>
            <a:off x="4381264" y="3622204"/>
            <a:ext cx="646331" cy="369332"/>
          </a:xfrm>
          <a:prstGeom prst="rect">
            <a:avLst/>
          </a:prstGeom>
          <a:noFill/>
        </p:spPr>
        <p:txBody>
          <a:bodyPr wrap="none" rtlCol="0">
            <a:spAutoFit/>
          </a:bodyPr>
          <a:lstStyle/>
          <a:p>
            <a:r>
              <a:rPr lang="en-US" dirty="0">
                <a:solidFill>
                  <a:schemeClr val="accent6">
                    <a:lumMod val="60000"/>
                    <a:lumOff val="40000"/>
                  </a:schemeClr>
                </a:solidFill>
              </a:rPr>
              <a:t>Ni(P)</a:t>
            </a:r>
          </a:p>
        </p:txBody>
      </p:sp>
      <p:cxnSp>
        <p:nvCxnSpPr>
          <p:cNvPr id="15" name="Straight Arrow Connector 14">
            <a:extLst>
              <a:ext uri="{FF2B5EF4-FFF2-40B4-BE49-F238E27FC236}">
                <a16:creationId xmlns:a16="http://schemas.microsoft.com/office/drawing/2014/main" id="{621429C4-CEB9-4C1E-BF5E-F2B7BEDD10B9}"/>
              </a:ext>
            </a:extLst>
          </p:cNvPr>
          <p:cNvCxnSpPr>
            <a:cxnSpLocks/>
          </p:cNvCxnSpPr>
          <p:nvPr/>
        </p:nvCxnSpPr>
        <p:spPr bwMode="auto">
          <a:xfrm flipV="1">
            <a:off x="2863626" y="4747796"/>
            <a:ext cx="432785" cy="515506"/>
          </a:xfrm>
          <a:prstGeom prst="straightConnector1">
            <a:avLst/>
          </a:prstGeom>
          <a:noFill/>
          <a:ln w="28575" cap="flat" cmpd="sng" algn="ctr">
            <a:solidFill>
              <a:srgbClr val="FF6600"/>
            </a:solidFill>
            <a:prstDash val="solid"/>
            <a:round/>
            <a:headEnd type="none" w="med" len="med"/>
            <a:tailEnd type="triangle"/>
          </a:ln>
          <a:effectLst/>
        </p:spPr>
      </p:cxnSp>
      <p:sp>
        <p:nvSpPr>
          <p:cNvPr id="16" name="TextBox 15">
            <a:extLst>
              <a:ext uri="{FF2B5EF4-FFF2-40B4-BE49-F238E27FC236}">
                <a16:creationId xmlns:a16="http://schemas.microsoft.com/office/drawing/2014/main" id="{BD382AB3-456D-48AD-AC8A-46A490704039}"/>
              </a:ext>
            </a:extLst>
          </p:cNvPr>
          <p:cNvSpPr txBox="1"/>
          <p:nvPr/>
        </p:nvSpPr>
        <p:spPr>
          <a:xfrm>
            <a:off x="2573135" y="5263302"/>
            <a:ext cx="429926" cy="369332"/>
          </a:xfrm>
          <a:prstGeom prst="rect">
            <a:avLst/>
          </a:prstGeom>
          <a:noFill/>
        </p:spPr>
        <p:txBody>
          <a:bodyPr wrap="none" rtlCol="0">
            <a:spAutoFit/>
          </a:bodyPr>
          <a:lstStyle/>
          <a:p>
            <a:r>
              <a:rPr lang="en-US" dirty="0">
                <a:solidFill>
                  <a:srgbClr val="FF6600"/>
                </a:solidFill>
              </a:rPr>
              <a:t>Cu</a:t>
            </a:r>
          </a:p>
        </p:txBody>
      </p:sp>
      <p:sp>
        <p:nvSpPr>
          <p:cNvPr id="17" name="TextBox 16">
            <a:extLst>
              <a:ext uri="{FF2B5EF4-FFF2-40B4-BE49-F238E27FC236}">
                <a16:creationId xmlns:a16="http://schemas.microsoft.com/office/drawing/2014/main" id="{00F3C6AA-EDEB-4F10-BDE3-E97A05CA3B3B}"/>
              </a:ext>
            </a:extLst>
          </p:cNvPr>
          <p:cNvSpPr txBox="1"/>
          <p:nvPr/>
        </p:nvSpPr>
        <p:spPr>
          <a:xfrm>
            <a:off x="7921890" y="4325659"/>
            <a:ext cx="646331" cy="369332"/>
          </a:xfrm>
          <a:prstGeom prst="rect">
            <a:avLst/>
          </a:prstGeom>
          <a:noFill/>
        </p:spPr>
        <p:txBody>
          <a:bodyPr wrap="none" rtlCol="0">
            <a:spAutoFit/>
          </a:bodyPr>
          <a:lstStyle/>
          <a:p>
            <a:r>
              <a:rPr lang="en-US" dirty="0">
                <a:solidFill>
                  <a:schemeClr val="accent6">
                    <a:lumMod val="60000"/>
                    <a:lumOff val="40000"/>
                  </a:schemeClr>
                </a:solidFill>
              </a:rPr>
              <a:t>Ni(P)</a:t>
            </a:r>
          </a:p>
        </p:txBody>
      </p:sp>
      <p:sp>
        <p:nvSpPr>
          <p:cNvPr id="18" name="Text Placeholder 4">
            <a:extLst>
              <a:ext uri="{FF2B5EF4-FFF2-40B4-BE49-F238E27FC236}">
                <a16:creationId xmlns:a16="http://schemas.microsoft.com/office/drawing/2014/main" id="{4065A9E2-BA1A-4456-A6E3-6A91FA374A9E}"/>
              </a:ext>
            </a:extLst>
          </p:cNvPr>
          <p:cNvSpPr txBox="1">
            <a:spLocks/>
          </p:cNvSpPr>
          <p:nvPr/>
        </p:nvSpPr>
        <p:spPr bwMode="auto">
          <a:xfrm>
            <a:off x="1525948" y="2787255"/>
            <a:ext cx="4040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0"/>
              </a:spcBef>
              <a:spcAft>
                <a:spcPct val="0"/>
              </a:spcAft>
              <a:buClr>
                <a:srgbClr val="0000FF"/>
              </a:buClr>
              <a:buFont typeface="Wingdings" pitchFamily="2" charset="2"/>
              <a:buNone/>
              <a:defRPr sz="2400" b="1">
                <a:solidFill>
                  <a:schemeClr val="tx1"/>
                </a:solidFill>
                <a:latin typeface="+mn-lt"/>
                <a:ea typeface="+mn-ea"/>
                <a:cs typeface="+mn-cs"/>
              </a:defRPr>
            </a:lvl1pPr>
            <a:lvl2pPr marL="457200" indent="0" algn="l" rtl="0" eaLnBrk="0" fontAlgn="base" hangingPunct="0">
              <a:spcBef>
                <a:spcPct val="25000"/>
              </a:spcBef>
              <a:spcAft>
                <a:spcPct val="15000"/>
              </a:spcAft>
              <a:buClr>
                <a:srgbClr val="0000FF"/>
              </a:buClr>
              <a:buFont typeface="Arial" charset="0"/>
              <a:buNone/>
              <a:defRPr sz="2000" b="1">
                <a:solidFill>
                  <a:schemeClr val="tx1"/>
                </a:solidFill>
                <a:latin typeface="+mn-lt"/>
                <a:cs typeface="+mn-cs"/>
              </a:defRPr>
            </a:lvl2pPr>
            <a:lvl3pPr marL="914400" indent="0" algn="l" rtl="0" eaLnBrk="0" fontAlgn="base" hangingPunct="0">
              <a:spcBef>
                <a:spcPct val="20000"/>
              </a:spcBef>
              <a:spcAft>
                <a:spcPct val="0"/>
              </a:spcAft>
              <a:buClr>
                <a:srgbClr val="0000FF"/>
              </a:buClr>
              <a:buFont typeface="Wingdings" panose="05000000000000000000" pitchFamily="2" charset="2"/>
              <a:buNone/>
              <a:defRPr sz="1800" b="1">
                <a:solidFill>
                  <a:schemeClr val="tx1"/>
                </a:solidFill>
                <a:latin typeface="+mn-lt"/>
                <a:cs typeface="+mn-cs"/>
              </a:defRPr>
            </a:lvl3pPr>
            <a:lvl4pPr marL="1371600" indent="0" algn="l" rtl="0" eaLnBrk="0" fontAlgn="base" hangingPunct="0">
              <a:spcBef>
                <a:spcPct val="20000"/>
              </a:spcBef>
              <a:spcAft>
                <a:spcPct val="0"/>
              </a:spcAft>
              <a:buClr>
                <a:srgbClr val="0000FF"/>
              </a:buClr>
              <a:buFont typeface="Arial" charset="0"/>
              <a:buNone/>
              <a:defRPr sz="1600" b="1">
                <a:solidFill>
                  <a:schemeClr val="tx1"/>
                </a:solidFill>
                <a:latin typeface="+mn-lt"/>
                <a:cs typeface="+mn-cs"/>
              </a:defRPr>
            </a:lvl4pPr>
            <a:lvl5pPr marL="1828800" indent="0" algn="l" rtl="0" eaLnBrk="0" fontAlgn="base" hangingPunct="0">
              <a:spcBef>
                <a:spcPct val="20000"/>
              </a:spcBef>
              <a:spcAft>
                <a:spcPct val="0"/>
              </a:spcAft>
              <a:buClr>
                <a:srgbClr val="0000FF"/>
              </a:buClr>
              <a:buFont typeface="Arial" charset="0"/>
              <a:buNone/>
              <a:defRPr sz="1600" b="1">
                <a:solidFill>
                  <a:schemeClr val="tx1"/>
                </a:solidFill>
                <a:latin typeface="+mn-lt"/>
                <a:cs typeface="+mn-cs"/>
              </a:defRPr>
            </a:lvl5pPr>
            <a:lvl6pPr marL="22860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6pPr>
            <a:lvl7pPr marL="27432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7pPr>
            <a:lvl8pPr marL="32004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8pPr>
            <a:lvl9pPr marL="3657600" indent="0" algn="l" rtl="0" fontAlgn="base">
              <a:spcBef>
                <a:spcPct val="20000"/>
              </a:spcBef>
              <a:spcAft>
                <a:spcPct val="0"/>
              </a:spcAft>
              <a:buClr>
                <a:srgbClr val="0000FF"/>
              </a:buClr>
              <a:buFont typeface="Arial" pitchFamily="34" charset="0"/>
              <a:buNone/>
              <a:defRPr sz="1600" b="1">
                <a:solidFill>
                  <a:schemeClr val="tx1"/>
                </a:solidFill>
                <a:latin typeface="+mn-lt"/>
                <a:cs typeface="+mn-cs"/>
              </a:defRPr>
            </a:lvl9pPr>
          </a:lstStyle>
          <a:p>
            <a:pPr algn="ctr"/>
            <a:r>
              <a:rPr lang="en-US" altLang="en-US" kern="0" dirty="0"/>
              <a:t>Ni(P) thickness: ca. 60 nm  </a:t>
            </a:r>
          </a:p>
        </p:txBody>
      </p:sp>
    </p:spTree>
    <p:extLst>
      <p:ext uri="{BB962C8B-B14F-4D97-AF65-F5344CB8AC3E}">
        <p14:creationId xmlns:p14="http://schemas.microsoft.com/office/powerpoint/2010/main" val="348933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3B790E2-9905-4DAE-A214-4A940FE8171B}"/>
              </a:ext>
            </a:extLst>
          </p:cNvPr>
          <p:cNvGraphicFramePr>
            <a:graphicFrameLocks/>
          </p:cNvGraphicFramePr>
          <p:nvPr>
            <p:extLst>
              <p:ext uri="{D42A27DB-BD31-4B8C-83A1-F6EECF244321}">
                <p14:modId xmlns:p14="http://schemas.microsoft.com/office/powerpoint/2010/main" val="1875858417"/>
              </p:ext>
            </p:extLst>
          </p:nvPr>
        </p:nvGraphicFramePr>
        <p:xfrm>
          <a:off x="102454" y="175491"/>
          <a:ext cx="11700856" cy="64746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781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DE55B0-F50E-47F8-A531-78AD3DBA6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65" y="1404374"/>
            <a:ext cx="5347753" cy="4010815"/>
          </a:xfrm>
          <a:prstGeom prst="rect">
            <a:avLst/>
          </a:prstGeom>
        </p:spPr>
      </p:pic>
      <p:sp>
        <p:nvSpPr>
          <p:cNvPr id="9218" name="Title 3">
            <a:extLst>
              <a:ext uri="{FF2B5EF4-FFF2-40B4-BE49-F238E27FC236}">
                <a16:creationId xmlns:a16="http://schemas.microsoft.com/office/drawing/2014/main" id="{9D8B6A72-F9B0-4E27-9D42-986887248F9A}"/>
              </a:ext>
            </a:extLst>
          </p:cNvPr>
          <p:cNvSpPr>
            <a:spLocks noGrp="1"/>
          </p:cNvSpPr>
          <p:nvPr>
            <p:ph type="title"/>
          </p:nvPr>
        </p:nvSpPr>
        <p:spPr>
          <a:xfrm>
            <a:off x="3120503" y="-69543"/>
            <a:ext cx="5534025" cy="366713"/>
          </a:xfrm>
        </p:spPr>
        <p:txBody>
          <a:bodyPr>
            <a:normAutofit fontScale="90000"/>
          </a:bodyPr>
          <a:lstStyle/>
          <a:p>
            <a:r>
              <a:rPr lang="en-US" altLang="en-US" sz="3200" b="1" dirty="0">
                <a:solidFill>
                  <a:schemeClr val="bg1"/>
                </a:solidFill>
              </a:rPr>
              <a:t>Excellent Selectivity</a:t>
            </a:r>
          </a:p>
        </p:txBody>
      </p:sp>
      <p:grpSp>
        <p:nvGrpSpPr>
          <p:cNvPr id="16" name="Group 15">
            <a:extLst>
              <a:ext uri="{FF2B5EF4-FFF2-40B4-BE49-F238E27FC236}">
                <a16:creationId xmlns:a16="http://schemas.microsoft.com/office/drawing/2014/main" id="{509A6A14-FE0B-4251-BD55-60FE021BA4BD}"/>
              </a:ext>
            </a:extLst>
          </p:cNvPr>
          <p:cNvGrpSpPr/>
          <p:nvPr/>
        </p:nvGrpSpPr>
        <p:grpSpPr>
          <a:xfrm>
            <a:off x="5864903" y="1404373"/>
            <a:ext cx="6122731" cy="4010815"/>
            <a:chOff x="3981850" y="2104009"/>
            <a:chExt cx="4101483" cy="3076112"/>
          </a:xfrm>
        </p:grpSpPr>
        <p:pic>
          <p:nvPicPr>
            <p:cNvPr id="8" name="Picture 7">
              <a:extLst>
                <a:ext uri="{FF2B5EF4-FFF2-40B4-BE49-F238E27FC236}">
                  <a16:creationId xmlns:a16="http://schemas.microsoft.com/office/drawing/2014/main" id="{024CBC8A-BCC0-4C42-9290-182AAFFDC7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1850" y="2104009"/>
              <a:ext cx="4101483" cy="3076112"/>
            </a:xfrm>
            <a:prstGeom prst="rect">
              <a:avLst/>
            </a:prstGeom>
          </p:spPr>
        </p:pic>
        <p:sp>
          <p:nvSpPr>
            <p:cNvPr id="9" name="TextBox 8">
              <a:extLst>
                <a:ext uri="{FF2B5EF4-FFF2-40B4-BE49-F238E27FC236}">
                  <a16:creationId xmlns:a16="http://schemas.microsoft.com/office/drawing/2014/main" id="{50D09101-7E49-4D74-AF03-72269D3E53A1}"/>
                </a:ext>
              </a:extLst>
            </p:cNvPr>
            <p:cNvSpPr txBox="1"/>
            <p:nvPr/>
          </p:nvSpPr>
          <p:spPr>
            <a:xfrm>
              <a:off x="4572000" y="2361460"/>
              <a:ext cx="26709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rPr>
                <a:t>65 – 70 nm Ni(P) thickness</a:t>
              </a:r>
            </a:p>
          </p:txBody>
        </p:sp>
        <p:sp>
          <p:nvSpPr>
            <p:cNvPr id="10" name="Rectangle 9">
              <a:extLst>
                <a:ext uri="{FF2B5EF4-FFF2-40B4-BE49-F238E27FC236}">
                  <a16:creationId xmlns:a16="http://schemas.microsoft.com/office/drawing/2014/main" id="{4A3762C5-8D06-4898-9467-AAE75B951A61}"/>
                </a:ext>
              </a:extLst>
            </p:cNvPr>
            <p:cNvSpPr/>
            <p:nvPr/>
          </p:nvSpPr>
          <p:spPr>
            <a:xfrm>
              <a:off x="5786369" y="3457399"/>
              <a:ext cx="42992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600"/>
                  </a:solidFill>
                  <a:effectLst/>
                  <a:uLnTx/>
                  <a:uFillTx/>
                  <a:latin typeface="Calibri" panose="020F0502020204030204"/>
                  <a:ea typeface="+mn-ea"/>
                  <a:cs typeface="+mn-cs"/>
                </a:rPr>
                <a:t>Cu</a:t>
              </a:r>
            </a:p>
          </p:txBody>
        </p:sp>
        <p:cxnSp>
          <p:nvCxnSpPr>
            <p:cNvPr id="12" name="Straight Arrow Connector 11">
              <a:extLst>
                <a:ext uri="{FF2B5EF4-FFF2-40B4-BE49-F238E27FC236}">
                  <a16:creationId xmlns:a16="http://schemas.microsoft.com/office/drawing/2014/main" id="{3745D77B-3713-45F5-ACD3-FB3F5C7B4008}"/>
                </a:ext>
              </a:extLst>
            </p:cNvPr>
            <p:cNvCxnSpPr/>
            <p:nvPr/>
          </p:nvCxnSpPr>
          <p:spPr bwMode="auto">
            <a:xfrm>
              <a:off x="6409678" y="3258105"/>
              <a:ext cx="0" cy="736846"/>
            </a:xfrm>
            <a:prstGeom prst="straightConnector1">
              <a:avLst/>
            </a:prstGeom>
            <a:noFill/>
            <a:ln w="38100" cap="flat" cmpd="sng" algn="ctr">
              <a:solidFill>
                <a:srgbClr val="FF6600"/>
              </a:solidFill>
              <a:prstDash val="solid"/>
              <a:round/>
              <a:headEnd type="triangle"/>
              <a:tailEnd type="triangle"/>
            </a:ln>
            <a:effectLst/>
          </p:spPr>
        </p:cxnSp>
      </p:grpSp>
      <p:sp>
        <p:nvSpPr>
          <p:cNvPr id="14" name="Oval 13">
            <a:extLst>
              <a:ext uri="{FF2B5EF4-FFF2-40B4-BE49-F238E27FC236}">
                <a16:creationId xmlns:a16="http://schemas.microsoft.com/office/drawing/2014/main" id="{7ADAF8A1-6D4A-4966-91E4-E6401EFA9DDE}"/>
              </a:ext>
            </a:extLst>
          </p:cNvPr>
          <p:cNvSpPr/>
          <p:nvPr/>
        </p:nvSpPr>
        <p:spPr bwMode="auto">
          <a:xfrm>
            <a:off x="2669219" y="3083217"/>
            <a:ext cx="754602" cy="698208"/>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marR="0" lvl="0" indent="-228600" algn="l" defTabSz="914400" rtl="0" eaLnBrk="1" fontAlgn="base" latinLnBrk="0" hangingPunct="1">
              <a:lnSpc>
                <a:spcPct val="100000"/>
              </a:lnSpc>
              <a:spcBef>
                <a:spcPct val="0"/>
              </a:spcBef>
              <a:spcAft>
                <a:spcPct val="0"/>
              </a:spcAft>
              <a:buClr>
                <a:srgbClr val="ED7D31"/>
              </a:buClr>
              <a:buSzTx/>
              <a:buFontTx/>
              <a:buNone/>
              <a:tabLst/>
              <a:defRPr/>
            </a:pPr>
            <a:endParaRPr kumimoji="0" lang="en-US" sz="1800" b="1"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7" name="TextBox 16">
            <a:extLst>
              <a:ext uri="{FF2B5EF4-FFF2-40B4-BE49-F238E27FC236}">
                <a16:creationId xmlns:a16="http://schemas.microsoft.com/office/drawing/2014/main" id="{48D1ED1E-B199-46FC-8684-D67ABDA6E35F}"/>
              </a:ext>
            </a:extLst>
          </p:cNvPr>
          <p:cNvSpPr txBox="1"/>
          <p:nvPr/>
        </p:nvSpPr>
        <p:spPr>
          <a:xfrm>
            <a:off x="3984115" y="168809"/>
            <a:ext cx="40417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dirty="0">
                <a:ln>
                  <a:noFill/>
                </a:ln>
                <a:effectLst/>
                <a:uLnTx/>
                <a:uFillTx/>
                <a:latin typeface="IBM Plex Sans" panose="020B0503050203000203" pitchFamily="34" charset="0"/>
                <a:cs typeface="IBM Plex Arabic" panose="020B0503050203000203" pitchFamily="34" charset="-78"/>
              </a:rPr>
              <a:t>Excellent Selectivity</a:t>
            </a:r>
          </a:p>
        </p:txBody>
      </p:sp>
    </p:spTree>
    <p:extLst>
      <p:ext uri="{BB962C8B-B14F-4D97-AF65-F5344CB8AC3E}">
        <p14:creationId xmlns:p14="http://schemas.microsoft.com/office/powerpoint/2010/main" val="1719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B82774-E54C-4061-A359-3645BDA92E7D}"/>
              </a:ext>
            </a:extLst>
          </p:cNvPr>
          <p:cNvSpPr txBox="1"/>
          <p:nvPr/>
        </p:nvSpPr>
        <p:spPr>
          <a:xfrm>
            <a:off x="3048000" y="264139"/>
            <a:ext cx="6096000" cy="400110"/>
          </a:xfrm>
          <a:prstGeom prst="rect">
            <a:avLst/>
          </a:prstGeom>
          <a:noFill/>
        </p:spPr>
        <p:txBody>
          <a:bodyPr wrap="square">
            <a:spAutoFit/>
          </a:bodyPr>
          <a:lstStyle/>
          <a:p>
            <a:pPr algn="ctr" rtl="0">
              <a:defRPr sz="2000" b="0" i="0" u="none" strike="noStrike" kern="1200" cap="none" spc="0" normalizeH="0" baseline="0">
                <a:solidFill>
                  <a:prstClr val="black">
                    <a:lumMod val="65000"/>
                    <a:lumOff val="35000"/>
                  </a:prstClr>
                </a:solidFill>
                <a:latin typeface="+mj-lt"/>
                <a:ea typeface="+mj-ea"/>
                <a:cs typeface="+mj-cs"/>
              </a:defRPr>
            </a:pPr>
            <a:r>
              <a:rPr lang="en-US" b="1" u="sng" dirty="0"/>
              <a:t>SPC Ni(P) Electroless Qualifiers MASS (10 min) </a:t>
            </a:r>
          </a:p>
        </p:txBody>
      </p:sp>
      <p:graphicFrame>
        <p:nvGraphicFramePr>
          <p:cNvPr id="6" name="Chart 5">
            <a:extLst>
              <a:ext uri="{FF2B5EF4-FFF2-40B4-BE49-F238E27FC236}">
                <a16:creationId xmlns:a16="http://schemas.microsoft.com/office/drawing/2014/main" id="{8D64DFAF-2DB0-4469-8619-D1E9E15DE37B}"/>
              </a:ext>
            </a:extLst>
          </p:cNvPr>
          <p:cNvGraphicFramePr>
            <a:graphicFrameLocks/>
          </p:cNvGraphicFramePr>
          <p:nvPr>
            <p:extLst>
              <p:ext uri="{D42A27DB-BD31-4B8C-83A1-F6EECF244321}">
                <p14:modId xmlns:p14="http://schemas.microsoft.com/office/powerpoint/2010/main" val="1673581612"/>
              </p:ext>
            </p:extLst>
          </p:nvPr>
        </p:nvGraphicFramePr>
        <p:xfrm>
          <a:off x="477371" y="1344853"/>
          <a:ext cx="5480084" cy="41682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B8FFE5E-F161-49B5-AA6A-D2835FF959FD}"/>
              </a:ext>
            </a:extLst>
          </p:cNvPr>
          <p:cNvGraphicFramePr>
            <a:graphicFrameLocks/>
          </p:cNvGraphicFramePr>
          <p:nvPr>
            <p:extLst>
              <p:ext uri="{D42A27DB-BD31-4B8C-83A1-F6EECF244321}">
                <p14:modId xmlns:p14="http://schemas.microsoft.com/office/powerpoint/2010/main" val="1529017065"/>
              </p:ext>
            </p:extLst>
          </p:nvPr>
        </p:nvGraphicFramePr>
        <p:xfrm>
          <a:off x="6403957" y="1344853"/>
          <a:ext cx="5480085" cy="41682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54879705"/>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Research_Template2020_Plex" id="{30A9B62C-2C70-474A-AE9A-5BFEC0132786}" vid="{8D54B755-223E-404C-8485-B24C0320C2FA}"/>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Research_Template2020_Plex" id="{30A9B62C-2C70-474A-AE9A-5BFEC0132786}" vid="{819928FF-A7D3-DA48-BC0C-2753658821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749</Words>
  <Application>Microsoft Office PowerPoint</Application>
  <PresentationFormat>Widescreen</PresentationFormat>
  <Paragraphs>60</Paragraphs>
  <Slides>8</Slides>
  <Notes>7</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Calibri Light</vt:lpstr>
      <vt:lpstr>IBM Plex Sans</vt:lpstr>
      <vt:lpstr>IBM Plex Sans Regular</vt:lpstr>
      <vt:lpstr>Wingdings</vt:lpstr>
      <vt:lpstr>IBM 2020 Master template (black background)</vt:lpstr>
      <vt:lpstr>IBM 2020 Master template (light gray background)</vt:lpstr>
      <vt:lpstr>Office Theme</vt:lpstr>
      <vt:lpstr>MRL Plating Sector Reports </vt:lpstr>
      <vt:lpstr>ClassOne Damascene - Cu  Fresh chemistry installed every quarter. (24L)  Bath analysis is used to check additives weekly. Additions of additives made to bring bath into spec.  Tool qual blanket seed 680A Cu wafer processed prior to processing each lot.   Sheet resistance and thickness measured on RS75 tool (spec st. dev &lt; 10 %).      </vt:lpstr>
      <vt:lpstr>ClassOne Anodization - NbO  Fresh chemistry installed prior to processing each Quantum anodization lot.  Specifications 40nm oxide (NbO).  Tool qual blanket Nb wafer processed prior to processing each Quantum anodization lot.   Oxide thickness measured on UV1280 tool (spec st. dev &lt; 1 %).       </vt:lpstr>
      <vt:lpstr>EEJA Rad plater - Cu  Fresh chemistry installed every month. No chemistry on tool when IDLE.  Bath analysis to check additives before processing each ASPCM lot. Additions of additives made to bring bath into spec.  Tool qual blanket Cu wafer processed prior to processing each ASPCM lot.   Sheet resistance and thickness measured on CDE Resmap tool (spec st. dev &lt; 5 %).      </vt:lpstr>
      <vt:lpstr>Nickel Phosphorous Electroless Plating – Ni(P)  Fresh chemistry is made approximately after every 6 consecutive lot runs.  Qualifying a bath’s efficacy involves running a 3 x 3 mm 0.65um Cu coupon through the entire plating procedure with a set Ni(P) plating time of 10 minutes.   We calculate plating times and rates for product runs based on the mass differential PRE and POST.            - </vt:lpstr>
      <vt:lpstr>PowerPoint Presentation</vt:lpstr>
      <vt:lpstr>Excellent Selectivity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MRL Plating Sector  Tool Reports</dc:title>
  <dc:creator>Adele L Pacquette</dc:creator>
  <cp:lastModifiedBy>Christopher Guarino1</cp:lastModifiedBy>
  <cp:revision>55</cp:revision>
  <dcterms:created xsi:type="dcterms:W3CDTF">2021-08-02T17:43:06Z</dcterms:created>
  <dcterms:modified xsi:type="dcterms:W3CDTF">2022-03-03T18:46:20Z</dcterms:modified>
</cp:coreProperties>
</file>