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9390-FD4D-492E-96CC-83788C81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FFF87-961F-46C0-B892-2618A3A1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3B01-370D-4DE9-9076-A2A6FC0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94B6-3AB6-427F-9959-B3740E7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7240-F049-42F8-951F-8F2B3BD7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4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1663-D7E2-4101-8C59-0ADEBBA3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B3045-9CCA-4949-B17B-97B3D824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725D-D380-49D7-BB0B-4D42E9EF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99E5-2CCE-49B2-A875-D68CE38D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B6D9-8453-4905-BD81-419203F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6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FDD3B-5F74-4A33-8CDE-59C3D6BE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6425-1CBC-4377-83EF-0E86FE3D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9939-9CA9-4279-8D29-E5862001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2314-0B28-4EE9-B968-3E52F5A1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419D-C107-4F95-8AFD-AEE25E3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5339-A7B2-41D5-9BE8-CEACB4D8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5CB-547D-4C6D-9DC9-B928F33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7FBC-0B43-4930-BA9B-65E1D45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BAC8-314D-486D-819D-A059FBB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2193-98CB-43D0-8E73-2C7EC6C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71A9-6E08-497C-BD7F-E8D372E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5235-CED8-4387-ACF6-C08637AA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3D29-E0D1-4CB2-9B8B-03CE4E34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5EA6-3220-4F43-BAC8-75830F97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DA66-BB4A-450C-94F0-EDD522D2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C83-B86F-47FA-BDF9-A1CBA273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93-C5D1-4BE3-A546-3B040F48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59E7-86FC-4FFD-A678-B036961E1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98B01-2EED-484B-AD44-8912DE57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698E-7972-4734-8484-C0E2DE52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1E21E-7DAB-43B1-9736-962104D5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2B6-E07F-42FE-BAA4-3C6D3B1A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0D9F-693F-4E92-B56A-82536CEA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64041-EB1B-4466-85C2-958F6F0F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7314B-695E-45DF-B946-A64547F54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34377-D010-4083-8059-79C4693E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EC30A-B3D2-4290-9FCF-CE6FF7D6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A0A6F-0AEF-464B-B80D-E67E9B40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6EA14-AEE9-40B1-835B-70090A5F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2CD-04A1-45CE-8F0B-4C65FA06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776A5-5421-4542-9DE2-3B849F19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C97A-A23A-4EC6-AA8C-DAC03773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F2A47-1565-4310-8394-AC342040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0ED74-208F-4E18-AD35-793E2F7C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D2E6-5C38-47B9-9780-9C32BF0B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C165-F889-4628-833A-9B5AE70D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C13B-1AC7-4ED6-8271-7E45DCFD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E340-A2D1-418C-BD32-21EDC6C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26BFA-52EF-4FBF-8604-6A2D88D0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60B6-A247-4CFC-93BE-C0F0279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6816-B3C8-40D0-88D0-2CDADB9A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C4A8-643C-466F-A72B-BD82CF07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6B7D-8428-4444-9739-C7B3AE73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A5DDF-2A47-4DCE-B7BD-AFF08755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1F3E-BC1F-4021-A8CE-E4072547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42F47-6D40-4EAF-8F9E-BD331BA7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4345-38FC-4AEF-AAB7-5834325F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D7BE-9454-4A15-B108-D5E6F14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7EBEB-EDA1-4D7F-B9C8-CCC500F8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AC3B-9AF5-4917-B5B4-7B950F3A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17B5-9DD7-4516-A3B0-E34A0AE1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ABBE-EE4C-411B-8E75-06DFB0DE93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06C9-2F3D-4FD5-B86A-64EEB46C3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5658-6BC9-4CCB-987E-F3C348831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A3E1-3445-461A-9D4B-768529D7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86D2-971B-4D13-9C2F-D09830F91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Ni(P) Measurement 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677BF-C243-42DF-B30D-AEBFC0F39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80BC1-2C2F-489E-ACCB-1784F8E5B3FB}"/>
              </a:ext>
            </a:extLst>
          </p:cNvPr>
          <p:cNvSpPr/>
          <p:nvPr/>
        </p:nvSpPr>
        <p:spPr>
          <a:xfrm>
            <a:off x="1093363" y="1273169"/>
            <a:ext cx="1610687" cy="228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Load wafer onto 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1109B-AB18-40E3-9422-B00F4A7FCBD6}"/>
              </a:ext>
            </a:extLst>
          </p:cNvPr>
          <p:cNvSpPr/>
          <p:nvPr/>
        </p:nvSpPr>
        <p:spPr>
          <a:xfrm>
            <a:off x="1093363" y="1727660"/>
            <a:ext cx="1610687" cy="342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“Move to Origin”  to </a:t>
            </a:r>
            <a:r>
              <a:rPr lang="en-US" sz="800" i="1" dirty="0">
                <a:solidFill>
                  <a:schemeClr val="tx1"/>
                </a:solidFill>
              </a:rPr>
              <a:t>Moving to the sample change position.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BF20C-3B53-4580-B611-D83DC76DE931}"/>
              </a:ext>
            </a:extLst>
          </p:cNvPr>
          <p:cNvSpPr/>
          <p:nvPr/>
        </p:nvSpPr>
        <p:spPr>
          <a:xfrm>
            <a:off x="1093363" y="2297557"/>
            <a:ext cx="1610687" cy="341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“OK” to </a:t>
            </a:r>
            <a:r>
              <a:rPr lang="en-US" sz="800" i="1" dirty="0">
                <a:solidFill>
                  <a:schemeClr val="tx1"/>
                </a:solidFill>
              </a:rPr>
              <a:t>Do you want to move to the reference Z position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3C668F-19C5-4543-823B-9487910E22BC}"/>
              </a:ext>
            </a:extLst>
          </p:cNvPr>
          <p:cNvGrpSpPr/>
          <p:nvPr/>
        </p:nvGrpSpPr>
        <p:grpSpPr>
          <a:xfrm>
            <a:off x="1093363" y="2860215"/>
            <a:ext cx="3551340" cy="292820"/>
            <a:chOff x="134223" y="1930159"/>
            <a:chExt cx="3551340" cy="2928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29677F-15EF-4AEE-82D3-A47923B929A2}"/>
                </a:ext>
              </a:extLst>
            </p:cNvPr>
            <p:cNvSpPr/>
            <p:nvPr/>
          </p:nvSpPr>
          <p:spPr>
            <a:xfrm>
              <a:off x="134223" y="1930160"/>
              <a:ext cx="1610687" cy="29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Click “Multiple Areas” and Move to position No. 1 = ADM array #41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EC85AE-7575-4B99-AE5F-07C35F54C64E}"/>
                </a:ext>
              </a:extLst>
            </p:cNvPr>
            <p:cNvSpPr/>
            <p:nvPr/>
          </p:nvSpPr>
          <p:spPr>
            <a:xfrm>
              <a:off x="1744910" y="1930159"/>
              <a:ext cx="1940653" cy="292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The ADM array should now be visible in the viewport.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A6D6B3-1619-42BF-BC3A-E28B91085E7E}"/>
              </a:ext>
            </a:extLst>
          </p:cNvPr>
          <p:cNvGrpSpPr/>
          <p:nvPr/>
        </p:nvGrpSpPr>
        <p:grpSpPr>
          <a:xfrm>
            <a:off x="1093363" y="3366939"/>
            <a:ext cx="4150457" cy="1194101"/>
            <a:chOff x="134223" y="2791753"/>
            <a:chExt cx="4150457" cy="1194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07DED-0EA3-4EC0-B1CC-E8F743FECB9B}"/>
                </a:ext>
              </a:extLst>
            </p:cNvPr>
            <p:cNvSpPr/>
            <p:nvPr/>
          </p:nvSpPr>
          <p:spPr>
            <a:xfrm>
              <a:off x="134223" y="2791753"/>
              <a:ext cx="2209804" cy="1194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This is the stage where you would get a sense how many defects/ nodules are seen. We are thinking we want to have numbering system to describe both the number and density of the “defects” seen. EX: Light, Medium, Heavy = 1, 2, 3. We are also considering using the scopes computer vision and pattern recognition to identify and count nodules and assign a value.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BD817A-2C84-4F79-AC65-6541F80265B5}"/>
                </a:ext>
              </a:extLst>
            </p:cNvPr>
            <p:cNvSpPr/>
            <p:nvPr/>
          </p:nvSpPr>
          <p:spPr>
            <a:xfrm>
              <a:off x="2344027" y="2791753"/>
              <a:ext cx="1940653" cy="524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For the time being be sure to take an image “Capture” of part of the array is a good example of the condition of the array.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E48AAA-40EC-4F59-B922-C3FE9B919895}"/>
              </a:ext>
            </a:extLst>
          </p:cNvPr>
          <p:cNvGrpSpPr/>
          <p:nvPr/>
        </p:nvGrpSpPr>
        <p:grpSpPr>
          <a:xfrm>
            <a:off x="1093363" y="4784941"/>
            <a:ext cx="5537792" cy="524795"/>
            <a:chOff x="134223" y="4637660"/>
            <a:chExt cx="5537792" cy="5247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1A1B55-08F0-44CA-BA83-73ECA886D485}"/>
                </a:ext>
              </a:extLst>
            </p:cNvPr>
            <p:cNvSpPr/>
            <p:nvPr/>
          </p:nvSpPr>
          <p:spPr>
            <a:xfrm>
              <a:off x="134223" y="4637660"/>
              <a:ext cx="1940653" cy="524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“Multiple Areas” select and Move to position No.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55713-2430-4DA9-ABE1-7C236F228CB3}"/>
                </a:ext>
              </a:extLst>
            </p:cNvPr>
            <p:cNvSpPr/>
            <p:nvPr/>
          </p:nvSpPr>
          <p:spPr>
            <a:xfrm>
              <a:off x="2074876" y="4637660"/>
              <a:ext cx="3597139" cy="524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This is the ASML site. We want to take a profile across the right hand side of the feature PRE and POST plating to get a sense how much Ni(P) was deposited. This feature is in a kerf below and then left of the ADM array site. We want to measure the bars to the right of the alignment mark of this site. 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AAAD6-6F75-4397-A7AF-2DE2DA76ABBA}"/>
              </a:ext>
            </a:extLst>
          </p:cNvPr>
          <p:cNvSpPr/>
          <p:nvPr/>
        </p:nvSpPr>
        <p:spPr>
          <a:xfrm>
            <a:off x="1093363" y="5533637"/>
            <a:ext cx="1781261" cy="413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“3D Acquisition Start”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820F0-1F23-4FE9-87D8-40E7E5264822}"/>
              </a:ext>
            </a:extLst>
          </p:cNvPr>
          <p:cNvSpPr/>
          <p:nvPr/>
        </p:nvSpPr>
        <p:spPr>
          <a:xfrm>
            <a:off x="2874624" y="5533636"/>
            <a:ext cx="1940653" cy="41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will generate an Intensity, Color, and Height map of the area in the viewport.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96099-B4F1-45E8-A190-55873721A820}"/>
              </a:ext>
            </a:extLst>
          </p:cNvPr>
          <p:cNvSpPr/>
          <p:nvPr/>
        </p:nvSpPr>
        <p:spPr>
          <a:xfrm>
            <a:off x="7159300" y="1273168"/>
            <a:ext cx="1009475" cy="228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Analyze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95414-51BD-4931-AB70-D0DB0EEFBAA7}"/>
              </a:ext>
            </a:extLst>
          </p:cNvPr>
          <p:cNvSpPr/>
          <p:nvPr/>
        </p:nvSpPr>
        <p:spPr>
          <a:xfrm>
            <a:off x="7159304" y="1844042"/>
            <a:ext cx="1940653" cy="410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Apply the 3 correction filters (Auto, Noise, and Tilt) under the Correction menu set.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C8D53-3828-4EA9-94DD-414940093F26}"/>
              </a:ext>
            </a:extLst>
          </p:cNvPr>
          <p:cNvSpPr/>
          <p:nvPr/>
        </p:nvSpPr>
        <p:spPr>
          <a:xfrm>
            <a:off x="8168775" y="1272492"/>
            <a:ext cx="1940653" cy="342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will open in the Analysis Application. If it does not open do it manually.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751CED-E313-41D9-829B-4191105D4D17}"/>
              </a:ext>
            </a:extLst>
          </p:cNvPr>
          <p:cNvSpPr/>
          <p:nvPr/>
        </p:nvSpPr>
        <p:spPr>
          <a:xfrm>
            <a:off x="9099957" y="1844042"/>
            <a:ext cx="1940653" cy="410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These will clean up the maps so that better measurements can be taken.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A6895-FAB9-4061-8FF9-DD27F107E2CD}"/>
              </a:ext>
            </a:extLst>
          </p:cNvPr>
          <p:cNvSpPr/>
          <p:nvPr/>
        </p:nvSpPr>
        <p:spPr>
          <a:xfrm>
            <a:off x="7159304" y="2478652"/>
            <a:ext cx="1940653" cy="369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Under the Measurement menu set select “Profile”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E3F2E4-2033-40A9-B1A2-5967EBB5B517}"/>
              </a:ext>
            </a:extLst>
          </p:cNvPr>
          <p:cNvSpPr/>
          <p:nvPr/>
        </p:nvSpPr>
        <p:spPr>
          <a:xfrm>
            <a:off x="7159304" y="3072427"/>
            <a:ext cx="1940653" cy="458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With the Height Map selected. Click on “Parallel” under </a:t>
            </a:r>
            <a:r>
              <a:rPr lang="en-US" sz="800" i="1" dirty="0">
                <a:solidFill>
                  <a:schemeClr val="tx1"/>
                </a:solidFill>
              </a:rPr>
              <a:t>Line 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04F6F-E448-4EBE-ACA7-17DE6B1EA7F3}"/>
              </a:ext>
            </a:extLst>
          </p:cNvPr>
          <p:cNvSpPr/>
          <p:nvPr/>
        </p:nvSpPr>
        <p:spPr>
          <a:xfrm>
            <a:off x="7159304" y="3754764"/>
            <a:ext cx="1940653" cy="559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on the Right and Left side of Map in the viewport. Be sure that the line between the points is Horizontal.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A6F8F8-238D-41FE-B1B7-7532EFF94B55}"/>
              </a:ext>
            </a:extLst>
          </p:cNvPr>
          <p:cNvSpPr/>
          <p:nvPr/>
        </p:nvSpPr>
        <p:spPr>
          <a:xfrm>
            <a:off x="9099956" y="3754764"/>
            <a:ext cx="2426517" cy="792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 height profile will be shown in the lower panel of the application. Depending on where you drag the 2</a:t>
            </a:r>
            <a:r>
              <a:rPr lang="en-US" sz="800" baseline="30000" dirty="0">
                <a:solidFill>
                  <a:schemeClr val="tx1"/>
                </a:solidFill>
              </a:rPr>
              <a:t>nd</a:t>
            </a:r>
            <a:r>
              <a:rPr lang="en-US" sz="800" dirty="0">
                <a:solidFill>
                  <a:schemeClr val="tx1"/>
                </a:solidFill>
              </a:rPr>
              <a:t> line of the Parallel tool on the map you will see the profile will update. Once you have a profile that you feel is representative of the site  leave the 2</a:t>
            </a:r>
            <a:r>
              <a:rPr lang="en-US" sz="800" baseline="30000" dirty="0">
                <a:solidFill>
                  <a:schemeClr val="tx1"/>
                </a:solidFill>
              </a:rPr>
              <a:t>nd</a:t>
            </a:r>
            <a:r>
              <a:rPr lang="en-US" sz="800" dirty="0">
                <a:solidFill>
                  <a:schemeClr val="tx1"/>
                </a:solidFill>
              </a:rPr>
              <a:t> line. </a:t>
            </a:r>
            <a:r>
              <a:rPr lang="en-US" sz="1200" dirty="0">
                <a:solidFill>
                  <a:schemeClr val="tx1"/>
                </a:solidFill>
              </a:rPr>
              <a:t>                 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51A9-2879-403E-BFC3-3C6AF3A13D64}"/>
              </a:ext>
            </a:extLst>
          </p:cNvPr>
          <p:cNvSpPr/>
          <p:nvPr/>
        </p:nvSpPr>
        <p:spPr>
          <a:xfrm>
            <a:off x="7159301" y="4771156"/>
            <a:ext cx="1940653" cy="30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Click on “Pt to Pt” under </a:t>
            </a:r>
            <a:r>
              <a:rPr lang="en-US" sz="800" i="1" dirty="0">
                <a:solidFill>
                  <a:schemeClr val="tx1"/>
                </a:solidFill>
              </a:rPr>
              <a:t>Measuring function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13894-9C23-4165-A00B-782107047E57}"/>
              </a:ext>
            </a:extLst>
          </p:cNvPr>
          <p:cNvGrpSpPr/>
          <p:nvPr/>
        </p:nvGrpSpPr>
        <p:grpSpPr>
          <a:xfrm>
            <a:off x="7159300" y="5312228"/>
            <a:ext cx="3881307" cy="484865"/>
            <a:chOff x="7083801" y="4896891"/>
            <a:chExt cx="3881307" cy="4848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23B72A-A269-4856-8C62-4CE6CB69C5EC}"/>
                </a:ext>
              </a:extLst>
            </p:cNvPr>
            <p:cNvSpPr/>
            <p:nvPr/>
          </p:nvSpPr>
          <p:spPr>
            <a:xfrm>
              <a:off x="7083801" y="4896891"/>
              <a:ext cx="1940653" cy="484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Place the 1st point at the peak of the first bar of the site (furthest left) and the 2</a:t>
              </a:r>
              <a:r>
                <a:rPr lang="en-US" sz="800" baseline="30000" dirty="0">
                  <a:solidFill>
                    <a:schemeClr val="tx1"/>
                  </a:solidFill>
                </a:rPr>
                <a:t>nd</a:t>
              </a:r>
              <a:r>
                <a:rPr lang="en-US" sz="800" dirty="0">
                  <a:solidFill>
                    <a:schemeClr val="tx1"/>
                  </a:solidFill>
                </a:rPr>
                <a:t> point at the field before the first bar.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3CFEF3-65E7-4961-8EAB-2BBE6D966FEB}"/>
                </a:ext>
              </a:extLst>
            </p:cNvPr>
            <p:cNvSpPr/>
            <p:nvPr/>
          </p:nvSpPr>
          <p:spPr>
            <a:xfrm>
              <a:off x="9024455" y="4896891"/>
              <a:ext cx="1940653" cy="4848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 PRE and POST plating measurement of this step height will give us a good idea how much Ni(P) is deposited.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EB01D8-1923-4F33-8295-EC72B7AB7E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98707" y="1501340"/>
            <a:ext cx="0" cy="2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F596F2-39B5-4EC6-9865-9AA6E4BBEC3D}"/>
              </a:ext>
            </a:extLst>
          </p:cNvPr>
          <p:cNvCxnSpPr>
            <a:cxnSpLocks/>
          </p:cNvCxnSpPr>
          <p:nvPr/>
        </p:nvCxnSpPr>
        <p:spPr>
          <a:xfrm>
            <a:off x="1894511" y="2071237"/>
            <a:ext cx="0" cy="2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00CAE-CB42-4512-B0EB-9AA68D0CEEF1}"/>
              </a:ext>
            </a:extLst>
          </p:cNvPr>
          <p:cNvCxnSpPr>
            <a:cxnSpLocks/>
          </p:cNvCxnSpPr>
          <p:nvPr/>
        </p:nvCxnSpPr>
        <p:spPr>
          <a:xfrm>
            <a:off x="1894511" y="2638889"/>
            <a:ext cx="0" cy="2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50E711-405B-49E9-AF8E-A296561F734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865148" y="3140619"/>
            <a:ext cx="333117" cy="2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230986-C90B-44CB-8282-DB6062A426D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3690" y="4559830"/>
            <a:ext cx="134924" cy="22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39AC88-A12E-4C5A-AEA8-B593A687433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983994" y="5307316"/>
            <a:ext cx="48938" cy="2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A78CA2D-467D-49A3-96BA-16D793B4F4D2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2496356" y="760131"/>
            <a:ext cx="4674894" cy="5699618"/>
          </a:xfrm>
          <a:prstGeom prst="bentConnector4">
            <a:avLst>
              <a:gd name="adj1" fmla="val -4890"/>
              <a:gd name="adj2" fmla="val 8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CE3D6E-9E68-4B0B-8452-86823C77928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64037" y="1515027"/>
            <a:ext cx="465594" cy="32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8121D4-39A3-49E6-BB6E-69B2566FFD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29626" y="2254751"/>
            <a:ext cx="5" cy="2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09B405-3226-4FEA-A9B6-57EA3683BAD2}"/>
              </a:ext>
            </a:extLst>
          </p:cNvPr>
          <p:cNvCxnSpPr>
            <a:cxnSpLocks/>
          </p:cNvCxnSpPr>
          <p:nvPr/>
        </p:nvCxnSpPr>
        <p:spPr>
          <a:xfrm>
            <a:off x="8129626" y="2853018"/>
            <a:ext cx="5" cy="2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8496CD-FBD4-4D0C-A97A-C9300B940806}"/>
              </a:ext>
            </a:extLst>
          </p:cNvPr>
          <p:cNvCxnSpPr>
            <a:cxnSpLocks/>
          </p:cNvCxnSpPr>
          <p:nvPr/>
        </p:nvCxnSpPr>
        <p:spPr>
          <a:xfrm>
            <a:off x="8129626" y="3517385"/>
            <a:ext cx="5" cy="2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C2D660-D998-4817-A274-4EFC7C2DCA7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8129628" y="4327846"/>
            <a:ext cx="12584" cy="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2BC059-B749-4980-817C-4C2770E8297B}"/>
              </a:ext>
            </a:extLst>
          </p:cNvPr>
          <p:cNvCxnSpPr>
            <a:cxnSpLocks/>
          </p:cNvCxnSpPr>
          <p:nvPr/>
        </p:nvCxnSpPr>
        <p:spPr>
          <a:xfrm>
            <a:off x="8129626" y="5101687"/>
            <a:ext cx="5" cy="2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499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Ni(P) Measurement 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Ni(P) Measurement Sites</dc:title>
  <dc:creator>Chris Guarino</dc:creator>
  <cp:lastModifiedBy>Chris Guarino</cp:lastModifiedBy>
  <cp:revision>18</cp:revision>
  <dcterms:created xsi:type="dcterms:W3CDTF">2020-02-24T19:47:48Z</dcterms:created>
  <dcterms:modified xsi:type="dcterms:W3CDTF">2020-02-26T12:04:38Z</dcterms:modified>
</cp:coreProperties>
</file>