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Guarino\Documents\Plating%20Documents\SPC%20NiP%20Qualifier%20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Guarino\Documents\Plating%20Documents\SPC%20NiP%20Qualifier%20Sheet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Guarino\Documents\Plating%20Documents\SPC%20NiP%20Qualifier%20Sheet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b="1" u="sng"/>
              <a:t>SPC Ni(P) Electroless Qualifiers MASS (10 min) </a:t>
            </a:r>
          </a:p>
        </c:rich>
      </c:tx>
      <c:layout>
        <c:manualLayout>
          <c:xMode val="edge"/>
          <c:yMode val="edge"/>
          <c:x val="0.33503705017808644"/>
          <c:y val="1.41777675280129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'Mass Method'!$A$3:$B$24</c:f>
              <c:multiLvlStrCache>
                <c:ptCount val="22"/>
                <c:lvl>
                  <c:pt idx="0">
                    <c:v>NiPU44</c:v>
                  </c:pt>
                  <c:pt idx="1">
                    <c:v>NiPU46</c:v>
                  </c:pt>
                  <c:pt idx="2">
                    <c:v>NiPU46B</c:v>
                  </c:pt>
                  <c:pt idx="3">
                    <c:v>NiPU47</c:v>
                  </c:pt>
                  <c:pt idx="4">
                    <c:v>NiPU48</c:v>
                  </c:pt>
                  <c:pt idx="5">
                    <c:v>NiPU49</c:v>
                  </c:pt>
                  <c:pt idx="6">
                    <c:v>NiPU50</c:v>
                  </c:pt>
                  <c:pt idx="7">
                    <c:v>NiPU51</c:v>
                  </c:pt>
                  <c:pt idx="8">
                    <c:v>NiPU52A</c:v>
                  </c:pt>
                  <c:pt idx="9">
                    <c:v>NiPU53</c:v>
                  </c:pt>
                  <c:pt idx="10">
                    <c:v>NiPU54A</c:v>
                  </c:pt>
                  <c:pt idx="11">
                    <c:v>NiPU54B</c:v>
                  </c:pt>
                  <c:pt idx="12">
                    <c:v>NiPU55</c:v>
                  </c:pt>
                  <c:pt idx="13">
                    <c:v>NiPU56A</c:v>
                  </c:pt>
                  <c:pt idx="14">
                    <c:v>NiPU56B</c:v>
                  </c:pt>
                  <c:pt idx="15">
                    <c:v>NiPU57</c:v>
                  </c:pt>
                  <c:pt idx="16">
                    <c:v>NiPU58</c:v>
                  </c:pt>
                  <c:pt idx="17">
                    <c:v>NiPU59</c:v>
                  </c:pt>
                  <c:pt idx="18">
                    <c:v>NiPU60A</c:v>
                  </c:pt>
                  <c:pt idx="19">
                    <c:v>NiPU60B</c:v>
                  </c:pt>
                  <c:pt idx="20">
                    <c:v>NiPU61</c:v>
                  </c:pt>
                  <c:pt idx="21">
                    <c:v>NiPU62</c:v>
                  </c:pt>
                </c:lvl>
                <c:lvl>
                  <c:pt idx="0">
                    <c:v>12/6/19</c:v>
                  </c:pt>
                  <c:pt idx="1">
                    <c:v>12/18/19</c:v>
                  </c:pt>
                  <c:pt idx="2">
                    <c:v>12/18/19</c:v>
                  </c:pt>
                  <c:pt idx="3">
                    <c:v>12/19/19</c:v>
                  </c:pt>
                  <c:pt idx="4">
                    <c:v>12/20/19</c:v>
                  </c:pt>
                  <c:pt idx="5">
                    <c:v>1/9/20</c:v>
                  </c:pt>
                  <c:pt idx="6">
                    <c:v>1/15/20</c:v>
                  </c:pt>
                  <c:pt idx="7">
                    <c:v>1/17/20</c:v>
                  </c:pt>
                  <c:pt idx="8">
                    <c:v>1/22/20</c:v>
                  </c:pt>
                  <c:pt idx="9">
                    <c:v>1/28/20</c:v>
                  </c:pt>
                  <c:pt idx="10">
                    <c:v>1/29/20</c:v>
                  </c:pt>
                  <c:pt idx="11">
                    <c:v>1/29/20</c:v>
                  </c:pt>
                  <c:pt idx="12">
                    <c:v>1/31/20</c:v>
                  </c:pt>
                  <c:pt idx="13">
                    <c:v>2/5/20</c:v>
                  </c:pt>
                  <c:pt idx="14">
                    <c:v>2/5/20</c:v>
                  </c:pt>
                  <c:pt idx="15">
                    <c:v>2/12/20</c:v>
                  </c:pt>
                  <c:pt idx="16">
                    <c:v>2/14/20</c:v>
                  </c:pt>
                  <c:pt idx="17">
                    <c:v>3/6/20</c:v>
                  </c:pt>
                  <c:pt idx="18">
                    <c:v>3/10/20</c:v>
                  </c:pt>
                  <c:pt idx="19">
                    <c:v>3/10/20</c:v>
                  </c:pt>
                  <c:pt idx="20">
                    <c:v>3/17/20</c:v>
                  </c:pt>
                  <c:pt idx="21">
                    <c:v>3/18/20</c:v>
                  </c:pt>
                </c:lvl>
              </c:multiLvlStrCache>
            </c:multiLvlStrRef>
          </c:cat>
          <c:val>
            <c:numRef>
              <c:f>'Mass Method'!$C$3:$C$24</c:f>
              <c:numCache>
                <c:formatCode>0.00</c:formatCode>
                <c:ptCount val="22"/>
                <c:pt idx="0">
                  <c:v>86.370062370062385</c:v>
                </c:pt>
                <c:pt idx="1">
                  <c:v>61.878787878787882</c:v>
                </c:pt>
                <c:pt idx="2">
                  <c:v>81.692307692307693</c:v>
                </c:pt>
                <c:pt idx="3">
                  <c:v>80.710775047258977</c:v>
                </c:pt>
                <c:pt idx="4">
                  <c:v>82.939096267190564</c:v>
                </c:pt>
                <c:pt idx="5">
                  <c:v>77.003533568904587</c:v>
                </c:pt>
                <c:pt idx="6">
                  <c:v>76.173913043478265</c:v>
                </c:pt>
                <c:pt idx="7">
                  <c:v>76.173913043478265</c:v>
                </c:pt>
                <c:pt idx="8">
                  <c:v>112.49557522123895</c:v>
                </c:pt>
                <c:pt idx="9">
                  <c:v>93.124423963133637</c:v>
                </c:pt>
                <c:pt idx="10">
                  <c:v>92.493150684931521</c:v>
                </c:pt>
                <c:pt idx="11">
                  <c:v>89.359477124183002</c:v>
                </c:pt>
                <c:pt idx="12">
                  <c:v>83.28853754940711</c:v>
                </c:pt>
                <c:pt idx="13">
                  <c:v>123.009900990099</c:v>
                </c:pt>
                <c:pt idx="14">
                  <c:v>104.64516129032259</c:v>
                </c:pt>
                <c:pt idx="15">
                  <c:v>111.46355685131196</c:v>
                </c:pt>
                <c:pt idx="16">
                  <c:v>86.24066390041493</c:v>
                </c:pt>
                <c:pt idx="17">
                  <c:v>81.915057915057929</c:v>
                </c:pt>
                <c:pt idx="18">
                  <c:v>98.812967581047403</c:v>
                </c:pt>
                <c:pt idx="19">
                  <c:v>90.225165562913915</c:v>
                </c:pt>
                <c:pt idx="20">
                  <c:v>88.102564102564116</c:v>
                </c:pt>
                <c:pt idx="21">
                  <c:v>90.225165562913915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49-4F1E-9C59-B5BD8BAEFE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axId val="1923910128"/>
        <c:axId val="1283667680"/>
      </c:barChart>
      <c:lineChart>
        <c:grouping val="standard"/>
        <c:varyColors val="0"/>
        <c:ser>
          <c:idx val="1"/>
          <c:order val="1"/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'Mass Method'!$A$3:$A$24</c:f>
              <c:numCache>
                <c:formatCode>m/d/yy;@</c:formatCode>
                <c:ptCount val="22"/>
                <c:pt idx="0">
                  <c:v>43805</c:v>
                </c:pt>
                <c:pt idx="1">
                  <c:v>43817</c:v>
                </c:pt>
                <c:pt idx="2">
                  <c:v>43817</c:v>
                </c:pt>
                <c:pt idx="3">
                  <c:v>43818</c:v>
                </c:pt>
                <c:pt idx="4">
                  <c:v>43819</c:v>
                </c:pt>
                <c:pt idx="5">
                  <c:v>43839</c:v>
                </c:pt>
                <c:pt idx="6">
                  <c:v>43845</c:v>
                </c:pt>
                <c:pt idx="7">
                  <c:v>43847</c:v>
                </c:pt>
                <c:pt idx="8">
                  <c:v>43852</c:v>
                </c:pt>
                <c:pt idx="9">
                  <c:v>43858</c:v>
                </c:pt>
                <c:pt idx="10">
                  <c:v>43859</c:v>
                </c:pt>
                <c:pt idx="11">
                  <c:v>43859</c:v>
                </c:pt>
                <c:pt idx="12">
                  <c:v>43861</c:v>
                </c:pt>
                <c:pt idx="13">
                  <c:v>43866</c:v>
                </c:pt>
                <c:pt idx="14">
                  <c:v>43866</c:v>
                </c:pt>
                <c:pt idx="15">
                  <c:v>43873</c:v>
                </c:pt>
                <c:pt idx="16">
                  <c:v>43875</c:v>
                </c:pt>
                <c:pt idx="17">
                  <c:v>43896</c:v>
                </c:pt>
                <c:pt idx="18">
                  <c:v>43900</c:v>
                </c:pt>
                <c:pt idx="19">
                  <c:v>43900</c:v>
                </c:pt>
                <c:pt idx="20">
                  <c:v>43907</c:v>
                </c:pt>
                <c:pt idx="21">
                  <c:v>43908</c:v>
                </c:pt>
              </c:numCache>
            </c:numRef>
          </c:cat>
          <c:val>
            <c:numRef>
              <c:f>'Mass Method'!$D$3:$D$24</c:f>
              <c:numCache>
                <c:formatCode>General</c:formatCode>
                <c:ptCount val="22"/>
                <c:pt idx="0">
                  <c:v>4.8099999999999997E-2</c:v>
                </c:pt>
                <c:pt idx="1">
                  <c:v>7.9200000000000007E-2</c:v>
                </c:pt>
                <c:pt idx="2">
                  <c:v>5.1999999999999998E-2</c:v>
                </c:pt>
                <c:pt idx="3">
                  <c:v>5.2900000000000003E-2</c:v>
                </c:pt>
                <c:pt idx="4">
                  <c:v>5.0900000000000001E-2</c:v>
                </c:pt>
                <c:pt idx="5">
                  <c:v>5.6599999999999998E-2</c:v>
                </c:pt>
                <c:pt idx="6">
                  <c:v>5.7500000000000002E-2</c:v>
                </c:pt>
                <c:pt idx="7">
                  <c:v>5.7500000000000002E-2</c:v>
                </c:pt>
                <c:pt idx="8">
                  <c:v>3.39E-2</c:v>
                </c:pt>
                <c:pt idx="9">
                  <c:v>4.3400000000000001E-2</c:v>
                </c:pt>
                <c:pt idx="10">
                  <c:v>4.3799999999999999E-2</c:v>
                </c:pt>
                <c:pt idx="11">
                  <c:v>4.5900000000000003E-2</c:v>
                </c:pt>
                <c:pt idx="12">
                  <c:v>5.0599999999999999E-2</c:v>
                </c:pt>
                <c:pt idx="13">
                  <c:v>3.0300000000000001E-2</c:v>
                </c:pt>
                <c:pt idx="14">
                  <c:v>3.7199999999999997E-2</c:v>
                </c:pt>
                <c:pt idx="15">
                  <c:v>3.4299999999999997E-2</c:v>
                </c:pt>
                <c:pt idx="16">
                  <c:v>4.82E-2</c:v>
                </c:pt>
                <c:pt idx="17">
                  <c:v>5.1799999999999999E-2</c:v>
                </c:pt>
                <c:pt idx="18">
                  <c:v>4.0099999999999997E-2</c:v>
                </c:pt>
                <c:pt idx="19">
                  <c:v>4.53E-2</c:v>
                </c:pt>
                <c:pt idx="20">
                  <c:v>4.6800000000000001E-2</c:v>
                </c:pt>
                <c:pt idx="21">
                  <c:v>4.53E-2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49-4F1E-9C59-B5BD8BAEFE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65975504"/>
        <c:axId val="1793009536"/>
      </c:lineChart>
      <c:valAx>
        <c:axId val="1283667680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5400000" spcFirstLastPara="1" vertOverflow="ellipsis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>
                    <a:solidFill>
                      <a:schemeClr val="accent1"/>
                    </a:solidFill>
                  </a:rPr>
                  <a:t>Time</a:t>
                </a:r>
                <a:r>
                  <a:rPr lang="en-US" sz="1200" b="1" baseline="0">
                    <a:solidFill>
                      <a:schemeClr val="accent1"/>
                    </a:solidFill>
                  </a:rPr>
                  <a:t> (sec)</a:t>
                </a:r>
                <a:endParaRPr lang="en-US" sz="1200" b="1">
                  <a:solidFill>
                    <a:schemeClr val="accent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3910128"/>
        <c:crosses val="max"/>
        <c:crossBetween val="midCat"/>
      </c:valAx>
      <c:catAx>
        <c:axId val="1923910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0"/>
          <a:lstStyle/>
          <a:p>
            <a:pPr>
              <a:defRPr sz="8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3667680"/>
        <c:crosses val="autoZero"/>
        <c:auto val="0"/>
        <c:lblAlgn val="ctr"/>
        <c:lblOffset val="100"/>
        <c:noMultiLvlLbl val="0"/>
      </c:catAx>
      <c:valAx>
        <c:axId val="17930095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>
                    <a:solidFill>
                      <a:schemeClr val="accent2"/>
                    </a:solidFill>
                  </a:rPr>
                  <a:t>Rate</a:t>
                </a:r>
                <a:r>
                  <a:rPr lang="en-US" sz="1200" b="1" baseline="0">
                    <a:solidFill>
                      <a:schemeClr val="accent2"/>
                    </a:solidFill>
                  </a:rPr>
                  <a:t> (um/min)</a:t>
                </a:r>
                <a:endParaRPr lang="en-US" sz="1200" b="1">
                  <a:solidFill>
                    <a:schemeClr val="accent2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5975504"/>
        <c:crosses val="autoZero"/>
        <c:crossBetween val="between"/>
      </c:valAx>
      <c:dateAx>
        <c:axId val="1965975504"/>
        <c:scaling>
          <c:orientation val="minMax"/>
        </c:scaling>
        <c:delete val="1"/>
        <c:axPos val="b"/>
        <c:numFmt formatCode="m/d/yy;@" sourceLinked="1"/>
        <c:majorTickMark val="out"/>
        <c:minorTickMark val="none"/>
        <c:tickLblPos val="nextTo"/>
        <c:crossAx val="1793009536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multiLvlStrRef>
              <c:f>'Mass Method'!$A$3:$B$29</c:f>
              <c:multiLvlStrCache>
                <c:ptCount val="22"/>
                <c:lvl>
                  <c:pt idx="0">
                    <c:v>NiPU44</c:v>
                  </c:pt>
                  <c:pt idx="1">
                    <c:v>NiPU46</c:v>
                  </c:pt>
                  <c:pt idx="2">
                    <c:v>NiPU46B</c:v>
                  </c:pt>
                  <c:pt idx="3">
                    <c:v>NiPU47</c:v>
                  </c:pt>
                  <c:pt idx="4">
                    <c:v>NiPU48</c:v>
                  </c:pt>
                  <c:pt idx="5">
                    <c:v>NiPU49</c:v>
                  </c:pt>
                  <c:pt idx="6">
                    <c:v>NiPU50</c:v>
                  </c:pt>
                  <c:pt idx="7">
                    <c:v>NiPU51</c:v>
                  </c:pt>
                  <c:pt idx="8">
                    <c:v>NiPU52A</c:v>
                  </c:pt>
                  <c:pt idx="9">
                    <c:v>NiPU53</c:v>
                  </c:pt>
                  <c:pt idx="10">
                    <c:v>NiPU54A</c:v>
                  </c:pt>
                  <c:pt idx="11">
                    <c:v>NiPU54B</c:v>
                  </c:pt>
                  <c:pt idx="12">
                    <c:v>NiPU55</c:v>
                  </c:pt>
                  <c:pt idx="13">
                    <c:v>NiPU56A</c:v>
                  </c:pt>
                  <c:pt idx="14">
                    <c:v>NiPU56B</c:v>
                  </c:pt>
                  <c:pt idx="15">
                    <c:v>NiPU57</c:v>
                  </c:pt>
                  <c:pt idx="16">
                    <c:v>NiPU58</c:v>
                  </c:pt>
                  <c:pt idx="17">
                    <c:v>NiPU59</c:v>
                  </c:pt>
                  <c:pt idx="18">
                    <c:v>NiPU60A</c:v>
                  </c:pt>
                  <c:pt idx="19">
                    <c:v>NiPU60B</c:v>
                  </c:pt>
                  <c:pt idx="20">
                    <c:v>NiPU61</c:v>
                  </c:pt>
                  <c:pt idx="21">
                    <c:v>NiPU62</c:v>
                  </c:pt>
                </c:lvl>
                <c:lvl>
                  <c:pt idx="0">
                    <c:v>12/6/19</c:v>
                  </c:pt>
                  <c:pt idx="1">
                    <c:v>12/18/19</c:v>
                  </c:pt>
                  <c:pt idx="2">
                    <c:v>12/18/19</c:v>
                  </c:pt>
                  <c:pt idx="3">
                    <c:v>12/19/19</c:v>
                  </c:pt>
                  <c:pt idx="4">
                    <c:v>12/20/19</c:v>
                  </c:pt>
                  <c:pt idx="5">
                    <c:v>1/9/20</c:v>
                  </c:pt>
                  <c:pt idx="6">
                    <c:v>1/15/20</c:v>
                  </c:pt>
                  <c:pt idx="7">
                    <c:v>1/17/20</c:v>
                  </c:pt>
                  <c:pt idx="8">
                    <c:v>1/22/20</c:v>
                  </c:pt>
                  <c:pt idx="9">
                    <c:v>1/28/20</c:v>
                  </c:pt>
                  <c:pt idx="10">
                    <c:v>1/29/20</c:v>
                  </c:pt>
                  <c:pt idx="11">
                    <c:v>1/29/20</c:v>
                  </c:pt>
                  <c:pt idx="12">
                    <c:v>1/31/20</c:v>
                  </c:pt>
                  <c:pt idx="13">
                    <c:v>2/5/20</c:v>
                  </c:pt>
                  <c:pt idx="14">
                    <c:v>2/5/20</c:v>
                  </c:pt>
                  <c:pt idx="15">
                    <c:v>2/12/20</c:v>
                  </c:pt>
                  <c:pt idx="16">
                    <c:v>2/14/20</c:v>
                  </c:pt>
                  <c:pt idx="17">
                    <c:v>3/6/20</c:v>
                  </c:pt>
                  <c:pt idx="18">
                    <c:v>3/10/20</c:v>
                  </c:pt>
                  <c:pt idx="19">
                    <c:v>3/10/20</c:v>
                  </c:pt>
                  <c:pt idx="20">
                    <c:v>3/17/20</c:v>
                  </c:pt>
                  <c:pt idx="21">
                    <c:v>3/18/20</c:v>
                  </c:pt>
                </c:lvl>
              </c:multiLvlStrCache>
            </c:multiLvlStrRef>
          </c:xVal>
          <c:yVal>
            <c:numRef>
              <c:f>'Mass Method'!$D$3:$D$29</c:f>
              <c:numCache>
                <c:formatCode>General</c:formatCode>
                <c:ptCount val="27"/>
                <c:pt idx="0">
                  <c:v>4.8099999999999997E-2</c:v>
                </c:pt>
                <c:pt idx="1">
                  <c:v>7.9200000000000007E-2</c:v>
                </c:pt>
                <c:pt idx="2">
                  <c:v>5.1999999999999998E-2</c:v>
                </c:pt>
                <c:pt idx="3">
                  <c:v>5.2900000000000003E-2</c:v>
                </c:pt>
                <c:pt idx="4">
                  <c:v>5.0900000000000001E-2</c:v>
                </c:pt>
                <c:pt idx="5">
                  <c:v>5.6599999999999998E-2</c:v>
                </c:pt>
                <c:pt idx="6">
                  <c:v>5.7500000000000002E-2</c:v>
                </c:pt>
                <c:pt idx="7">
                  <c:v>5.7500000000000002E-2</c:v>
                </c:pt>
                <c:pt idx="8">
                  <c:v>3.39E-2</c:v>
                </c:pt>
                <c:pt idx="9">
                  <c:v>4.3400000000000001E-2</c:v>
                </c:pt>
                <c:pt idx="10">
                  <c:v>4.3799999999999999E-2</c:v>
                </c:pt>
                <c:pt idx="11">
                  <c:v>4.5900000000000003E-2</c:v>
                </c:pt>
                <c:pt idx="12">
                  <c:v>5.0599999999999999E-2</c:v>
                </c:pt>
                <c:pt idx="13">
                  <c:v>3.0300000000000001E-2</c:v>
                </c:pt>
                <c:pt idx="14">
                  <c:v>3.7199999999999997E-2</c:v>
                </c:pt>
                <c:pt idx="15">
                  <c:v>3.4299999999999997E-2</c:v>
                </c:pt>
                <c:pt idx="16">
                  <c:v>4.82E-2</c:v>
                </c:pt>
                <c:pt idx="17">
                  <c:v>5.1799999999999999E-2</c:v>
                </c:pt>
                <c:pt idx="18">
                  <c:v>4.0099999999999997E-2</c:v>
                </c:pt>
                <c:pt idx="19">
                  <c:v>4.53E-2</c:v>
                </c:pt>
                <c:pt idx="20">
                  <c:v>4.6800000000000001E-2</c:v>
                </c:pt>
                <c:pt idx="21">
                  <c:v>4.53E-2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1D9-4227-8962-1C5BBC5A7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70323680"/>
        <c:axId val="181237232"/>
      </c:scatterChart>
      <c:catAx>
        <c:axId val="19703236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237232"/>
        <c:crosses val="autoZero"/>
        <c:auto val="1"/>
        <c:lblAlgn val="ctr"/>
        <c:lblOffset val="100"/>
        <c:noMultiLvlLbl val="0"/>
      </c:catAx>
      <c:valAx>
        <c:axId val="181237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Rate (um/min)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323680"/>
        <c:crosses val="autoZero"/>
        <c:crossBetween val="between"/>
      </c:valAx>
      <c:spPr>
        <a:pattFill prst="lgGrid">
          <a:fgClr>
            <a:schemeClr val="bg2"/>
          </a:fgClr>
          <a:bgClr>
            <a:schemeClr val="bg1"/>
          </a:bgClr>
        </a:pattFill>
        <a:ln w="19050">
          <a:solidFill>
            <a:schemeClr val="bg2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multiLvlStrRef>
              <c:f>'Mass Method'!$A$3:$B$29</c:f>
              <c:multiLvlStrCache>
                <c:ptCount val="22"/>
                <c:lvl>
                  <c:pt idx="0">
                    <c:v>NiPU44</c:v>
                  </c:pt>
                  <c:pt idx="1">
                    <c:v>NiPU46</c:v>
                  </c:pt>
                  <c:pt idx="2">
                    <c:v>NiPU46B</c:v>
                  </c:pt>
                  <c:pt idx="3">
                    <c:v>NiPU47</c:v>
                  </c:pt>
                  <c:pt idx="4">
                    <c:v>NiPU48</c:v>
                  </c:pt>
                  <c:pt idx="5">
                    <c:v>NiPU49</c:v>
                  </c:pt>
                  <c:pt idx="6">
                    <c:v>NiPU50</c:v>
                  </c:pt>
                  <c:pt idx="7">
                    <c:v>NiPU51</c:v>
                  </c:pt>
                  <c:pt idx="8">
                    <c:v>NiPU52A</c:v>
                  </c:pt>
                  <c:pt idx="9">
                    <c:v>NiPU53</c:v>
                  </c:pt>
                  <c:pt idx="10">
                    <c:v>NiPU54A</c:v>
                  </c:pt>
                  <c:pt idx="11">
                    <c:v>NiPU54B</c:v>
                  </c:pt>
                  <c:pt idx="12">
                    <c:v>NiPU55</c:v>
                  </c:pt>
                  <c:pt idx="13">
                    <c:v>NiPU56A</c:v>
                  </c:pt>
                  <c:pt idx="14">
                    <c:v>NiPU56B</c:v>
                  </c:pt>
                  <c:pt idx="15">
                    <c:v>NiPU57</c:v>
                  </c:pt>
                  <c:pt idx="16">
                    <c:v>NiPU58</c:v>
                  </c:pt>
                  <c:pt idx="17">
                    <c:v>NiPU59</c:v>
                  </c:pt>
                  <c:pt idx="18">
                    <c:v>NiPU60A</c:v>
                  </c:pt>
                  <c:pt idx="19">
                    <c:v>NiPU60B</c:v>
                  </c:pt>
                  <c:pt idx="20">
                    <c:v>NiPU61</c:v>
                  </c:pt>
                  <c:pt idx="21">
                    <c:v>NiPU62</c:v>
                  </c:pt>
                </c:lvl>
                <c:lvl>
                  <c:pt idx="0">
                    <c:v>12/6/19</c:v>
                  </c:pt>
                  <c:pt idx="1">
                    <c:v>12/18/19</c:v>
                  </c:pt>
                  <c:pt idx="2">
                    <c:v>12/18/19</c:v>
                  </c:pt>
                  <c:pt idx="3">
                    <c:v>12/19/19</c:v>
                  </c:pt>
                  <c:pt idx="4">
                    <c:v>12/20/19</c:v>
                  </c:pt>
                  <c:pt idx="5">
                    <c:v>1/9/20</c:v>
                  </c:pt>
                  <c:pt idx="6">
                    <c:v>1/15/20</c:v>
                  </c:pt>
                  <c:pt idx="7">
                    <c:v>1/17/20</c:v>
                  </c:pt>
                  <c:pt idx="8">
                    <c:v>1/22/20</c:v>
                  </c:pt>
                  <c:pt idx="9">
                    <c:v>1/28/20</c:v>
                  </c:pt>
                  <c:pt idx="10">
                    <c:v>1/29/20</c:v>
                  </c:pt>
                  <c:pt idx="11">
                    <c:v>1/29/20</c:v>
                  </c:pt>
                  <c:pt idx="12">
                    <c:v>1/31/20</c:v>
                  </c:pt>
                  <c:pt idx="13">
                    <c:v>2/5/20</c:v>
                  </c:pt>
                  <c:pt idx="14">
                    <c:v>2/5/20</c:v>
                  </c:pt>
                  <c:pt idx="15">
                    <c:v>2/12/20</c:v>
                  </c:pt>
                  <c:pt idx="16">
                    <c:v>2/14/20</c:v>
                  </c:pt>
                  <c:pt idx="17">
                    <c:v>3/6/20</c:v>
                  </c:pt>
                  <c:pt idx="18">
                    <c:v>3/10/20</c:v>
                  </c:pt>
                  <c:pt idx="19">
                    <c:v>3/10/20</c:v>
                  </c:pt>
                  <c:pt idx="20">
                    <c:v>3/17/20</c:v>
                  </c:pt>
                  <c:pt idx="21">
                    <c:v>3/18/20</c:v>
                  </c:pt>
                </c:lvl>
              </c:multiLvlStrCache>
            </c:multiLvlStrRef>
          </c:xVal>
          <c:yVal>
            <c:numRef>
              <c:f>'Mass Method'!$C$3:$C$29</c:f>
              <c:numCache>
                <c:formatCode>0.00</c:formatCode>
                <c:ptCount val="27"/>
                <c:pt idx="0">
                  <c:v>86.370062370062385</c:v>
                </c:pt>
                <c:pt idx="1">
                  <c:v>61.878787878787882</c:v>
                </c:pt>
                <c:pt idx="2">
                  <c:v>81.692307692307693</c:v>
                </c:pt>
                <c:pt idx="3">
                  <c:v>80.710775047258977</c:v>
                </c:pt>
                <c:pt idx="4">
                  <c:v>82.939096267190564</c:v>
                </c:pt>
                <c:pt idx="5">
                  <c:v>77.003533568904587</c:v>
                </c:pt>
                <c:pt idx="6">
                  <c:v>76.173913043478265</c:v>
                </c:pt>
                <c:pt idx="7">
                  <c:v>76.173913043478265</c:v>
                </c:pt>
                <c:pt idx="8">
                  <c:v>112.49557522123895</c:v>
                </c:pt>
                <c:pt idx="9">
                  <c:v>93.124423963133637</c:v>
                </c:pt>
                <c:pt idx="10">
                  <c:v>92.493150684931521</c:v>
                </c:pt>
                <c:pt idx="11">
                  <c:v>89.359477124183002</c:v>
                </c:pt>
                <c:pt idx="12">
                  <c:v>83.28853754940711</c:v>
                </c:pt>
                <c:pt idx="13">
                  <c:v>123.009900990099</c:v>
                </c:pt>
                <c:pt idx="14">
                  <c:v>104.64516129032259</c:v>
                </c:pt>
                <c:pt idx="15">
                  <c:v>111.46355685131196</c:v>
                </c:pt>
                <c:pt idx="16">
                  <c:v>86.24066390041493</c:v>
                </c:pt>
                <c:pt idx="17">
                  <c:v>81.915057915057929</c:v>
                </c:pt>
                <c:pt idx="18">
                  <c:v>98.812967581047403</c:v>
                </c:pt>
                <c:pt idx="19">
                  <c:v>90.225165562913915</c:v>
                </c:pt>
                <c:pt idx="20">
                  <c:v>88.102564102564116</c:v>
                </c:pt>
                <c:pt idx="21">
                  <c:v>90.225165562913915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078-4471-A923-2367FA8D83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70323680"/>
        <c:axId val="181237232"/>
      </c:scatterChart>
      <c:catAx>
        <c:axId val="19703236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237232"/>
        <c:crosses val="autoZero"/>
        <c:auto val="1"/>
        <c:lblAlgn val="ctr"/>
        <c:lblOffset val="100"/>
        <c:noMultiLvlLbl val="0"/>
      </c:catAx>
      <c:valAx>
        <c:axId val="181237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323680"/>
        <c:crosses val="autoZero"/>
        <c:crossBetween val="between"/>
      </c:valAx>
      <c:spPr>
        <a:pattFill prst="lgGrid">
          <a:fgClr>
            <a:schemeClr val="bg2"/>
          </a:fgClr>
          <a:bgClr>
            <a:schemeClr val="bg1"/>
          </a:bgClr>
        </a:pattFill>
        <a:ln w="19050">
          <a:solidFill>
            <a:schemeClr val="bg2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0.05379</cdr:x>
      <cdr:y>0.59016</cdr:y>
    </cdr:from>
    <cdr:to>
      <cdr:x>0.18333</cdr:x>
      <cdr:y>0.64027</cdr:y>
    </cdr:to>
    <cdr:sp macro="" textlink="">
      <cdr:nvSpPr>
        <cdr:cNvPr id="4" name="TextBox 51">
          <a:extLst xmlns:a="http://schemas.openxmlformats.org/drawingml/2006/main">
            <a:ext uri="{FF2B5EF4-FFF2-40B4-BE49-F238E27FC236}">
              <a16:creationId xmlns:a16="http://schemas.microsoft.com/office/drawing/2014/main" id="{1E3F8841-D8C8-4959-83A0-48FABFA4AC85}"/>
            </a:ext>
          </a:extLst>
        </cdr:cNvPr>
        <cdr:cNvSpPr txBox="1"/>
      </cdr:nvSpPr>
      <cdr:spPr>
        <a:xfrm xmlns:a="http://schemas.openxmlformats.org/drawingml/2006/main">
          <a:off x="655773" y="4047309"/>
          <a:ext cx="1579352" cy="34365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50" dirty="0">
              <a:solidFill>
                <a:schemeClr val="accent2"/>
              </a:solidFill>
            </a:rPr>
            <a:t>x - 2</a:t>
          </a:r>
          <a:r>
            <a:rPr lang="el-GR" sz="1050" dirty="0">
              <a:solidFill>
                <a:schemeClr val="accent2"/>
              </a:solidFill>
            </a:rPr>
            <a:t>σ  = </a:t>
          </a:r>
          <a:r>
            <a:rPr lang="en-US" sz="1050" dirty="0">
              <a:solidFill>
                <a:schemeClr val="accent2"/>
              </a:solidFill>
            </a:rPr>
            <a:t> 0.0276</a:t>
          </a:r>
        </a:p>
      </cdr:txBody>
    </cdr:sp>
  </cdr:relSizeAnchor>
  <cdr:relSizeAnchor xmlns:cdr="http://schemas.openxmlformats.org/drawingml/2006/chartDrawing">
    <cdr:from>
      <cdr:x>0.05359</cdr:x>
      <cdr:y>0.5</cdr:y>
    </cdr:from>
    <cdr:to>
      <cdr:x>0.18314</cdr:x>
      <cdr:y>0.55011</cdr:y>
    </cdr:to>
    <cdr:sp macro="" textlink="">
      <cdr:nvSpPr>
        <cdr:cNvPr id="5" name="TextBox 51">
          <a:extLst xmlns:a="http://schemas.openxmlformats.org/drawingml/2006/main">
            <a:ext uri="{FF2B5EF4-FFF2-40B4-BE49-F238E27FC236}">
              <a16:creationId xmlns:a16="http://schemas.microsoft.com/office/drawing/2014/main" id="{1E3F8841-D8C8-4959-83A0-48FABFA4AC85}"/>
            </a:ext>
          </a:extLst>
        </cdr:cNvPr>
        <cdr:cNvSpPr txBox="1"/>
      </cdr:nvSpPr>
      <cdr:spPr>
        <a:xfrm xmlns:a="http://schemas.openxmlformats.org/drawingml/2006/main">
          <a:off x="653386" y="3429000"/>
          <a:ext cx="1579473" cy="34365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50" dirty="0">
              <a:solidFill>
                <a:schemeClr val="accent2"/>
              </a:solidFill>
            </a:rPr>
            <a:t>x -</a:t>
          </a:r>
          <a:r>
            <a:rPr lang="en-US" sz="1050" baseline="0" dirty="0">
              <a:solidFill>
                <a:schemeClr val="accent2"/>
              </a:solidFill>
            </a:rPr>
            <a:t> </a:t>
          </a:r>
          <a:r>
            <a:rPr lang="el-GR" sz="1050" dirty="0">
              <a:solidFill>
                <a:schemeClr val="accent2"/>
              </a:solidFill>
            </a:rPr>
            <a:t>σ  = </a:t>
          </a:r>
          <a:r>
            <a:rPr lang="en-US" sz="1050" dirty="0">
              <a:solidFill>
                <a:schemeClr val="accent2"/>
              </a:solidFill>
            </a:rPr>
            <a:t> 0.0377</a:t>
          </a:r>
        </a:p>
      </cdr:txBody>
    </cdr:sp>
  </cdr:relSizeAnchor>
  <cdr:relSizeAnchor xmlns:cdr="http://schemas.openxmlformats.org/drawingml/2006/chartDrawing">
    <cdr:from>
      <cdr:x>0.05216</cdr:x>
      <cdr:y>0.41055</cdr:y>
    </cdr:from>
    <cdr:to>
      <cdr:x>0.18171</cdr:x>
      <cdr:y>0.46066</cdr:y>
    </cdr:to>
    <cdr:sp macro="" textlink="">
      <cdr:nvSpPr>
        <cdr:cNvPr id="6" name="TextBox 51">
          <a:extLst xmlns:a="http://schemas.openxmlformats.org/drawingml/2006/main">
            <a:ext uri="{FF2B5EF4-FFF2-40B4-BE49-F238E27FC236}">
              <a16:creationId xmlns:a16="http://schemas.microsoft.com/office/drawing/2014/main" id="{1E3F8841-D8C8-4959-83A0-48FABFA4AC85}"/>
            </a:ext>
          </a:extLst>
        </cdr:cNvPr>
        <cdr:cNvSpPr txBox="1"/>
      </cdr:nvSpPr>
      <cdr:spPr>
        <a:xfrm xmlns:a="http://schemas.openxmlformats.org/drawingml/2006/main">
          <a:off x="635969" y="2815580"/>
          <a:ext cx="1579473" cy="34365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50" dirty="0">
              <a:solidFill>
                <a:schemeClr val="accent2"/>
              </a:solidFill>
            </a:rPr>
            <a:t>x</a:t>
          </a:r>
          <a:r>
            <a:rPr lang="el-GR" sz="1050" dirty="0">
              <a:solidFill>
                <a:schemeClr val="accent2"/>
              </a:solidFill>
            </a:rPr>
            <a:t>  = </a:t>
          </a:r>
          <a:r>
            <a:rPr lang="en-US" sz="1050" dirty="0">
              <a:solidFill>
                <a:schemeClr val="accent2"/>
              </a:solidFill>
            </a:rPr>
            <a:t> 0.0478</a:t>
          </a:r>
        </a:p>
      </cdr:txBody>
    </cdr:sp>
  </cdr:relSizeAnchor>
  <cdr:relSizeAnchor xmlns:cdr="http://schemas.openxmlformats.org/drawingml/2006/chartDrawing">
    <cdr:from>
      <cdr:x>0.05429</cdr:x>
      <cdr:y>0.26233</cdr:y>
    </cdr:from>
    <cdr:to>
      <cdr:x>0.98712</cdr:x>
      <cdr:y>0.26233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03EA0344-DCB2-4444-A445-E9662A6B0B46}"/>
            </a:ext>
          </a:extLst>
        </cdr:cNvPr>
        <cdr:cNvCxnSpPr/>
      </cdr:nvCxnSpPr>
      <cdr:spPr>
        <a:xfrm xmlns:a="http://schemas.openxmlformats.org/drawingml/2006/main" flipH="1">
          <a:off x="661851" y="1799042"/>
          <a:ext cx="11373131" cy="0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chemeClr val="accent2">
              <a:alpha val="75000"/>
            </a:schemeClr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0.05357</cdr:x>
      <cdr:y>0.35394</cdr:y>
    </cdr:from>
    <cdr:to>
      <cdr:x>0.98712</cdr:x>
      <cdr:y>0.35394</cdr:y>
    </cdr:to>
    <cdr:cxnSp macro="">
      <cdr:nvCxnSpPr>
        <cdr:cNvPr id="8" name="Straight Connector 7">
          <a:extLst xmlns:a="http://schemas.openxmlformats.org/drawingml/2006/main">
            <a:ext uri="{FF2B5EF4-FFF2-40B4-BE49-F238E27FC236}">
              <a16:creationId xmlns:a16="http://schemas.microsoft.com/office/drawing/2014/main" id="{506ECEB3-5628-4CD9-9D69-DEC59D728DB9}"/>
            </a:ext>
          </a:extLst>
        </cdr:cNvPr>
        <cdr:cNvCxnSpPr/>
      </cdr:nvCxnSpPr>
      <cdr:spPr>
        <a:xfrm xmlns:a="http://schemas.openxmlformats.org/drawingml/2006/main" flipH="1">
          <a:off x="653143" y="2427346"/>
          <a:ext cx="11381839" cy="0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chemeClr val="accent2">
              <a:alpha val="75000"/>
            </a:schemeClr>
          </a:solidFill>
          <a:prstDash val="lg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0.05286</cdr:x>
      <cdr:y>0.44482</cdr:y>
    </cdr:from>
    <cdr:to>
      <cdr:x>0.98712</cdr:x>
      <cdr:y>0.44482</cdr:y>
    </cdr:to>
    <cdr:cxnSp macro="">
      <cdr:nvCxnSpPr>
        <cdr:cNvPr id="9" name="Straight Connector 8">
          <a:extLst xmlns:a="http://schemas.openxmlformats.org/drawingml/2006/main">
            <a:ext uri="{FF2B5EF4-FFF2-40B4-BE49-F238E27FC236}">
              <a16:creationId xmlns:a16="http://schemas.microsoft.com/office/drawing/2014/main" id="{070D196C-64D6-4480-833A-5B2C2D3B5A13}"/>
            </a:ext>
          </a:extLst>
        </cdr:cNvPr>
        <cdr:cNvCxnSpPr/>
      </cdr:nvCxnSpPr>
      <cdr:spPr>
        <a:xfrm xmlns:a="http://schemas.openxmlformats.org/drawingml/2006/main" flipH="1">
          <a:off x="644434" y="3050585"/>
          <a:ext cx="11390547" cy="0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chemeClr val="accent2">
              <a:alpha val="75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0.05357</cdr:x>
      <cdr:y>0.53482</cdr:y>
    </cdr:from>
    <cdr:to>
      <cdr:x>0.98712</cdr:x>
      <cdr:y>0.53482</cdr:y>
    </cdr:to>
    <cdr:cxnSp macro="">
      <cdr:nvCxnSpPr>
        <cdr:cNvPr id="10" name="Straight Connector 9">
          <a:extLst xmlns:a="http://schemas.openxmlformats.org/drawingml/2006/main">
            <a:ext uri="{FF2B5EF4-FFF2-40B4-BE49-F238E27FC236}">
              <a16:creationId xmlns:a16="http://schemas.microsoft.com/office/drawing/2014/main" id="{08C07259-5AEC-47D3-A68B-E60FAEF0A63D}"/>
            </a:ext>
          </a:extLst>
        </cdr:cNvPr>
        <cdr:cNvCxnSpPr/>
      </cdr:nvCxnSpPr>
      <cdr:spPr>
        <a:xfrm xmlns:a="http://schemas.openxmlformats.org/drawingml/2006/main" flipH="1">
          <a:off x="653143" y="3667764"/>
          <a:ext cx="11381839" cy="0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chemeClr val="accent2">
              <a:alpha val="75000"/>
            </a:schemeClr>
          </a:solidFill>
          <a:prstDash val="lg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0.05714</cdr:x>
      <cdr:y>0.62538</cdr:y>
    </cdr:from>
    <cdr:to>
      <cdr:x>0.98926</cdr:x>
      <cdr:y>0.62538</cdr:y>
    </cdr:to>
    <cdr:cxnSp macro="">
      <cdr:nvCxnSpPr>
        <cdr:cNvPr id="11" name="Straight Connector 10">
          <a:extLst xmlns:a="http://schemas.openxmlformats.org/drawingml/2006/main">
            <a:ext uri="{FF2B5EF4-FFF2-40B4-BE49-F238E27FC236}">
              <a16:creationId xmlns:a16="http://schemas.microsoft.com/office/drawing/2014/main" id="{04F8CA2F-31EC-4157-BAEB-77685887E24A}"/>
            </a:ext>
          </a:extLst>
        </cdr:cNvPr>
        <cdr:cNvCxnSpPr/>
      </cdr:nvCxnSpPr>
      <cdr:spPr>
        <a:xfrm xmlns:a="http://schemas.openxmlformats.org/drawingml/2006/main" flipH="1">
          <a:off x="696686" y="4288825"/>
          <a:ext cx="11364421" cy="0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chemeClr val="accent2">
              <a:alpha val="75000"/>
            </a:schemeClr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0.05274</cdr:x>
      <cdr:y>0.32106</cdr:y>
    </cdr:from>
    <cdr:to>
      <cdr:x>0.15214</cdr:x>
      <cdr:y>0.37079</cdr:y>
    </cdr:to>
    <cdr:sp macro="" textlink="">
      <cdr:nvSpPr>
        <cdr:cNvPr id="25" name="TextBox 52">
          <a:extLst xmlns:a="http://schemas.openxmlformats.org/drawingml/2006/main">
            <a:ext uri="{FF2B5EF4-FFF2-40B4-BE49-F238E27FC236}">
              <a16:creationId xmlns:a16="http://schemas.microsoft.com/office/drawing/2014/main" id="{8AA70C65-2671-4314-A8C0-45D6B24AE1D5}"/>
            </a:ext>
          </a:extLst>
        </cdr:cNvPr>
        <cdr:cNvSpPr txBox="1"/>
      </cdr:nvSpPr>
      <cdr:spPr>
        <a:xfrm xmlns:a="http://schemas.openxmlformats.org/drawingml/2006/main">
          <a:off x="642982" y="2201818"/>
          <a:ext cx="1211943" cy="34108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50" dirty="0">
              <a:solidFill>
                <a:schemeClr val="accent2"/>
              </a:solidFill>
            </a:rPr>
            <a:t>x + </a:t>
          </a:r>
          <a:r>
            <a:rPr lang="el-GR" sz="1050" dirty="0">
              <a:solidFill>
                <a:schemeClr val="accent2"/>
              </a:solidFill>
            </a:rPr>
            <a:t>σ  = </a:t>
          </a:r>
          <a:r>
            <a:rPr lang="en-US" sz="1050" dirty="0">
              <a:solidFill>
                <a:schemeClr val="accent2"/>
              </a:solidFill>
            </a:rPr>
            <a:t> 0.0579</a:t>
          </a:r>
        </a:p>
      </cdr:txBody>
    </cdr:sp>
  </cdr:relSizeAnchor>
  <cdr:relSizeAnchor xmlns:cdr="http://schemas.openxmlformats.org/drawingml/2006/chartDrawing">
    <cdr:from>
      <cdr:x>0.05417</cdr:x>
      <cdr:y>0.23217</cdr:y>
    </cdr:from>
    <cdr:to>
      <cdr:x>0.16071</cdr:x>
      <cdr:y>0.28952</cdr:y>
    </cdr:to>
    <cdr:sp macro="" textlink="">
      <cdr:nvSpPr>
        <cdr:cNvPr id="26" name="TextBox 51">
          <a:extLst xmlns:a="http://schemas.openxmlformats.org/drawingml/2006/main">
            <a:ext uri="{FF2B5EF4-FFF2-40B4-BE49-F238E27FC236}">
              <a16:creationId xmlns:a16="http://schemas.microsoft.com/office/drawing/2014/main" id="{1E3F8841-D8C8-4959-83A0-48FABFA4AC85}"/>
            </a:ext>
          </a:extLst>
        </cdr:cNvPr>
        <cdr:cNvSpPr txBox="1"/>
      </cdr:nvSpPr>
      <cdr:spPr>
        <a:xfrm xmlns:a="http://schemas.openxmlformats.org/drawingml/2006/main">
          <a:off x="660399" y="1592216"/>
          <a:ext cx="1299030" cy="39333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50" dirty="0">
              <a:solidFill>
                <a:schemeClr val="accent2"/>
              </a:solidFill>
            </a:rPr>
            <a:t>x + 2</a:t>
          </a:r>
          <a:r>
            <a:rPr lang="el-GR" sz="1050" dirty="0">
              <a:solidFill>
                <a:schemeClr val="accent2"/>
              </a:solidFill>
            </a:rPr>
            <a:t>σ  = </a:t>
          </a:r>
          <a:r>
            <a:rPr lang="en-US" sz="1050" dirty="0">
              <a:solidFill>
                <a:schemeClr val="accent2"/>
              </a:solidFill>
            </a:rPr>
            <a:t> 0.0680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0.09617</cdr:x>
      <cdr:y>1</cdr:y>
    </cdr:from>
    <cdr:to>
      <cdr:x>1</cdr:x>
      <cdr:y>1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03EA0344-DCB2-4444-A445-E9662A6B0B46}"/>
            </a:ext>
          </a:extLst>
        </cdr:cNvPr>
        <cdr:cNvCxnSpPr/>
      </cdr:nvCxnSpPr>
      <cdr:spPr>
        <a:xfrm xmlns:a="http://schemas.openxmlformats.org/drawingml/2006/main" flipH="1">
          <a:off x="8110415" y="5594838"/>
          <a:ext cx="4579327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0.06357</cdr:x>
      <cdr:y>0.16488</cdr:y>
    </cdr:from>
    <cdr:to>
      <cdr:x>0.18286</cdr:x>
      <cdr:y>0.24225</cdr:y>
    </cdr:to>
    <cdr:sp macro="" textlink="">
      <cdr:nvSpPr>
        <cdr:cNvPr id="9" name="TextBox 53">
          <a:extLst xmlns:a="http://schemas.openxmlformats.org/drawingml/2006/main">
            <a:ext uri="{FF2B5EF4-FFF2-40B4-BE49-F238E27FC236}">
              <a16:creationId xmlns:a16="http://schemas.microsoft.com/office/drawing/2014/main" id="{EA966E28-B147-4682-AD10-8B210B3497E7}"/>
            </a:ext>
          </a:extLst>
        </cdr:cNvPr>
        <cdr:cNvSpPr txBox="1"/>
      </cdr:nvSpPr>
      <cdr:spPr>
        <a:xfrm xmlns:a="http://schemas.openxmlformats.org/drawingml/2006/main">
          <a:off x="775063" y="1130743"/>
          <a:ext cx="1454331" cy="53059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50" dirty="0">
              <a:solidFill>
                <a:schemeClr val="accent2"/>
              </a:solidFill>
            </a:rPr>
            <a:t>x + 2</a:t>
          </a:r>
          <a:r>
            <a:rPr lang="el-GR" sz="1050" dirty="0">
              <a:solidFill>
                <a:schemeClr val="accent2"/>
              </a:solidFill>
            </a:rPr>
            <a:t>σ  = </a:t>
          </a:r>
          <a:r>
            <a:rPr lang="en-US" sz="1050" dirty="0">
              <a:solidFill>
                <a:schemeClr val="accent2"/>
              </a:solidFill>
            </a:rPr>
            <a:t> 116.60</a:t>
          </a:r>
        </a:p>
      </cdr:txBody>
    </cdr:sp>
  </cdr:relSizeAnchor>
  <cdr:relSizeAnchor xmlns:cdr="http://schemas.openxmlformats.org/drawingml/2006/chartDrawing">
    <cdr:from>
      <cdr:x>0.06357</cdr:x>
      <cdr:y>0.2454</cdr:y>
    </cdr:from>
    <cdr:to>
      <cdr:x>0.16017</cdr:x>
      <cdr:y>0.29402</cdr:y>
    </cdr:to>
    <cdr:sp macro="" textlink="">
      <cdr:nvSpPr>
        <cdr:cNvPr id="10" name="TextBox 54">
          <a:extLst xmlns:a="http://schemas.openxmlformats.org/drawingml/2006/main">
            <a:ext uri="{FF2B5EF4-FFF2-40B4-BE49-F238E27FC236}">
              <a16:creationId xmlns:a16="http://schemas.microsoft.com/office/drawing/2014/main" id="{29D5ED20-D96F-409A-989F-B21B09DEBF61}"/>
            </a:ext>
          </a:extLst>
        </cdr:cNvPr>
        <cdr:cNvSpPr txBox="1"/>
      </cdr:nvSpPr>
      <cdr:spPr>
        <a:xfrm xmlns:a="http://schemas.openxmlformats.org/drawingml/2006/main">
          <a:off x="775063" y="1682936"/>
          <a:ext cx="1177758" cy="33343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50" dirty="0">
              <a:solidFill>
                <a:schemeClr val="accent2"/>
              </a:solidFill>
            </a:rPr>
            <a:t>x + </a:t>
          </a:r>
          <a:r>
            <a:rPr lang="el-GR" sz="1050" dirty="0">
              <a:solidFill>
                <a:schemeClr val="accent2"/>
              </a:solidFill>
            </a:rPr>
            <a:t>σ  = </a:t>
          </a:r>
          <a:r>
            <a:rPr lang="en-US" sz="1050" dirty="0">
              <a:solidFill>
                <a:schemeClr val="accent2"/>
              </a:solidFill>
            </a:rPr>
            <a:t> 113.03</a:t>
          </a:r>
        </a:p>
      </cdr:txBody>
    </cdr:sp>
  </cdr:relSizeAnchor>
  <cdr:relSizeAnchor xmlns:cdr="http://schemas.openxmlformats.org/drawingml/2006/chartDrawing">
    <cdr:from>
      <cdr:x>0.06357</cdr:x>
      <cdr:y>0.31674</cdr:y>
    </cdr:from>
    <cdr:to>
      <cdr:x>0.1382</cdr:x>
      <cdr:y>0.36089</cdr:y>
    </cdr:to>
    <cdr:sp macro="" textlink="">
      <cdr:nvSpPr>
        <cdr:cNvPr id="11" name="TextBox 55">
          <a:extLst xmlns:a="http://schemas.openxmlformats.org/drawingml/2006/main">
            <a:ext uri="{FF2B5EF4-FFF2-40B4-BE49-F238E27FC236}">
              <a16:creationId xmlns:a16="http://schemas.microsoft.com/office/drawing/2014/main" id="{62F1D4E7-B496-4742-A09C-0559B01C3BE6}"/>
            </a:ext>
          </a:extLst>
        </cdr:cNvPr>
        <cdr:cNvSpPr txBox="1"/>
      </cdr:nvSpPr>
      <cdr:spPr>
        <a:xfrm xmlns:a="http://schemas.openxmlformats.org/drawingml/2006/main">
          <a:off x="775063" y="2172224"/>
          <a:ext cx="909890" cy="30275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50" dirty="0">
              <a:solidFill>
                <a:schemeClr val="accent2"/>
              </a:solidFill>
            </a:rPr>
            <a:t>x</a:t>
          </a:r>
          <a:r>
            <a:rPr lang="el-GR" sz="1050" dirty="0">
              <a:solidFill>
                <a:schemeClr val="accent2"/>
              </a:solidFill>
            </a:rPr>
            <a:t> </a:t>
          </a:r>
          <a:r>
            <a:rPr lang="en-US" sz="1050" dirty="0">
              <a:solidFill>
                <a:schemeClr val="accent2"/>
              </a:solidFill>
            </a:rPr>
            <a:t> </a:t>
          </a:r>
          <a:r>
            <a:rPr lang="el-GR" sz="1050" dirty="0">
              <a:solidFill>
                <a:schemeClr val="accent2"/>
              </a:solidFill>
            </a:rPr>
            <a:t>= </a:t>
          </a:r>
          <a:r>
            <a:rPr lang="en-US" sz="1050" baseline="0" dirty="0">
              <a:solidFill>
                <a:schemeClr val="accent2"/>
              </a:solidFill>
            </a:rPr>
            <a:t> 89.47</a:t>
          </a:r>
          <a:endParaRPr lang="en-US" sz="1050" dirty="0">
            <a:solidFill>
              <a:schemeClr val="accent2"/>
            </a:solidFill>
          </a:endParaRPr>
        </a:p>
      </cdr:txBody>
    </cdr:sp>
  </cdr:relSizeAnchor>
  <cdr:relSizeAnchor xmlns:cdr="http://schemas.openxmlformats.org/drawingml/2006/chartDrawing">
    <cdr:from>
      <cdr:x>0.06357</cdr:x>
      <cdr:y>0.39927</cdr:y>
    </cdr:from>
    <cdr:to>
      <cdr:x>0.14828</cdr:x>
      <cdr:y>0.44413</cdr:y>
    </cdr:to>
    <cdr:sp macro="" textlink="">
      <cdr:nvSpPr>
        <cdr:cNvPr id="12" name="TextBox 57">
          <a:extLst xmlns:a="http://schemas.openxmlformats.org/drawingml/2006/main">
            <a:ext uri="{FF2B5EF4-FFF2-40B4-BE49-F238E27FC236}">
              <a16:creationId xmlns:a16="http://schemas.microsoft.com/office/drawing/2014/main" id="{57FA3191-FF88-42BA-9E77-7EA8E0E9C141}"/>
            </a:ext>
          </a:extLst>
        </cdr:cNvPr>
        <cdr:cNvSpPr txBox="1"/>
      </cdr:nvSpPr>
      <cdr:spPr>
        <a:xfrm xmlns:a="http://schemas.openxmlformats.org/drawingml/2006/main">
          <a:off x="775063" y="2738174"/>
          <a:ext cx="1032821" cy="30766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50" dirty="0">
              <a:solidFill>
                <a:schemeClr val="accent2"/>
              </a:solidFill>
            </a:rPr>
            <a:t>x -</a:t>
          </a:r>
          <a:r>
            <a:rPr lang="en-US" sz="1050" baseline="0" dirty="0">
              <a:solidFill>
                <a:schemeClr val="accent2"/>
              </a:solidFill>
            </a:rPr>
            <a:t> </a:t>
          </a:r>
          <a:r>
            <a:rPr lang="el-GR" sz="1050" dirty="0">
              <a:solidFill>
                <a:schemeClr val="accent2"/>
              </a:solidFill>
            </a:rPr>
            <a:t>σ  = </a:t>
          </a:r>
          <a:r>
            <a:rPr lang="en-US" sz="1050" dirty="0">
              <a:solidFill>
                <a:schemeClr val="accent2"/>
              </a:solidFill>
            </a:rPr>
            <a:t> 75.81</a:t>
          </a:r>
        </a:p>
      </cdr:txBody>
    </cdr:sp>
  </cdr:relSizeAnchor>
  <cdr:relSizeAnchor xmlns:cdr="http://schemas.openxmlformats.org/drawingml/2006/chartDrawing">
    <cdr:from>
      <cdr:x>0.06357</cdr:x>
      <cdr:y>0.47734</cdr:y>
    </cdr:from>
    <cdr:to>
      <cdr:x>0.15457</cdr:x>
      <cdr:y>0.52266</cdr:y>
    </cdr:to>
    <cdr:sp macro="" textlink="">
      <cdr:nvSpPr>
        <cdr:cNvPr id="13" name="TextBox 58">
          <a:extLst xmlns:a="http://schemas.openxmlformats.org/drawingml/2006/main">
            <a:ext uri="{FF2B5EF4-FFF2-40B4-BE49-F238E27FC236}">
              <a16:creationId xmlns:a16="http://schemas.microsoft.com/office/drawing/2014/main" id="{DAA47D03-8B54-4492-B793-FFC477BD54DA}"/>
            </a:ext>
          </a:extLst>
        </cdr:cNvPr>
        <cdr:cNvSpPr txBox="1"/>
      </cdr:nvSpPr>
      <cdr:spPr>
        <a:xfrm xmlns:a="http://schemas.openxmlformats.org/drawingml/2006/main">
          <a:off x="775063" y="3273589"/>
          <a:ext cx="1109448" cy="31082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50" dirty="0">
              <a:solidFill>
                <a:schemeClr val="accent2"/>
              </a:solidFill>
            </a:rPr>
            <a:t>x -</a:t>
          </a:r>
          <a:r>
            <a:rPr lang="en-US" sz="1050" baseline="0" dirty="0">
              <a:solidFill>
                <a:schemeClr val="accent2"/>
              </a:solidFill>
            </a:rPr>
            <a:t> 2</a:t>
          </a:r>
          <a:r>
            <a:rPr lang="el-GR" sz="1050" dirty="0">
              <a:solidFill>
                <a:schemeClr val="accent2"/>
              </a:solidFill>
            </a:rPr>
            <a:t>σ  = </a:t>
          </a:r>
          <a:r>
            <a:rPr lang="en-US" sz="1050" dirty="0">
              <a:solidFill>
                <a:schemeClr val="accent2"/>
              </a:solidFill>
            </a:rPr>
            <a:t> 62.34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D71C-764F-4455-9DFF-90DC0EE84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34AD3-09FF-4BBF-8535-F94BC4A40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9E5D9-F02D-4031-BB60-7F88E68D8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BBF7-2A0A-4CA8-9A08-EEB9F220F4C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2AFAB-53A5-461D-B54D-7D8A8F0DA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8FA75-3A9C-4790-BCEB-15DAB87F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F8B58-9E47-4A4E-9D37-18E097E94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6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C6A3-8B5F-498F-8395-57EAE6B1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D8A0D-EB8C-4214-816F-946C16B72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2F62B-EA2F-4A94-9C6C-E4B990C9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BBF7-2A0A-4CA8-9A08-EEB9F220F4C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74FC1-C604-437A-83C9-4FDEB469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FEEC2-8EEC-41F3-8E71-5F7E360B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F8B58-9E47-4A4E-9D37-18E097E94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5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7D2EDC-1CE0-44E0-AAE5-DFAC73C67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0349F-39D1-4512-A488-6D6E4FFB8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9CB54-CF3E-4E3F-A772-B1382A35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BBF7-2A0A-4CA8-9A08-EEB9F220F4C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0EDB6-4A1F-4621-B80F-B91A0669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A8B86-E26A-41AA-A405-A9E803162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F8B58-9E47-4A4E-9D37-18E097E94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7DAF-FBDF-4036-A6AB-8582B85B3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0E345-ECC2-4330-BA62-062BD84EF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3CEB-37A0-433E-897A-9FCE717B2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BBF7-2A0A-4CA8-9A08-EEB9F220F4C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F9383-8B16-4E2B-BB92-A42467CC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6B3C3-A203-4EC4-A7B6-A1E37A5F1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F8B58-9E47-4A4E-9D37-18E097E94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8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2C21-01DD-4086-B141-34F69D829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FFCC5-543B-4C2C-84B1-D9BD85B69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B1736-DA09-4C72-8CCB-D5C997D1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BBF7-2A0A-4CA8-9A08-EEB9F220F4C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7D28A-71A7-484F-BC63-69E0A5B5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FA707-4940-4009-9E13-06CB1981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F8B58-9E47-4A4E-9D37-18E097E94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9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52B8-FBA1-439B-A2EB-FF4226792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554B8-8914-441A-B4A1-3651F51ED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7CFCB-BB07-484C-935F-6AF112DA4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04726-3D62-4229-B723-C47E582AA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BBF7-2A0A-4CA8-9A08-EEB9F220F4C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7DE6E-14AB-4C79-BC5C-116394A6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0F67F-5296-4788-B1A5-3201812A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F8B58-9E47-4A4E-9D37-18E097E94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13E68-35F3-4CC5-8363-1BACAF2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4F921-9DBF-4529-91F5-1C7C3065C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B63CE-914C-47F3-B8C8-AC9BB65B4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960B51-06B7-4C80-9F22-28EE1C9AF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4928D0-CC45-4277-980E-EBFCE40CA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266B2D-59A8-40A1-8ACB-A2B2ACF94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BBF7-2A0A-4CA8-9A08-EEB9F220F4C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11C7E-CE9C-4785-B377-4934E87D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7D596-BBB4-4977-B0B7-764DFDAA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F8B58-9E47-4A4E-9D37-18E097E94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8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79DD-3C93-4B29-BE89-41CC0257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814AB8-6F62-4EEE-9C2C-182348626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BBF7-2A0A-4CA8-9A08-EEB9F220F4C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9FDDA-2BC1-4D24-821B-CBC3A6B64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67A68-CBA7-43EB-87CE-D414F68F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F8B58-9E47-4A4E-9D37-18E097E94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9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6E6DD-3827-498C-B41C-F2DAE890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BBF7-2A0A-4CA8-9A08-EEB9F220F4C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760D8-E171-45C1-A719-D563EDD2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5CFFB-8F52-41E8-9278-F21CA231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F8B58-9E47-4A4E-9D37-18E097E94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5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6F18-1B41-481D-9DD8-7DC79F03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2D45B-56B1-42BC-A44D-501C29CC4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B65F4-E8FC-4185-BD4C-1E6B1E573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A6EA8-0489-44C9-8BA3-2F6088A3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BBF7-2A0A-4CA8-9A08-EEB9F220F4C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05949-10C3-4BFD-B0E1-A1659885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CFFE0-D295-4DDB-A963-65E8E0A2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F8B58-9E47-4A4E-9D37-18E097E94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2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F092-E38B-4849-9BD5-497867DCA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365EF8-2E43-46F5-9BFB-E3045051A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1CE4B-304F-4015-93E0-7FEE08E41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8AF10-5B97-4FB4-AA1F-83A244C8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BBF7-2A0A-4CA8-9A08-EEB9F220F4C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B7436-AFEE-47E4-9667-4DDE9253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A0740-39EA-4738-B71F-CEBA93A3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F8B58-9E47-4A4E-9D37-18E097E94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3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8FFFFA-EB4F-444D-8420-9D7A8625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E5A34-0785-49BB-B2F1-43AC1B3D2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729A5-F015-43F8-B46D-216E9D5BD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EBBF7-2A0A-4CA8-9A08-EEB9F220F4C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51951-A0FF-4417-9CD9-F03900DAE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38B3F-78FF-4DE3-BAE0-6C0DF8409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F8B58-9E47-4A4E-9D37-18E097E94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8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B65AE0A-348E-4109-A347-5F3DD032D4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8648778"/>
              </p:ext>
            </p:extLst>
          </p:nvPr>
        </p:nvGraphicFramePr>
        <p:xfrm>
          <a:off x="0" y="8709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584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2F836DA-9224-4F87-B709-98BDE220E1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0552826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482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2FCC42-A32E-43C1-8D45-3196413EFA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290071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BF9029-81E9-4A00-818B-1FD7C17BCC89}"/>
              </a:ext>
            </a:extLst>
          </p:cNvPr>
          <p:cNvCxnSpPr>
            <a:cxnSpLocks/>
          </p:cNvCxnSpPr>
          <p:nvPr/>
        </p:nvCxnSpPr>
        <p:spPr>
          <a:xfrm flipH="1">
            <a:off x="775063" y="1375133"/>
            <a:ext cx="11283593" cy="0"/>
          </a:xfrm>
          <a:prstGeom prst="line">
            <a:avLst/>
          </a:prstGeom>
          <a:ln w="12700">
            <a:solidFill>
              <a:schemeClr val="accent2">
                <a:alpha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17CFCA-76CB-4FD6-BF12-BBF457888145}"/>
              </a:ext>
            </a:extLst>
          </p:cNvPr>
          <p:cNvCxnSpPr>
            <a:cxnSpLocks/>
          </p:cNvCxnSpPr>
          <p:nvPr/>
        </p:nvCxnSpPr>
        <p:spPr>
          <a:xfrm flipH="1">
            <a:off x="775063" y="1925056"/>
            <a:ext cx="11283593" cy="0"/>
          </a:xfrm>
          <a:prstGeom prst="line">
            <a:avLst/>
          </a:prstGeom>
          <a:ln w="12700">
            <a:solidFill>
              <a:schemeClr val="accent2">
                <a:alpha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440796-8D31-44DB-86FB-589C878D6E35}"/>
              </a:ext>
            </a:extLst>
          </p:cNvPr>
          <p:cNvCxnSpPr>
            <a:cxnSpLocks/>
          </p:cNvCxnSpPr>
          <p:nvPr/>
        </p:nvCxnSpPr>
        <p:spPr>
          <a:xfrm flipH="1">
            <a:off x="775063" y="2452496"/>
            <a:ext cx="11283592" cy="0"/>
          </a:xfrm>
          <a:prstGeom prst="line">
            <a:avLst/>
          </a:prstGeom>
          <a:ln w="12700">
            <a:solidFill>
              <a:schemeClr val="accent2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FDDE69-C83A-43C3-B69C-A13CCA1BBA44}"/>
              </a:ext>
            </a:extLst>
          </p:cNvPr>
          <p:cNvCxnSpPr>
            <a:cxnSpLocks/>
          </p:cNvCxnSpPr>
          <p:nvPr/>
        </p:nvCxnSpPr>
        <p:spPr>
          <a:xfrm flipH="1">
            <a:off x="775063" y="2991304"/>
            <a:ext cx="11283593" cy="0"/>
          </a:xfrm>
          <a:prstGeom prst="line">
            <a:avLst/>
          </a:prstGeom>
          <a:ln w="12700">
            <a:solidFill>
              <a:schemeClr val="accent2">
                <a:alpha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062E46-D605-4D7A-94A1-983055A05FDB}"/>
              </a:ext>
            </a:extLst>
          </p:cNvPr>
          <p:cNvCxnSpPr>
            <a:cxnSpLocks/>
          </p:cNvCxnSpPr>
          <p:nvPr/>
        </p:nvCxnSpPr>
        <p:spPr>
          <a:xfrm flipH="1">
            <a:off x="775063" y="3516580"/>
            <a:ext cx="11283592" cy="0"/>
          </a:xfrm>
          <a:prstGeom prst="line">
            <a:avLst/>
          </a:prstGeom>
          <a:ln w="12700">
            <a:solidFill>
              <a:schemeClr val="accent2">
                <a:alpha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063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84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Guarino</dc:creator>
  <cp:lastModifiedBy>Chris Guarino</cp:lastModifiedBy>
  <cp:revision>6</cp:revision>
  <dcterms:created xsi:type="dcterms:W3CDTF">2020-03-30T17:24:44Z</dcterms:created>
  <dcterms:modified xsi:type="dcterms:W3CDTF">2020-03-30T18:14:27Z</dcterms:modified>
</cp:coreProperties>
</file>