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DADA-93B4-4C59-5CFA-99DCC7216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05E67-3820-70BC-58B5-D84D4CAF8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02613-6D60-39F3-0610-CB33D020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693-6425-654C-A9C2-87902D6B9B87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0EC39-DB29-FB6B-2474-20688ACD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5792D-B87C-8B5D-3A54-64F4CCAB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49A1-5C5B-364D-9025-A6DC90B4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8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130D-AA5C-7527-D1AA-8E6AAC85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E9DF8-AE8F-1C15-851F-2C4470011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D1AAD-ECD4-BAF5-A4A4-462F3AC8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693-6425-654C-A9C2-87902D6B9B87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255B1-43B4-852E-B0DA-ABE2A314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FD217-9566-090F-4B1F-2AEC6314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49A1-5C5B-364D-9025-A6DC90B4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7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AB452-F26B-47BA-6424-44D76C71F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1D997-9A01-23D3-5CAB-735352D57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EF44-673A-CD2B-E36C-819C971C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693-6425-654C-A9C2-87902D6B9B87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AC808-462E-75C1-BB5D-434683B7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1A7A-8FD2-EA91-9E59-24E98E76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49A1-5C5B-364D-9025-A6DC90B4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9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7B9A-7460-D556-3011-631C4326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FD54-4D1B-26CA-1C40-C2B34107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FB633-EC12-C156-6714-99F4EF3B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693-6425-654C-A9C2-87902D6B9B87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86BE0-3E7F-FC34-43E5-B2FC0240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16D9-F771-BC04-0782-BD278171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49A1-5C5B-364D-9025-A6DC90B4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6B56-94B4-55CC-DCA6-C7F08CB4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E162C-A75C-58A9-A1E1-B1A9A975F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22AE6-C3BF-CFF8-BE77-BF777B32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693-6425-654C-A9C2-87902D6B9B87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9CE2A-85AD-3986-A8F9-320233F5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63D4D-9A0E-3303-4264-F2032906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49A1-5C5B-364D-9025-A6DC90B4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8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C333-9D2C-2DAC-ED63-CBD3ACD3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8B867-F934-1B48-F96D-2B6E3EC79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87CDA-1BC5-3445-7EA9-FA58A31CF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05AE3-6E82-BDC2-7EC0-00C5F46E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693-6425-654C-A9C2-87902D6B9B87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02207-020E-43E4-0181-B9D9B9E9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549CC-1740-7307-442A-29F18807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49A1-5C5B-364D-9025-A6DC90B4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2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F6ED-7FBB-9C3B-0B5C-40275DB8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BBB93-74B6-D08A-07A9-44BDE715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ED5F7-9EC3-90BD-8CCF-AD8DF45F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FF8AC-FF94-1D77-EC8E-D6ED71A59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C16DE-E885-7F9D-0B70-A46115502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09D09-7CE2-1E5F-FA2C-542676D7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693-6425-654C-A9C2-87902D6B9B87}" type="datetimeFigureOut">
              <a:rPr lang="en-US" smtClean="0"/>
              <a:t>8/4/22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E31E0-045D-4EAF-F86B-5484F12A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C0829-FF2F-7FE4-9385-F90C1D91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49A1-5C5B-364D-9025-A6DC90B4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9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3F2A-76C0-9EEC-4BE5-03AA0A9C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B3670-5D0E-34DA-9639-4933F664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693-6425-654C-A9C2-87902D6B9B87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B30A3-2D18-7151-A51D-C1DE2F4B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72BF8-C30B-C88C-6FB4-EFC75EE7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49A1-5C5B-364D-9025-A6DC90B4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40217-7D7E-1B71-1A8D-D6892F10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693-6425-654C-A9C2-87902D6B9B87}" type="datetimeFigureOut">
              <a:rPr lang="en-US" smtClean="0"/>
              <a:t>8/4/22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E1BE5-5176-3C04-26B0-074741CB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BB3D-DBBF-AD7E-A857-8A5A6CA7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49A1-5C5B-364D-9025-A6DC90B4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0D47-3B6F-DC6C-CA0F-7287F5FD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C1B0-0717-3F0C-D891-51B2B4E2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2D752-6BB3-D52E-424E-57A82FFCE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DF56-61BC-2B2B-A3C4-795BA1BE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693-6425-654C-A9C2-87902D6B9B87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C1911-E4D7-2DC2-A97F-19CC0D7D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8FA27-661F-57E4-F788-67F050E4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49A1-5C5B-364D-9025-A6DC90B4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0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63AC-8D08-A64F-4791-E37E4163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4FE75-CEDB-6740-BCE3-80A47CA43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9BDF3-67A5-C3B2-2A55-0D2C436C1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DB3C4-F936-1780-2271-15FB9729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3693-6425-654C-A9C2-87902D6B9B87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77EA1-8A37-C7B1-4B96-841799F8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7BF13-F368-923A-A56D-B036EFCD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49A1-5C5B-364D-9025-A6DC90B4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8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99DD9-9AE7-D301-646D-1FBE166F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2E5EF-BDE4-47EC-3688-3E54FB31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A91F-2354-4D0D-10AE-B2B736EE9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B3693-6425-654C-A9C2-87902D6B9B87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1416C-22BD-0F1B-BF31-F51A0F886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FD3AB-A419-02EF-26B7-83E9A6BFB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49A1-5C5B-364D-9025-A6DC90B43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B7D2-AFA7-8EC1-7B48-2F49B455F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Aid for 9600 final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5863A-411F-B4FC-30AF-F72608C6F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8, 9, 10</a:t>
            </a:r>
          </a:p>
        </p:txBody>
      </p:sp>
    </p:spTree>
    <p:extLst>
      <p:ext uri="{BB962C8B-B14F-4D97-AF65-F5344CB8AC3E}">
        <p14:creationId xmlns:p14="http://schemas.microsoft.com/office/powerpoint/2010/main" val="132453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ED9944-1D29-9D15-7FD4-3B65770D46CE}"/>
              </a:ext>
            </a:extLst>
          </p:cNvPr>
          <p:cNvSpPr txBox="1"/>
          <p:nvPr/>
        </p:nvSpPr>
        <p:spPr>
          <a:xfrm>
            <a:off x="199292" y="140678"/>
            <a:ext cx="2074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Determine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Research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FBF46-B079-E93D-7CB5-F080EE45F921}"/>
              </a:ext>
            </a:extLst>
          </p:cNvPr>
          <p:cNvSpPr txBox="1"/>
          <p:nvPr/>
        </p:nvSpPr>
        <p:spPr>
          <a:xfrm>
            <a:off x="199291" y="2170883"/>
            <a:ext cx="2074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Determine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Survival Object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11DB3-93CD-DBC0-0F25-11799F8EEDC2}"/>
              </a:ext>
            </a:extLst>
          </p:cNvPr>
          <p:cNvSpPr txBox="1"/>
          <p:nvPr/>
        </p:nvSpPr>
        <p:spPr>
          <a:xfrm>
            <a:off x="87931" y="808677"/>
            <a:ext cx="2350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Outcome variable of interest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3B99A-18D8-9074-6591-E26FCCDD1794}"/>
              </a:ext>
            </a:extLst>
          </p:cNvPr>
          <p:cNvSpPr txBox="1"/>
          <p:nvPr/>
        </p:nvSpPr>
        <p:spPr>
          <a:xfrm>
            <a:off x="140674" y="2848711"/>
            <a:ext cx="218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Time scales/follow up time, event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8E966-56DF-55F5-95C2-DDB4518A04CF}"/>
              </a:ext>
            </a:extLst>
          </p:cNvPr>
          <p:cNvSpPr txBox="1"/>
          <p:nvPr/>
        </p:nvSpPr>
        <p:spPr>
          <a:xfrm>
            <a:off x="199293" y="3751910"/>
            <a:ext cx="2074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  <a:r>
              <a:rPr lang="en-US" dirty="0">
                <a:solidFill>
                  <a:srgbClr val="FF0000"/>
                </a:solidFill>
              </a:rPr>
              <a:t>Exploration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Overall Survival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C2EB8-7CCB-C0F8-8AC8-76F68E2E39BF}"/>
              </a:ext>
            </a:extLst>
          </p:cNvPr>
          <p:cNvSpPr txBox="1"/>
          <p:nvPr/>
        </p:nvSpPr>
        <p:spPr>
          <a:xfrm>
            <a:off x="140676" y="4355117"/>
            <a:ext cx="2180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Non-parametric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37E25-89F5-863D-135B-7EC9345A3044}"/>
              </a:ext>
            </a:extLst>
          </p:cNvPr>
          <p:cNvSpPr txBox="1"/>
          <p:nvPr/>
        </p:nvSpPr>
        <p:spPr>
          <a:xfrm>
            <a:off x="1688124" y="4943749"/>
            <a:ext cx="2074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Survival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729FEC-FF56-4AAD-37FA-25770E2A6046}"/>
              </a:ext>
            </a:extLst>
          </p:cNvPr>
          <p:cNvSpPr txBox="1"/>
          <p:nvPr/>
        </p:nvSpPr>
        <p:spPr>
          <a:xfrm>
            <a:off x="1617784" y="5336578"/>
            <a:ext cx="2180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Kaplan-Meier Estimator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869FF-28A6-9D35-A5F3-25B54067380F}"/>
              </a:ext>
            </a:extLst>
          </p:cNvPr>
          <p:cNvSpPr txBox="1"/>
          <p:nvPr/>
        </p:nvSpPr>
        <p:spPr>
          <a:xfrm>
            <a:off x="1711572" y="5824808"/>
            <a:ext cx="2074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Cumulative Hazard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FCBE32-D8E0-5D4A-F62F-165B48A63EEF}"/>
              </a:ext>
            </a:extLst>
          </p:cNvPr>
          <p:cNvSpPr txBox="1"/>
          <p:nvPr/>
        </p:nvSpPr>
        <p:spPr>
          <a:xfrm>
            <a:off x="1652955" y="6498353"/>
            <a:ext cx="2180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Nelson-Aalen Estimator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B92A5-68BF-C3E6-90E5-8499D64CE4BD}"/>
              </a:ext>
            </a:extLst>
          </p:cNvPr>
          <p:cNvSpPr txBox="1"/>
          <p:nvPr/>
        </p:nvSpPr>
        <p:spPr>
          <a:xfrm>
            <a:off x="3962398" y="5536051"/>
            <a:ext cx="218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Log-rank test to compare survival times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9A1FCD-B9B9-83F9-B7C4-99828DB01817}"/>
              </a:ext>
            </a:extLst>
          </p:cNvPr>
          <p:cNvSpPr txBox="1"/>
          <p:nvPr/>
        </p:nvSpPr>
        <p:spPr>
          <a:xfrm>
            <a:off x="3481757" y="328246"/>
            <a:ext cx="2074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Further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8E04D1-951C-7AF8-DE4B-4DBE12F46BC1}"/>
              </a:ext>
            </a:extLst>
          </p:cNvPr>
          <p:cNvSpPr txBox="1"/>
          <p:nvPr/>
        </p:nvSpPr>
        <p:spPr>
          <a:xfrm>
            <a:off x="3446588" y="702225"/>
            <a:ext cx="2180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Semi-parametric methods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C87712-FC0B-59F6-1CDD-577640EDD7CF}"/>
              </a:ext>
            </a:extLst>
          </p:cNvPr>
          <p:cNvSpPr txBox="1"/>
          <p:nvPr/>
        </p:nvSpPr>
        <p:spPr>
          <a:xfrm>
            <a:off x="3938957" y="1053957"/>
            <a:ext cx="24384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 Estimation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EDD78-C94D-0BC6-CFA8-008993229ED4}"/>
              </a:ext>
            </a:extLst>
          </p:cNvPr>
          <p:cNvSpPr txBox="1"/>
          <p:nvPr/>
        </p:nvSpPr>
        <p:spPr>
          <a:xfrm>
            <a:off x="4067910" y="1454066"/>
            <a:ext cx="218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Cox Proportional Hazards Model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E4690-D0F7-C2D4-BEF2-491559469C01}"/>
              </a:ext>
            </a:extLst>
          </p:cNvPr>
          <p:cNvCxnSpPr>
            <a:cxnSpLocks/>
          </p:cNvCxnSpPr>
          <p:nvPr/>
        </p:nvCxnSpPr>
        <p:spPr>
          <a:xfrm flipH="1">
            <a:off x="1230920" y="1062778"/>
            <a:ext cx="5863" cy="23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06A1CC-0B4E-D829-82B4-843EE45BE034}"/>
              </a:ext>
            </a:extLst>
          </p:cNvPr>
          <p:cNvCxnSpPr/>
          <p:nvPr/>
        </p:nvCxnSpPr>
        <p:spPr>
          <a:xfrm>
            <a:off x="1236784" y="3348770"/>
            <a:ext cx="1" cy="32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A2C3533-56B7-5BB8-5D32-D725AFB2D36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1226763" y="4667054"/>
            <a:ext cx="465520" cy="457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2E4DE57-5EC5-473C-DF1E-9168FA5DB93E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961466" y="5397868"/>
            <a:ext cx="1019560" cy="480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E3D93C5-B10C-A039-433E-E57A09DBA630}"/>
              </a:ext>
            </a:extLst>
          </p:cNvPr>
          <p:cNvSpPr/>
          <p:nvPr/>
        </p:nvSpPr>
        <p:spPr>
          <a:xfrm>
            <a:off x="3833449" y="5128413"/>
            <a:ext cx="246182" cy="12137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5B02AD-C0F4-04A6-53B5-A805F389BB98}"/>
              </a:ext>
            </a:extLst>
          </p:cNvPr>
          <p:cNvSpPr txBox="1"/>
          <p:nvPr/>
        </p:nvSpPr>
        <p:spPr>
          <a:xfrm>
            <a:off x="3938957" y="2492040"/>
            <a:ext cx="24384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Handling Tied Events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650C9F-72DF-438B-27CF-B4776F49E0FD}"/>
              </a:ext>
            </a:extLst>
          </p:cNvPr>
          <p:cNvSpPr txBox="1"/>
          <p:nvPr/>
        </p:nvSpPr>
        <p:spPr>
          <a:xfrm>
            <a:off x="4067910" y="2882609"/>
            <a:ext cx="2180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Approximation:</a:t>
            </a:r>
          </a:p>
          <a:p>
            <a:pPr marL="285750" indent="-285750">
              <a:buFontTx/>
              <a:buChar char="-"/>
            </a:pPr>
            <a:r>
              <a:rPr lang="en-US" sz="1400" dirty="0" err="1">
                <a:solidFill>
                  <a:srgbClr val="00B0F0"/>
                </a:solidFill>
              </a:rPr>
              <a:t>Efron</a:t>
            </a:r>
            <a:r>
              <a:rPr lang="en-US" sz="1400" dirty="0">
                <a:solidFill>
                  <a:srgbClr val="00B0F0"/>
                </a:solidFill>
              </a:rPr>
              <a:t> method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B0F0"/>
                </a:solidFill>
              </a:rPr>
              <a:t>Breslow method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B0F0"/>
                </a:solidFill>
              </a:rPr>
              <a:t>Maximum Partial Likelihood method</a:t>
            </a:r>
          </a:p>
          <a:p>
            <a:pPr marL="285750" indent="-285750" algn="ctr">
              <a:buFontTx/>
              <a:buChar char="-"/>
            </a:pP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05624A-5EB4-4F8B-70E7-4E423D9B9667}"/>
              </a:ext>
            </a:extLst>
          </p:cNvPr>
          <p:cNvSpPr txBox="1"/>
          <p:nvPr/>
        </p:nvSpPr>
        <p:spPr>
          <a:xfrm>
            <a:off x="7831015" y="217806"/>
            <a:ext cx="24384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Selection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EB5F47-5E7D-DEFB-57BF-67D2A057F75E}"/>
              </a:ext>
            </a:extLst>
          </p:cNvPr>
          <p:cNvSpPr txBox="1"/>
          <p:nvPr/>
        </p:nvSpPr>
        <p:spPr>
          <a:xfrm>
            <a:off x="7127633" y="596718"/>
            <a:ext cx="18756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Fitting models to find </a:t>
            </a:r>
            <a:r>
              <a:rPr lang="en-US" sz="1400" b="1" u="sng" dirty="0">
                <a:solidFill>
                  <a:srgbClr val="00B0F0"/>
                </a:solidFill>
              </a:rPr>
              <a:t>impactful variables</a:t>
            </a:r>
            <a:r>
              <a:rPr lang="en-US" sz="1400" dirty="0">
                <a:solidFill>
                  <a:srgbClr val="00B0F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B0F0"/>
                </a:solidFill>
              </a:rPr>
              <a:t>Univariable Cox Models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B0F0"/>
                </a:solidFill>
              </a:rPr>
              <a:t>Multivariable Cox Models</a:t>
            </a:r>
          </a:p>
          <a:p>
            <a:pPr marL="285750" indent="-285750" algn="ctr">
              <a:buFontTx/>
              <a:buChar char="-"/>
            </a:pP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3C6A90-09E8-32F6-FA9F-DB454027949D}"/>
              </a:ext>
            </a:extLst>
          </p:cNvPr>
          <p:cNvSpPr txBox="1"/>
          <p:nvPr/>
        </p:nvSpPr>
        <p:spPr>
          <a:xfrm>
            <a:off x="8974020" y="587138"/>
            <a:ext cx="19694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00B0F0"/>
                </a:solidFill>
              </a:rPr>
              <a:t>Assessing variables</a:t>
            </a:r>
            <a:r>
              <a:rPr lang="en-US" sz="1400" dirty="0">
                <a:solidFill>
                  <a:srgbClr val="00B0F0"/>
                </a:solidFill>
              </a:rPr>
              <a:t> through: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B0F0"/>
                </a:solidFill>
              </a:rPr>
              <a:t>Likelihood Ratio Test (LRT)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B0F0"/>
                </a:solidFill>
              </a:rPr>
              <a:t>Akaike’s Information Criterion (AIC)</a:t>
            </a:r>
          </a:p>
          <a:p>
            <a:pPr marL="285750" indent="-285750" algn="ctr">
              <a:buFontTx/>
              <a:buChar char="-"/>
            </a:pP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DA59931-8295-CACE-387D-E4405855D79B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 flipV="1">
            <a:off x="2274278" y="512912"/>
            <a:ext cx="1207479" cy="3562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680E741-AEB9-BF0D-61D6-B9AC6D887307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3734522" y="1034187"/>
            <a:ext cx="215443" cy="193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66BB498-C3FF-CCA0-9F0E-B753DF31D5D3}"/>
              </a:ext>
            </a:extLst>
          </p:cNvPr>
          <p:cNvCxnSpPr>
            <a:cxnSpLocks/>
          </p:cNvCxnSpPr>
          <p:nvPr/>
        </p:nvCxnSpPr>
        <p:spPr>
          <a:xfrm>
            <a:off x="5158157" y="1942117"/>
            <a:ext cx="1" cy="51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7DE84B4-DE67-CA4B-C6CE-A9577C9AA025}"/>
              </a:ext>
            </a:extLst>
          </p:cNvPr>
          <p:cNvSpPr txBox="1"/>
          <p:nvPr/>
        </p:nvSpPr>
        <p:spPr>
          <a:xfrm>
            <a:off x="7959969" y="2317563"/>
            <a:ext cx="24384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Diagnostics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AA83E2-843D-CCE1-2542-F819AC52BF4A}"/>
              </a:ext>
            </a:extLst>
          </p:cNvPr>
          <p:cNvSpPr txBox="1"/>
          <p:nvPr/>
        </p:nvSpPr>
        <p:spPr>
          <a:xfrm>
            <a:off x="7291759" y="2697509"/>
            <a:ext cx="1875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Assess for proportional hazards assumptions</a:t>
            </a:r>
          </a:p>
          <a:p>
            <a:pPr marL="285750" indent="-285750" algn="ctr">
              <a:buFontTx/>
              <a:buChar char="-"/>
            </a:pP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4A0455-4B3F-F6F0-C683-5DB1D5ABECD3}"/>
              </a:ext>
            </a:extLst>
          </p:cNvPr>
          <p:cNvSpPr txBox="1"/>
          <p:nvPr/>
        </p:nvSpPr>
        <p:spPr>
          <a:xfrm>
            <a:off x="9138146" y="2687929"/>
            <a:ext cx="19694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If PH assumption occurs: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B0F0"/>
                </a:solidFill>
              </a:rPr>
              <a:t>Stratify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B0F0"/>
                </a:solidFill>
              </a:rPr>
              <a:t>Add covariate x time interaction(s)</a:t>
            </a:r>
          </a:p>
          <a:p>
            <a:pPr marL="285750" indent="-285750" algn="ctr">
              <a:buFontTx/>
              <a:buChar char="-"/>
            </a:pP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306954-23F2-3D61-D691-396A87763A8F}"/>
              </a:ext>
            </a:extLst>
          </p:cNvPr>
          <p:cNvSpPr txBox="1"/>
          <p:nvPr/>
        </p:nvSpPr>
        <p:spPr>
          <a:xfrm>
            <a:off x="8229598" y="3910800"/>
            <a:ext cx="2074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Further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428F81-0A04-3600-9F3F-09D7A62AFA0A}"/>
              </a:ext>
            </a:extLst>
          </p:cNvPr>
          <p:cNvSpPr txBox="1"/>
          <p:nvPr/>
        </p:nvSpPr>
        <p:spPr>
          <a:xfrm>
            <a:off x="8194429" y="4284779"/>
            <a:ext cx="2180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Parametric methods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155F12-9F34-D5A5-C290-B8B017C8E5B6}"/>
              </a:ext>
            </a:extLst>
          </p:cNvPr>
          <p:cNvSpPr txBox="1"/>
          <p:nvPr/>
        </p:nvSpPr>
        <p:spPr>
          <a:xfrm>
            <a:off x="8194429" y="4852344"/>
            <a:ext cx="1506411" cy="172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B050"/>
                </a:solidFill>
              </a:rPr>
              <a:t>Weibull</a:t>
            </a:r>
          </a:p>
          <a:p>
            <a:pPr marL="285750" indent="-285750">
              <a:buFontTx/>
              <a:buChar char="-"/>
            </a:pPr>
            <a:r>
              <a:rPr lang="en-US" sz="1400" dirty="0" err="1">
                <a:solidFill>
                  <a:srgbClr val="00B050"/>
                </a:solidFill>
              </a:rPr>
              <a:t>Gompertz</a:t>
            </a:r>
            <a:endParaRPr lang="en-US" sz="1400" dirty="0">
              <a:solidFill>
                <a:srgbClr val="00B05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B050"/>
                </a:solidFill>
              </a:rPr>
              <a:t>Piecewise Constant Hazards (PCH)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49782-1FC4-CB35-6147-D1F21BD8CC32}"/>
              </a:ext>
            </a:extLst>
          </p:cNvPr>
          <p:cNvSpPr txBox="1"/>
          <p:nvPr/>
        </p:nvSpPr>
        <p:spPr>
          <a:xfrm>
            <a:off x="10222728" y="4406133"/>
            <a:ext cx="19225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Selection methods: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B050"/>
                </a:solidFill>
              </a:rPr>
              <a:t>Maximized log likelihoods</a:t>
            </a:r>
          </a:p>
          <a:p>
            <a:pPr marL="285750" indent="-285750">
              <a:buFontTx/>
              <a:buChar char="-"/>
            </a:pPr>
            <a:r>
              <a:rPr lang="en-ID" sz="1400" dirty="0">
                <a:solidFill>
                  <a:srgbClr val="00B050"/>
                </a:solidFill>
              </a:rPr>
              <a:t>graphical consideration of the cumulative hazard functions against the (non-parametric) estimate from a Cox regression fit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3AFAD27E-D11D-55FC-ED01-ECB7B8F4614F}"/>
              </a:ext>
            </a:extLst>
          </p:cNvPr>
          <p:cNvSpPr/>
          <p:nvPr/>
        </p:nvSpPr>
        <p:spPr>
          <a:xfrm>
            <a:off x="9853252" y="4861289"/>
            <a:ext cx="217064" cy="16732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4BD67D6-4C9C-1C0F-44FB-598313592986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 flipV="1">
            <a:off x="6377358" y="402472"/>
            <a:ext cx="1453657" cy="22742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A32A1E-2EDB-F82D-6DE5-216E1EF65EF8}"/>
              </a:ext>
            </a:extLst>
          </p:cNvPr>
          <p:cNvCxnSpPr/>
          <p:nvPr/>
        </p:nvCxnSpPr>
        <p:spPr>
          <a:xfrm>
            <a:off x="9050215" y="1912977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98D1730A-A1CA-5E22-6ADD-35E3B7FC9B49}"/>
              </a:ext>
            </a:extLst>
          </p:cNvPr>
          <p:cNvCxnSpPr>
            <a:stCxn id="20" idx="1"/>
            <a:endCxn id="56" idx="1"/>
          </p:cNvCxnSpPr>
          <p:nvPr/>
        </p:nvCxnSpPr>
        <p:spPr>
          <a:xfrm rot="10800000" flipH="1" flipV="1">
            <a:off x="3446588" y="856114"/>
            <a:ext cx="4783010" cy="3239352"/>
          </a:xfrm>
          <a:prstGeom prst="bentConnector3">
            <a:avLst>
              <a:gd name="adj1" fmla="val -47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3CB9A55-A1B2-C1D6-9716-A51FFFD509AA}"/>
              </a:ext>
            </a:extLst>
          </p:cNvPr>
          <p:cNvSpPr txBox="1"/>
          <p:nvPr/>
        </p:nvSpPr>
        <p:spPr>
          <a:xfrm>
            <a:off x="181710" y="1375928"/>
            <a:ext cx="2074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</a:t>
            </a:r>
            <a:r>
              <a:rPr lang="en-US" dirty="0">
                <a:solidFill>
                  <a:srgbClr val="FF0000"/>
                </a:solidFill>
              </a:rPr>
              <a:t>EDA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1DED25A-F2B6-0173-DDC6-9D7F9700BB54}"/>
              </a:ext>
            </a:extLst>
          </p:cNvPr>
          <p:cNvCxnSpPr/>
          <p:nvPr/>
        </p:nvCxnSpPr>
        <p:spPr>
          <a:xfrm>
            <a:off x="1236782" y="1790904"/>
            <a:ext cx="1" cy="32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5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14051</TotalTime>
  <Words>167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Visual Aid for 9600 final assignment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Cheatsheet for 9600 final assignment</dc:title>
  <dc:creator>Kathleen Irena</dc:creator>
  <cp:lastModifiedBy>Kathleen Irena</cp:lastModifiedBy>
  <cp:revision>4</cp:revision>
  <dcterms:created xsi:type="dcterms:W3CDTF">2022-08-04T10:53:44Z</dcterms:created>
  <dcterms:modified xsi:type="dcterms:W3CDTF">2022-08-14T05:05:44Z</dcterms:modified>
</cp:coreProperties>
</file>