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4258" r:id="rId2"/>
  </p:sldMasterIdLst>
  <p:notesMasterIdLst>
    <p:notesMasterId r:id="rId37"/>
  </p:notesMasterIdLst>
  <p:handoutMasterIdLst>
    <p:handoutMasterId r:id="rId38"/>
  </p:handoutMasterIdLst>
  <p:sldIdLst>
    <p:sldId id="910" r:id="rId3"/>
    <p:sldId id="913" r:id="rId4"/>
    <p:sldId id="1005" r:id="rId5"/>
    <p:sldId id="992" r:id="rId6"/>
    <p:sldId id="1006" r:id="rId7"/>
    <p:sldId id="1007" r:id="rId8"/>
    <p:sldId id="1008" r:id="rId9"/>
    <p:sldId id="1009" r:id="rId10"/>
    <p:sldId id="1034" r:id="rId11"/>
    <p:sldId id="1010" r:id="rId12"/>
    <p:sldId id="993" r:id="rId13"/>
    <p:sldId id="991" r:id="rId14"/>
    <p:sldId id="1012" r:id="rId15"/>
    <p:sldId id="1013" r:id="rId16"/>
    <p:sldId id="1020" r:id="rId17"/>
    <p:sldId id="1036" r:id="rId18"/>
    <p:sldId id="1037" r:id="rId19"/>
    <p:sldId id="1038" r:id="rId20"/>
    <p:sldId id="1039" r:id="rId21"/>
    <p:sldId id="1040" r:id="rId22"/>
    <p:sldId id="1041" r:id="rId23"/>
    <p:sldId id="1025" r:id="rId24"/>
    <p:sldId id="1026" r:id="rId25"/>
    <p:sldId id="1027" r:id="rId26"/>
    <p:sldId id="1028" r:id="rId27"/>
    <p:sldId id="1029" r:id="rId28"/>
    <p:sldId id="1014" r:id="rId29"/>
    <p:sldId id="934" r:id="rId30"/>
    <p:sldId id="935" r:id="rId31"/>
    <p:sldId id="1021" r:id="rId32"/>
    <p:sldId id="1022" r:id="rId33"/>
    <p:sldId id="1023" r:id="rId34"/>
    <p:sldId id="1024" r:id="rId35"/>
    <p:sldId id="1001" r:id="rId36"/>
  </p:sldIdLst>
  <p:sldSz cx="9144000" cy="6858000" type="screen4x3"/>
  <p:notesSz cx="7315200" cy="9601200"/>
  <p:defaultTextStyle>
    <a:defPPr>
      <a:defRPr lang="en-US"/>
    </a:defPPr>
    <a:lvl1pPr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333FF"/>
    <a:srgbClr val="EBEBEB"/>
    <a:srgbClr val="E3E3E3"/>
    <a:srgbClr val="F2F2F2"/>
    <a:srgbClr val="C0C0C0"/>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22" autoAdjust="0"/>
    <p:restoredTop sz="90701" autoAdjust="0"/>
  </p:normalViewPr>
  <p:slideViewPr>
    <p:cSldViewPr snapToGrid="0" snapToObjects="1">
      <p:cViewPr varScale="1">
        <p:scale>
          <a:sx n="102" d="100"/>
          <a:sy n="102" d="100"/>
        </p:scale>
        <p:origin x="2080" y="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handoutMaster" Target="handoutMasters/handoutMaster1.xml"/><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hdr" sz="quarter"/>
          </p:nvPr>
        </p:nvSpPr>
        <p:spPr bwMode="auto">
          <a:xfrm>
            <a:off x="1"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3" name="Rectangle 3"/>
          <p:cNvSpPr>
            <a:spLocks noGrp="1" noChangeArrowheads="1"/>
          </p:cNvSpPr>
          <p:nvPr>
            <p:ph type="dt" sz="quarter" idx="1"/>
          </p:nvPr>
        </p:nvSpPr>
        <p:spPr bwMode="auto">
          <a:xfrm>
            <a:off x="4145726" y="0"/>
            <a:ext cx="3187863" cy="472836"/>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lvl1pPr algn="r" eaLnBrk="1" hangingPunct="1">
              <a:defRPr sz="1300" b="1" smtClean="0">
                <a:cs typeface="Arial" panose="020B0604020202020204" pitchFamily="34" charset="0"/>
              </a:defRPr>
            </a:lvl1pPr>
          </a:lstStyle>
          <a:p>
            <a:pPr>
              <a:defRPr/>
            </a:pPr>
            <a:fld id="{E9C41535-BB11-4A8B-944F-6C78E08581C0}" type="datetime1">
              <a:rPr lang="en-US" altLang="en-US"/>
              <a:pPr>
                <a:defRPr/>
              </a:pPr>
              <a:t>3/24/17</a:t>
            </a:fld>
            <a:endParaRPr lang="en-US" altLang="en-US"/>
          </a:p>
        </p:txBody>
      </p:sp>
      <p:sp>
        <p:nvSpPr>
          <p:cNvPr id="30724" name="Rectangle 4"/>
          <p:cNvSpPr>
            <a:spLocks noGrp="1" noChangeArrowheads="1"/>
          </p:cNvSpPr>
          <p:nvPr>
            <p:ph type="ftr" sz="quarter" idx="2"/>
          </p:nvPr>
        </p:nvSpPr>
        <p:spPr bwMode="auto">
          <a:xfrm>
            <a:off x="1"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1" hangingPunct="1">
              <a:defRPr sz="1300" b="1">
                <a:latin typeface="Arial" panose="020B0604020202020204" pitchFamily="34" charset="0"/>
                <a:ea typeface="+mn-ea"/>
                <a:cs typeface="Arial" panose="020B0604020202020204" pitchFamily="34" charset="0"/>
              </a:defRPr>
            </a:lvl1pPr>
          </a:lstStyle>
          <a:p>
            <a:pPr>
              <a:defRPr/>
            </a:pPr>
            <a:endParaRPr lang="en-US" altLang="en-US"/>
          </a:p>
        </p:txBody>
      </p:sp>
      <p:sp>
        <p:nvSpPr>
          <p:cNvPr id="30725" name="Rectangle 5"/>
          <p:cNvSpPr>
            <a:spLocks noGrp="1" noChangeArrowheads="1"/>
          </p:cNvSpPr>
          <p:nvPr>
            <p:ph type="sldNum" sz="quarter" idx="3"/>
          </p:nvPr>
        </p:nvSpPr>
        <p:spPr bwMode="auto">
          <a:xfrm>
            <a:off x="4145726" y="9146424"/>
            <a:ext cx="3187863" cy="472836"/>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eaLnBrk="1" hangingPunct="1">
              <a:defRPr sz="1300" b="1" smtClean="0">
                <a:cs typeface="Arial" panose="020B0604020202020204" pitchFamily="34" charset="0"/>
              </a:defRPr>
            </a:lvl1pPr>
          </a:lstStyle>
          <a:p>
            <a:pPr>
              <a:defRPr/>
            </a:pPr>
            <a:fld id="{94FB86E6-A1B3-4ADB-91FF-5D4C2DDC1D2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4"/>
          <p:cNvSpPr>
            <a:spLocks noGrp="1" noRot="1" noChangeAspect="1" noChangeArrowheads="1" noTextEdit="1"/>
          </p:cNvSpPr>
          <p:nvPr>
            <p:ph type="sldImg" idx="2"/>
          </p:nvPr>
        </p:nvSpPr>
        <p:spPr bwMode="auto">
          <a:xfrm>
            <a:off x="1257300" y="234950"/>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287526" y="4061793"/>
            <a:ext cx="6740148" cy="4820302"/>
          </a:xfrm>
          <a:prstGeom prst="rect">
            <a:avLst/>
          </a:prstGeom>
          <a:noFill/>
          <a:ln w="9525">
            <a:noFill/>
            <a:miter lim="800000"/>
            <a:headEnd/>
            <a:tailEnd/>
          </a:ln>
          <a:effectLst/>
        </p:spPr>
        <p:txBody>
          <a:bodyPr vert="horz" wrap="square" lIns="95336" tIns="47669" rIns="95336" bIns="47669" numCol="1" anchor="t" anchorCtr="0" compatLnSpc="1">
            <a:prstTxWarp prst="textNoShape">
              <a:avLst/>
            </a:prstTxWarp>
          </a:bodyPr>
          <a:lstStyle/>
          <a:p>
            <a:pPr lvl="0"/>
            <a:r>
              <a:rPr lang="en-US" altLang="en-US" noProof="0"/>
              <a:t>Click to edit Master text styles</a:t>
            </a:r>
          </a:p>
        </p:txBody>
      </p:sp>
      <p:sp>
        <p:nvSpPr>
          <p:cNvPr id="14342" name="Rectangle 6"/>
          <p:cNvSpPr>
            <a:spLocks noGrp="1" noChangeArrowheads="1"/>
          </p:cNvSpPr>
          <p:nvPr>
            <p:ph type="ftr" sz="quarter" idx="4"/>
          </p:nvPr>
        </p:nvSpPr>
        <p:spPr bwMode="auto">
          <a:xfrm>
            <a:off x="0"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eaLnBrk="0" hangingPunct="0">
              <a:defRPr sz="1300">
                <a:latin typeface="Times New Roman" pitchFamily="18" charset="0"/>
                <a:ea typeface="+mn-ea"/>
                <a:cs typeface="Arial" panose="020B0604020202020204" pitchFamily="34" charset="0"/>
              </a:defRPr>
            </a:lvl1pPr>
          </a:lstStyle>
          <a:p>
            <a:pPr>
              <a:defRPr/>
            </a:pPr>
            <a:endParaRPr lang="en-US" altLang="en-US"/>
          </a:p>
        </p:txBody>
      </p:sp>
      <p:sp>
        <p:nvSpPr>
          <p:cNvPr id="14343" name="Rectangle 7"/>
          <p:cNvSpPr>
            <a:spLocks noGrp="1" noChangeArrowheads="1"/>
          </p:cNvSpPr>
          <p:nvPr>
            <p:ph type="sldNum" sz="quarter" idx="5"/>
          </p:nvPr>
        </p:nvSpPr>
        <p:spPr bwMode="auto">
          <a:xfrm>
            <a:off x="4144055" y="9120156"/>
            <a:ext cx="3169474" cy="479403"/>
          </a:xfrm>
          <a:prstGeom prst="rect">
            <a:avLst/>
          </a:prstGeom>
          <a:noFill/>
          <a:ln w="9525">
            <a:noFill/>
            <a:miter lim="800000"/>
            <a:headEnd/>
            <a:tailEnd/>
          </a:ln>
          <a:effectLst/>
        </p:spPr>
        <p:txBody>
          <a:bodyPr vert="horz" wrap="square" lIns="95336" tIns="47669" rIns="95336" bIns="47669" numCol="1" anchor="b" anchorCtr="0" compatLnSpc="1">
            <a:prstTxWarp prst="textNoShape">
              <a:avLst/>
            </a:prstTxWarp>
          </a:bodyPr>
          <a:lstStyle>
            <a:lvl1pPr algn="r">
              <a:defRPr sz="1300" smtClean="0">
                <a:latin typeface="Times New Roman" panose="02020603050405020304" pitchFamily="18" charset="0"/>
                <a:cs typeface="Arial" panose="020B0604020202020204" pitchFamily="34" charset="0"/>
              </a:defRPr>
            </a:lvl1pPr>
          </a:lstStyle>
          <a:p>
            <a:pPr>
              <a:defRPr/>
            </a:pPr>
            <a:fld id="{6CE639A2-3FAC-4EBB-A070-D668385A60B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1pPr>
    <a:lvl2pPr marL="742950" indent="-28575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2pPr>
    <a:lvl3pPr marL="11430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3pPr>
    <a:lvl4pPr marL="16002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4pPr>
    <a:lvl5pPr marL="2057400" indent="-228600" algn="l" rtl="0" eaLnBrk="0" fontAlgn="base" hangingPunct="0">
      <a:spcBef>
        <a:spcPct val="30000"/>
      </a:spcBef>
      <a:spcAft>
        <a:spcPct val="0"/>
      </a:spcAft>
      <a:defRPr sz="1200" kern="1200">
        <a:solidFill>
          <a:schemeClr val="tx1"/>
        </a:solidFill>
        <a:latin typeface="Times New Roman" pitchFamily="-112" charset="0"/>
        <a:ea typeface="MS PGothic" pitchFamily="34" charset="-128"/>
        <a:cs typeface="MS PGothic"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r>
              <a:rPr lang="en-US" altLang="en-US" dirty="0">
                <a:latin typeface="Helvetica" panose="020B0604020202020204" pitchFamily="34" charset="0"/>
              </a:rPr>
              <a:t>IBM Big Data &amp; Analytics</a:t>
            </a:r>
            <a:r>
              <a:rPr lang="en-US" altLang="en-US" sz="1400" dirty="0">
                <a:latin typeface="Helvetica" panose="020B0604020202020204" pitchFamily="34" charset="0"/>
              </a:rPr>
              <a:t/>
            </a:r>
            <a:br>
              <a:rPr lang="en-US" altLang="en-US" sz="1400" dirty="0">
                <a:latin typeface="Helvetica" panose="020B0604020202020204" pitchFamily="34" charset="0"/>
              </a:rPr>
            </a:br>
            <a:r>
              <a:rPr lang="en-US" altLang="en-US" dirty="0">
                <a:latin typeface="Helvetica" panose="020B0604020202020204" pitchFamily="34" charset="0"/>
              </a:rPr>
              <a:t>© 2013 IBM Corporation</a:t>
            </a:r>
          </a:p>
        </p:txBody>
      </p:sp>
      <p:sp>
        <p:nvSpPr>
          <p:cNvPr id="6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BA0E453D-6841-42C5-9D29-9F3B9BFD66C7}" type="slidenum">
              <a:rPr lang="en-US" altLang="en-US">
                <a:latin typeface="Helvetica" panose="020B0604020202020204" pitchFamily="34" charset="0"/>
              </a:rPr>
              <a:pPr>
                <a:spcBef>
                  <a:spcPct val="0"/>
                </a:spcBef>
              </a:pPr>
              <a:t>1</a:t>
            </a:fld>
            <a:endParaRPr lang="en-US" altLang="en-US" dirty="0">
              <a:latin typeface="Helvetica" panose="020B0604020202020204" pitchFamily="34" charset="0"/>
            </a:endParaRPr>
          </a:p>
        </p:txBody>
      </p:sp>
      <p:sp>
        <p:nvSpPr>
          <p:cNvPr id="6148" name="Rectangle 2"/>
          <p:cNvSpPr>
            <a:spLocks noGrp="1" noRot="1" noChangeAspect="1" noChangeArrowheads="1" noTextEdit="1"/>
          </p:cNvSpPr>
          <p:nvPr>
            <p:ph type="sldImg"/>
          </p:nvPr>
        </p:nvSpPr>
        <p:spPr>
          <a:ln/>
        </p:spPr>
      </p:sp>
      <p:sp>
        <p:nvSpPr>
          <p:cNvPr id="6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Helvetica"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Autofit/>
          </a:bodyPr>
          <a:lstStyle/>
          <a:p>
            <a:pPr marL="0" indent="0">
              <a:lnSpc>
                <a:spcPct val="100000"/>
              </a:lnSpc>
              <a:spcBef>
                <a:spcPts val="0"/>
              </a:spcBef>
              <a:spcAft>
                <a:spcPts val="600"/>
              </a:spcAft>
              <a:buFont typeface="Arial" pitchFamily="34" charset="0"/>
              <a:buNone/>
            </a:pPr>
            <a:r>
              <a:rPr lang="en-US" sz="1200" b="1" baseline="0" dirty="0"/>
              <a:t>Decision tree classifier </a:t>
            </a:r>
            <a:r>
              <a:rPr lang="en-US" sz="1200" b="0" baseline="0" dirty="0"/>
              <a:t>(DTC) builds a tree-like or flowchart-like construction of nodes (final nodes are called “leaves”).  The decision paths leading to the leaves are mutually exclusive.  An algorithm called CART (classification and regression tree) splits the records into two groups at each node, as shown in the figure here.  Another algorithm called CHAID (</a:t>
            </a:r>
            <a:r>
              <a:rPr lang="en-US" sz="1200" dirty="0"/>
              <a:t>Chi-squared Automatic Interaction Detector </a:t>
            </a:r>
            <a:r>
              <a:rPr lang="en-US" sz="1200" i="1" dirty="0"/>
              <a:t>&lt;</a:t>
            </a:r>
            <a:r>
              <a:rPr lang="en-US" sz="1200" b="0" i="1" baseline="0" dirty="0"/>
              <a:t>pronounced “chade”&gt;</a:t>
            </a:r>
            <a:r>
              <a:rPr lang="en-US" sz="1200" b="0" baseline="0" dirty="0"/>
              <a:t>) is able to split the records into more than two groups at a node.</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uses the explanatory variables (</a:t>
            </a:r>
            <a:r>
              <a:rPr lang="en-US" sz="1200" b="0" i="1" baseline="0" dirty="0"/>
              <a:t>aka</a:t>
            </a:r>
            <a:r>
              <a:rPr lang="en-US" sz="1200" b="0" baseline="0" dirty="0"/>
              <a:t> attributes or features) to split the records in such a way as to maximize the purity of the class variable at each leaf.  At each node, the algorithm determines which variable, and which threshold value thereof, makes the purest split.  Some algorithms allow variables to be reused at various nodes in the tree.  </a:t>
            </a:r>
            <a:r>
              <a:rPr lang="en-US" sz="1200" dirty="0"/>
              <a:t>A metric such as Gini or Entropy (measures of the impurity</a:t>
            </a:r>
            <a:r>
              <a:rPr lang="en-US" sz="1200" baseline="0" dirty="0"/>
              <a:t> of a node, in terms of the values of the target variable, e.g., Yes and No) to evaluate the split at each node and determine the best variable and threshold to use there to make the split.</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A decision tree model has the advantages of being accurate, easy to understand, and robust.  It can handle both continuous and categorical variables, and it gives good performance with large data sets.  An especially important advantage is that it gives explicit decision paths (in contrast to the “black box” approach of, say, neural networks), which is important in certain uses such as insurance underwriting (why a decision was made) and medical diagnosis (why a certain disease is likely to occur).</a:t>
            </a:r>
          </a:p>
          <a:p>
            <a:pPr marL="0" indent="0">
              <a:lnSpc>
                <a:spcPct val="100000"/>
              </a:lnSpc>
              <a:spcBef>
                <a:spcPts val="0"/>
              </a:spcBef>
              <a:spcAft>
                <a:spcPts val="600"/>
              </a:spcAft>
              <a:buFont typeface="Arial" pitchFamily="34" charset="0"/>
              <a:buNone/>
            </a:pPr>
            <a:endParaRPr lang="en-US" sz="1200" b="0" baseline="0" dirty="0"/>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r>
              <a:rPr lang="en-US" sz="1200" b="0" baseline="0" dirty="0"/>
              <a:t>DTC can also handle a continuous class variable (e.g., monthly data usage), classifying records into bins instead of distinct values.  This variation is called a regression tree.</a:t>
            </a:r>
          </a:p>
          <a:p>
            <a:pPr marL="0" marR="0" lvl="1" indent="0" algn="l" defTabSz="914400" rtl="0" eaLnBrk="0" fontAlgn="base" latinLnBrk="0" hangingPunct="0">
              <a:lnSpc>
                <a:spcPct val="100000"/>
              </a:lnSpc>
              <a:spcBef>
                <a:spcPts val="0"/>
              </a:spcBef>
              <a:spcAft>
                <a:spcPts val="600"/>
              </a:spcAft>
              <a:buClrTx/>
              <a:buSzTx/>
              <a:buFont typeface="Arial" pitchFamily="34" charset="0"/>
              <a:buNone/>
              <a:tabLst/>
              <a:defRPr/>
            </a:pPr>
            <a:endParaRPr lang="en-US" sz="1200" b="0" baseline="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15</a:t>
            </a:fld>
            <a:endParaRPr lang="en-US" dirty="0"/>
          </a:p>
        </p:txBody>
      </p:sp>
    </p:spTree>
    <p:extLst>
      <p:ext uri="{BB962C8B-B14F-4D97-AF65-F5344CB8AC3E}">
        <p14:creationId xmlns:p14="http://schemas.microsoft.com/office/powerpoint/2010/main" val="60874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16</a:t>
            </a:fld>
            <a:endParaRPr lang="en-US" dirty="0"/>
          </a:p>
        </p:txBody>
      </p:sp>
    </p:spTree>
    <p:extLst>
      <p:ext uri="{BB962C8B-B14F-4D97-AF65-F5344CB8AC3E}">
        <p14:creationId xmlns:p14="http://schemas.microsoft.com/office/powerpoint/2010/main" val="596224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17</a:t>
            </a:fld>
            <a:endParaRPr lang="en-US" dirty="0"/>
          </a:p>
        </p:txBody>
      </p:sp>
    </p:spTree>
    <p:extLst>
      <p:ext uri="{BB962C8B-B14F-4D97-AF65-F5344CB8AC3E}">
        <p14:creationId xmlns:p14="http://schemas.microsoft.com/office/powerpoint/2010/main" val="2497492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18</a:t>
            </a:fld>
            <a:endParaRPr lang="en-US" dirty="0"/>
          </a:p>
        </p:txBody>
      </p:sp>
    </p:spTree>
    <p:extLst>
      <p:ext uri="{BB962C8B-B14F-4D97-AF65-F5344CB8AC3E}">
        <p14:creationId xmlns:p14="http://schemas.microsoft.com/office/powerpoint/2010/main" val="1061129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19</a:t>
            </a:fld>
            <a:endParaRPr lang="en-US" dirty="0"/>
          </a:p>
        </p:txBody>
      </p:sp>
    </p:spTree>
    <p:extLst>
      <p:ext uri="{BB962C8B-B14F-4D97-AF65-F5344CB8AC3E}">
        <p14:creationId xmlns:p14="http://schemas.microsoft.com/office/powerpoint/2010/main" val="5141714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20</a:t>
            </a:fld>
            <a:endParaRPr lang="en-US" dirty="0"/>
          </a:p>
        </p:txBody>
      </p:sp>
    </p:spTree>
    <p:extLst>
      <p:ext uri="{BB962C8B-B14F-4D97-AF65-F5344CB8AC3E}">
        <p14:creationId xmlns:p14="http://schemas.microsoft.com/office/powerpoint/2010/main" val="26003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a:spcBef>
                <a:spcPts val="200"/>
              </a:spcBef>
              <a:spcAft>
                <a:spcPts val="400"/>
              </a:spcAft>
            </a:pPr>
            <a:endParaRPr lang="en-US" sz="1200" b="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21</a:t>
            </a:fld>
            <a:endParaRPr lang="en-US" dirty="0"/>
          </a:p>
        </p:txBody>
      </p:sp>
    </p:spTree>
    <p:extLst>
      <p:ext uri="{BB962C8B-B14F-4D97-AF65-F5344CB8AC3E}">
        <p14:creationId xmlns:p14="http://schemas.microsoft.com/office/powerpoint/2010/main" val="3609082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22</a:t>
            </a:fld>
            <a:endParaRPr lang="en-US" dirty="0"/>
          </a:p>
        </p:txBody>
      </p:sp>
    </p:spTree>
    <p:extLst>
      <p:ext uri="{BB962C8B-B14F-4D97-AF65-F5344CB8AC3E}">
        <p14:creationId xmlns:p14="http://schemas.microsoft.com/office/powerpoint/2010/main" val="3136019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23</a:t>
            </a:fld>
            <a:endParaRPr lang="en-US" dirty="0"/>
          </a:p>
        </p:txBody>
      </p:sp>
    </p:spTree>
    <p:extLst>
      <p:ext uri="{BB962C8B-B14F-4D97-AF65-F5344CB8AC3E}">
        <p14:creationId xmlns:p14="http://schemas.microsoft.com/office/powerpoint/2010/main" val="1526488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24</a:t>
            </a:fld>
            <a:endParaRPr lang="en-US" dirty="0"/>
          </a:p>
        </p:txBody>
      </p:sp>
    </p:spTree>
    <p:extLst>
      <p:ext uri="{BB962C8B-B14F-4D97-AF65-F5344CB8AC3E}">
        <p14:creationId xmlns:p14="http://schemas.microsoft.com/office/powerpoint/2010/main" val="2171333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spcAft>
                <a:spcPts val="378"/>
              </a:spcAft>
            </a:pPr>
            <a:endParaRPr lang="en-US" altLang="en-US" sz="1400" dirty="0">
              <a:latin typeface="Segoe UI Light" panose="020B0502040204020203" pitchFamily="34"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0B6BB845-C00B-4A31-8D83-240345D790E7}" type="slidenum">
              <a:rPr lang="en-US" altLang="en-US">
                <a:latin typeface="Arial" panose="020B0604020202020204" pitchFamily="34" charset="0"/>
              </a:rPr>
              <a:pPr>
                <a:spcBef>
                  <a:spcPct val="0"/>
                </a:spcBef>
              </a:pPr>
              <a:t>2</a:t>
            </a:fld>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25</a:t>
            </a:fld>
            <a:endParaRPr lang="en-US" dirty="0"/>
          </a:p>
        </p:txBody>
      </p:sp>
    </p:spTree>
    <p:extLst>
      <p:ext uri="{BB962C8B-B14F-4D97-AF65-F5344CB8AC3E}">
        <p14:creationId xmlns:p14="http://schemas.microsoft.com/office/powerpoint/2010/main" val="3449129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lnSpc>
                <a:spcPct val="100000"/>
              </a:lnSpc>
              <a:spcBef>
                <a:spcPts val="0"/>
              </a:spcBef>
              <a:buFont typeface="+mj-lt"/>
              <a:buNone/>
            </a:pPr>
            <a:r>
              <a:rPr lang="en-US" sz="1200" dirty="0"/>
              <a:t>K-means is a popular clustering algorithm that builds</a:t>
            </a:r>
            <a:r>
              <a:rPr lang="en-US" sz="1200" baseline="0" dirty="0"/>
              <a:t> a user-specified k number of clusters.  Each cluster center is represented by the mean values of the attributes (variables) for that cluster.</a:t>
            </a:r>
          </a:p>
          <a:p>
            <a:pPr marL="0" indent="0">
              <a:lnSpc>
                <a:spcPct val="100000"/>
              </a:lnSpc>
              <a:spcBef>
                <a:spcPts val="0"/>
              </a:spcBef>
              <a:buFont typeface="+mj-lt"/>
              <a:buNone/>
            </a:pPr>
            <a:endParaRPr lang="en-US" sz="1200" dirty="0"/>
          </a:p>
          <a:p>
            <a:pPr marL="0" indent="0">
              <a:lnSpc>
                <a:spcPct val="100000"/>
              </a:lnSpc>
              <a:spcBef>
                <a:spcPts val="0"/>
              </a:spcBef>
              <a:buFont typeface="+mj-lt"/>
              <a:buNone/>
            </a:pPr>
            <a:r>
              <a:rPr lang="en-US" sz="1200" dirty="0"/>
              <a:t>The algorithm</a:t>
            </a:r>
            <a:r>
              <a:rPr lang="en-US" sz="1200" baseline="0" dirty="0"/>
              <a:t> computes cluster centers and compares each record to the centers to find the best fit (for that record) as it builds a model.  Then it iterates, moving around the records to improve the fit until it converges (or hits the limit of a user-controllable parameter such as the max number of iterations).</a:t>
            </a:r>
            <a:endParaRPr lang="en-US" sz="1200" dirty="0"/>
          </a:p>
          <a:p>
            <a:pPr marL="0" lvl="1" indent="0">
              <a:lnSpc>
                <a:spcPct val="100000"/>
              </a:lnSpc>
              <a:spcBef>
                <a:spcPts val="0"/>
              </a:spcBef>
              <a:buFont typeface="+mj-lt"/>
              <a:buNone/>
            </a:pPr>
            <a:endParaRPr lang="en-US" sz="1200" dirty="0"/>
          </a:p>
          <a:p>
            <a:pPr marL="0" lvl="1" indent="0">
              <a:lnSpc>
                <a:spcPct val="100000"/>
              </a:lnSpc>
              <a:spcBef>
                <a:spcPts val="0"/>
              </a:spcBef>
              <a:buFont typeface="+mj-lt"/>
              <a:buNone/>
            </a:pPr>
            <a:r>
              <a:rPr lang="en-US" sz="1200" dirty="0"/>
              <a:t>Standardization</a:t>
            </a:r>
            <a:r>
              <a:rPr lang="en-US" sz="1200" baseline="0" dirty="0"/>
              <a:t> is needed so that one </a:t>
            </a:r>
            <a:r>
              <a:rPr lang="en-US" sz="1200" dirty="0"/>
              <a:t>or a few variables with relatively large values will not dominate the other variables in the distance measure</a:t>
            </a:r>
            <a:r>
              <a:rPr lang="en-US" sz="1200" baseline="0" dirty="0"/>
              <a:t> and thereby disproportionately influence the formation of the clusters.</a:t>
            </a:r>
          </a:p>
          <a:p>
            <a:pPr marL="0" lvl="1" indent="0">
              <a:lnSpc>
                <a:spcPct val="100000"/>
              </a:lnSpc>
              <a:spcBef>
                <a:spcPts val="0"/>
              </a:spcBef>
              <a:buFont typeface="+mj-lt"/>
              <a:buNone/>
            </a:pPr>
            <a:endParaRPr lang="en-US" sz="1200" baseline="0" dirty="0"/>
          </a:p>
          <a:p>
            <a:pPr marL="0" lvl="1" indent="0">
              <a:lnSpc>
                <a:spcPct val="100000"/>
              </a:lnSpc>
              <a:spcBef>
                <a:spcPts val="0"/>
              </a:spcBef>
              <a:buFont typeface="+mj-lt"/>
              <a:buNone/>
            </a:pPr>
            <a:r>
              <a:rPr lang="en-US" sz="1200" baseline="0" dirty="0"/>
              <a:t>Categorical variables are converted to numeric (1,0 for each distinct value of a nominal variable such as eye color) since the algorithm requires numeric variables for computations.</a:t>
            </a:r>
          </a:p>
          <a:p>
            <a:pPr marL="0" marR="0" lvl="0" indent="0" algn="l" defTabSz="914400" rtl="0" eaLnBrk="0" fontAlgn="base" latinLnBrk="0" hangingPunct="0">
              <a:lnSpc>
                <a:spcPct val="100000"/>
              </a:lnSpc>
              <a:spcBef>
                <a:spcPts val="0"/>
              </a:spcBef>
              <a:spcAft>
                <a:spcPct val="0"/>
              </a:spcAft>
              <a:buClrTx/>
              <a:buSzTx/>
              <a:buFont typeface="+mj-lt"/>
              <a:buNone/>
              <a:tabLst/>
              <a:defRPr/>
            </a:pPr>
            <a:endParaRPr lang="en-US" sz="1200" dirty="0"/>
          </a:p>
          <a:p>
            <a:pPr marL="0" marR="0" lvl="0" indent="0" algn="l" defTabSz="914400" rtl="0" eaLnBrk="0" fontAlgn="base" latinLnBrk="0" hangingPunct="0">
              <a:lnSpc>
                <a:spcPct val="100000"/>
              </a:lnSpc>
              <a:spcBef>
                <a:spcPts val="0"/>
              </a:spcBef>
              <a:spcAft>
                <a:spcPct val="0"/>
              </a:spcAft>
              <a:buClrTx/>
              <a:buSzTx/>
              <a:buFont typeface="+mj-lt"/>
              <a:buNone/>
              <a:tabLst/>
              <a:defRPr/>
            </a:pPr>
            <a:r>
              <a:rPr lang="en-US" sz="1200" dirty="0"/>
              <a:t>Comparing the center of each cluster to the overall center enables us to interpret the cluster across the attributes.  For example, we may see that customers in one cluster to spend much more than</a:t>
            </a:r>
            <a:r>
              <a:rPr lang="en-US" sz="1200" baseline="0" dirty="0"/>
              <a:t> average, make more shopping trips, have above-average income, and have school-age children.  These might be especially good customers to target for a back-to-school promotion.</a:t>
            </a:r>
            <a:endParaRPr lang="en-US" sz="1200" dirty="0"/>
          </a:p>
          <a:p>
            <a:pPr marL="0" lvl="1" indent="0">
              <a:lnSpc>
                <a:spcPct val="100000"/>
              </a:lnSpc>
              <a:spcBef>
                <a:spcPts val="0"/>
              </a:spcBef>
              <a:buFont typeface="+mj-lt"/>
              <a:buNone/>
            </a:pPr>
            <a:endParaRPr lang="en-US" sz="1200" dirty="0"/>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26</a:t>
            </a:fld>
            <a:endParaRPr lang="en-US" dirty="0"/>
          </a:p>
        </p:txBody>
      </p:sp>
    </p:spTree>
    <p:extLst>
      <p:ext uri="{BB962C8B-B14F-4D97-AF65-F5344CB8AC3E}">
        <p14:creationId xmlns:p14="http://schemas.microsoft.com/office/powerpoint/2010/main" val="444694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Times New Roman" panose="02020603050405020304" pitchFamily="18" charset="0"/>
                <a:ea typeface="MS PGothic" panose="020B0600070205080204" pitchFamily="34" charset="-128"/>
              </a:defRPr>
            </a:lvl1pPr>
            <a:lvl2pPr marL="774302" indent="-297809">
              <a:spcBef>
                <a:spcPct val="30000"/>
              </a:spcBef>
              <a:defRPr sz="1300">
                <a:solidFill>
                  <a:schemeClr val="tx1"/>
                </a:solidFill>
                <a:latin typeface="Times New Roman" panose="02020603050405020304" pitchFamily="18" charset="0"/>
                <a:ea typeface="MS PGothic" panose="020B0600070205080204" pitchFamily="34" charset="-128"/>
              </a:defRPr>
            </a:lvl2pPr>
            <a:lvl3pPr marL="1191235" indent="-238247">
              <a:spcBef>
                <a:spcPct val="30000"/>
              </a:spcBef>
              <a:defRPr sz="1300">
                <a:solidFill>
                  <a:schemeClr val="tx1"/>
                </a:solidFill>
                <a:latin typeface="Times New Roman" panose="02020603050405020304" pitchFamily="18" charset="0"/>
                <a:ea typeface="MS PGothic" panose="020B0600070205080204" pitchFamily="34" charset="-128"/>
              </a:defRPr>
            </a:lvl3pPr>
            <a:lvl4pPr marL="1667728" indent="-238247">
              <a:spcBef>
                <a:spcPct val="30000"/>
              </a:spcBef>
              <a:defRPr sz="1300">
                <a:solidFill>
                  <a:schemeClr val="tx1"/>
                </a:solidFill>
                <a:latin typeface="Times New Roman" panose="02020603050405020304" pitchFamily="18" charset="0"/>
                <a:ea typeface="MS PGothic" panose="020B0600070205080204" pitchFamily="34" charset="-128"/>
              </a:defRPr>
            </a:lvl4pPr>
            <a:lvl5pPr marL="2144222" indent="-238247">
              <a:spcBef>
                <a:spcPct val="30000"/>
              </a:spcBef>
              <a:defRPr sz="1300">
                <a:solidFill>
                  <a:schemeClr val="tx1"/>
                </a:solidFill>
                <a:latin typeface="Times New Roman" panose="02020603050405020304" pitchFamily="18" charset="0"/>
                <a:ea typeface="MS PGothic" panose="020B0600070205080204" pitchFamily="34" charset="-128"/>
              </a:defRPr>
            </a:lvl5pPr>
            <a:lvl6pPr marL="2620716"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6pPr>
            <a:lvl7pPr marL="3097210"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7pPr>
            <a:lvl8pPr marL="3573704"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8pPr>
            <a:lvl9pPr marL="4050198" indent="-238247" eaLnBrk="0" fontAlgn="base" hangingPunct="0">
              <a:spcBef>
                <a:spcPct val="30000"/>
              </a:spcBef>
              <a:spcAft>
                <a:spcPct val="0"/>
              </a:spcAft>
              <a:defRPr sz="1300">
                <a:solidFill>
                  <a:schemeClr val="tx1"/>
                </a:solidFill>
                <a:latin typeface="Times New Roman" panose="02020603050405020304" pitchFamily="18" charset="0"/>
                <a:ea typeface="MS PGothic" panose="020B0600070205080204" pitchFamily="34" charset="-128"/>
              </a:defRPr>
            </a:lvl9pPr>
          </a:lstStyle>
          <a:p>
            <a:pPr>
              <a:spcBef>
                <a:spcPct val="0"/>
              </a:spcBef>
            </a:pPr>
            <a:fld id="{496CC8DC-F126-4269-AA9A-7663162B1985}" type="slidenum">
              <a:rPr lang="en-US" altLang="en-US"/>
              <a:pPr>
                <a:spcBef>
                  <a:spcPct val="0"/>
                </a:spcBef>
              </a:pPr>
              <a:t>27</a:t>
            </a:fld>
            <a:endParaRPr lang="en-US" altLang="en-US" dirty="0"/>
          </a:p>
        </p:txBody>
      </p:sp>
      <p:sp>
        <p:nvSpPr>
          <p:cNvPr id="8196" name="Rectangle 2"/>
          <p:cNvSpPr>
            <a:spLocks noGrp="1" noRot="1" noChangeAspect="1" noChangeArrowheads="1" noTextEdit="1"/>
          </p:cNvSpPr>
          <p:nvPr>
            <p:ph type="sldImg"/>
          </p:nvPr>
        </p:nvSpPr>
        <p:spPr>
          <a:xfrm>
            <a:off x="1241425" y="720725"/>
            <a:ext cx="3024188" cy="2268538"/>
          </a:xfrm>
          <a:ln/>
        </p:spPr>
      </p:sp>
      <p:sp>
        <p:nvSpPr>
          <p:cNvPr id="8197" name="Rectangle 3"/>
          <p:cNvSpPr>
            <a:spLocks noGrp="1" noChangeArrowheads="1"/>
          </p:cNvSpPr>
          <p:nvPr>
            <p:ph type="body" idx="1"/>
          </p:nvPr>
        </p:nvSpPr>
        <p:spPr>
          <a:xfrm>
            <a:off x="320959" y="3207618"/>
            <a:ext cx="6726775" cy="53822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sz="1300" dirty="0"/>
              <a:t>When we are developing a model, we build it using a data set for which we know the outcome.  That is, we need a set of historical data so that the machine learning algorithm can model the outcome based on the behavior of the explanatory variables (predictors).  We call this the “training” set because we train the algorithm on that set to build a model.</a:t>
            </a:r>
          </a:p>
          <a:p>
            <a:pPr eaLnBrk="1" hangingPunct="1">
              <a:spcBef>
                <a:spcPct val="0"/>
              </a:spcBef>
            </a:pPr>
            <a:endParaRPr lang="en-US" sz="1300" dirty="0"/>
          </a:p>
          <a:p>
            <a:pPr eaLnBrk="1" hangingPunct="1">
              <a:spcBef>
                <a:spcPct val="0"/>
              </a:spcBef>
            </a:pPr>
            <a:r>
              <a:rPr lang="en-US" sz="1300" dirty="0"/>
              <a:t>Once we have a model, then we need to evaluate or “test” it using a set of mutually-exclusive data similar to the training set but not used in building the model, so that we do not overfit the model to the data and end up with a model that doesn’t perform well when applied to new data.  We call this the “testing” set.  We usually do the training-testing process multiple times, iterating on the model parameters to get the best model that we can with the training data that we have.  Sometimes we may decide to go back to get additional data, depending on the insights that we gain (or the gaps that we identify) during training and testing.  </a:t>
            </a:r>
          </a:p>
          <a:p>
            <a:pPr eaLnBrk="1" hangingPunct="1">
              <a:spcBef>
                <a:spcPct val="0"/>
              </a:spcBef>
            </a:pPr>
            <a:endParaRPr lang="en-US" sz="1300" dirty="0"/>
          </a:p>
          <a:p>
            <a:pPr eaLnBrk="1" hangingPunct="1">
              <a:spcBef>
                <a:spcPct val="0"/>
              </a:spcBef>
            </a:pPr>
            <a:r>
              <a:rPr lang="en-US" sz="1300" dirty="0"/>
              <a:t>Sometimes, a data scientist may apply the final model to a third (mutually exclusive) data set as a way to get final estimates of model accuracy and quality.  But often only the training and testing sets are used, and model accuracy and quality measures are calculated using results from the testing set.</a:t>
            </a:r>
          </a:p>
          <a:p>
            <a:pPr eaLnBrk="1" hangingPunct="1">
              <a:spcBef>
                <a:spcPct val="0"/>
              </a:spcBef>
            </a:pPr>
            <a:endParaRPr lang="en-US" sz="1300" dirty="0"/>
          </a:p>
          <a:p>
            <a:pPr eaLnBrk="1" hangingPunct="1">
              <a:spcBef>
                <a:spcPct val="0"/>
              </a:spcBef>
            </a:pPr>
            <a:r>
              <a:rPr lang="en-US" sz="1300" dirty="0"/>
              <a:t>(Note:  Just so that you’re aware, some people call the sets “training, validation, testing” instead of “training, testing, validation”. )</a:t>
            </a:r>
          </a:p>
        </p:txBody>
      </p:sp>
    </p:spTree>
    <p:extLst>
      <p:ext uri="{BB962C8B-B14F-4D97-AF65-F5344CB8AC3E}">
        <p14:creationId xmlns:p14="http://schemas.microsoft.com/office/powerpoint/2010/main" val="2647177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30</a:t>
            </a:fld>
            <a:endParaRPr lang="en-US" dirty="0"/>
          </a:p>
        </p:txBody>
      </p:sp>
    </p:spTree>
    <p:extLst>
      <p:ext uri="{BB962C8B-B14F-4D97-AF65-F5344CB8AC3E}">
        <p14:creationId xmlns:p14="http://schemas.microsoft.com/office/powerpoint/2010/main" val="2665854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31</a:t>
            </a:fld>
            <a:endParaRPr lang="en-US" dirty="0"/>
          </a:p>
        </p:txBody>
      </p:sp>
    </p:spTree>
    <p:extLst>
      <p:ext uri="{BB962C8B-B14F-4D97-AF65-F5344CB8AC3E}">
        <p14:creationId xmlns:p14="http://schemas.microsoft.com/office/powerpoint/2010/main" val="4162817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32</a:t>
            </a:fld>
            <a:endParaRPr lang="en-US" dirty="0"/>
          </a:p>
        </p:txBody>
      </p:sp>
    </p:spTree>
    <p:extLst>
      <p:ext uri="{BB962C8B-B14F-4D97-AF65-F5344CB8AC3E}">
        <p14:creationId xmlns:p14="http://schemas.microsoft.com/office/powerpoint/2010/main" val="16327852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6075" y="642938"/>
            <a:ext cx="3678238" cy="2759075"/>
          </a:xfrm>
        </p:spPr>
      </p:sp>
      <p:sp>
        <p:nvSpPr>
          <p:cNvPr id="3" name="Notes Placeholder 2"/>
          <p:cNvSpPr>
            <a:spLocks noGrp="1"/>
          </p:cNvSpPr>
          <p:nvPr>
            <p:ph type="body" idx="1"/>
          </p:nvPr>
        </p:nvSpPr>
        <p:spPr/>
        <p:txBody>
          <a:bodyPr>
            <a:normAutofit/>
          </a:bodyPr>
          <a:lstStyle/>
          <a:p>
            <a:pPr marL="0" indent="0">
              <a:spcBef>
                <a:spcPts val="0"/>
              </a:spcBef>
              <a:spcAft>
                <a:spcPts val="0"/>
              </a:spcAft>
              <a:buFont typeface="Arial" pitchFamily="34" charset="0"/>
              <a:buNone/>
            </a:pPr>
            <a:r>
              <a:rPr lang="en-US" sz="1200" b="0" baseline="0" dirty="0"/>
              <a:t>Reference:  https://en.wikipedia.org/wiki/Naive_Bayes_classifier</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Naïve Bayes classifiers are a family of simple probabilistic classifiers based on applying Bayes' theorem with strong (“naïve”) independence assumptions among the features (explanatory variables).</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probabilistic classifier is a classifier that is able to predict, given a sample input, a probability distribution over a set of classes, rather than only outputting the most likely class that the sample should belong to.</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A NB model is easy to build, with no complicated iterative parameter estimation, which makes it particularly useful for very large datasets.  Despite its simplicity, the Naive Bayesian classifier often does surprisingly well and is widely used because it often outperforms more sophisticated classification methods. </a:t>
            </a:r>
          </a:p>
          <a:p>
            <a:pPr marL="0" indent="0">
              <a:spcBef>
                <a:spcPts val="0"/>
              </a:spcBef>
              <a:spcAft>
                <a:spcPts val="0"/>
              </a:spcAft>
              <a:buFont typeface="Arial" pitchFamily="34" charset="0"/>
              <a:buNone/>
            </a:pPr>
            <a:endParaRPr lang="en-US" sz="1200" b="0" baseline="0" dirty="0"/>
          </a:p>
          <a:p>
            <a:pPr marL="0" indent="0">
              <a:spcBef>
                <a:spcPts val="0"/>
              </a:spcBef>
              <a:spcAft>
                <a:spcPts val="0"/>
              </a:spcAft>
              <a:buFont typeface="Arial" pitchFamily="34" charset="0"/>
              <a:buNone/>
            </a:pPr>
            <a:r>
              <a:rPr lang="en-US" sz="1200" b="0" baseline="0" dirty="0"/>
              <a:t>Significant use cases for NB include text categorization, which is the problem of judging documents as belonging to one category or the other (such as spam or legitimate, sports or politics, etc.) with word frequencies as the features.  With appropriate preprocessing, it is competitive in this domain with more advanced methods including support vector machines.  NB also finds application in automatic medical diagnosis, classifying diseases based on symptoms (useful as a screening tool)</a:t>
            </a:r>
          </a:p>
        </p:txBody>
      </p:sp>
      <p:sp>
        <p:nvSpPr>
          <p:cNvPr id="4" name="Slide Number Placeholder 3"/>
          <p:cNvSpPr>
            <a:spLocks noGrp="1"/>
          </p:cNvSpPr>
          <p:nvPr>
            <p:ph type="sldNum" sz="quarter" idx="10"/>
          </p:nvPr>
        </p:nvSpPr>
        <p:spPr/>
        <p:txBody>
          <a:bodyPr/>
          <a:lstStyle/>
          <a:p>
            <a:pPr>
              <a:defRPr/>
            </a:pPr>
            <a:fld id="{70E1BD30-B097-4CA0-979B-8637BD5B9F01}" type="slidenum">
              <a:rPr lang="en-US" smtClean="0"/>
              <a:pPr>
                <a:defRPr/>
              </a:pPr>
              <a:t>33</a:t>
            </a:fld>
            <a:endParaRPr lang="en-US" dirty="0"/>
          </a:p>
        </p:txBody>
      </p:sp>
    </p:spTree>
    <p:extLst>
      <p:ext uri="{BB962C8B-B14F-4D97-AF65-F5344CB8AC3E}">
        <p14:creationId xmlns:p14="http://schemas.microsoft.com/office/powerpoint/2010/main" val="1461652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4363" y="698500"/>
            <a:ext cx="3994150" cy="2995613"/>
          </a:xfrm>
        </p:spPr>
      </p:sp>
      <p:sp>
        <p:nvSpPr>
          <p:cNvPr id="3" name="Notes Placeholder 2"/>
          <p:cNvSpPr>
            <a:spLocks noGrp="1"/>
          </p:cNvSpPr>
          <p:nvPr>
            <p:ph type="body" idx="1"/>
          </p:nvPr>
        </p:nvSpPr>
        <p:spPr/>
        <p:txBody>
          <a:bodyPr/>
          <a:lstStyle/>
          <a:p>
            <a:r>
              <a:rPr lang="en-US" dirty="0"/>
              <a:t>If</a:t>
            </a:r>
            <a:r>
              <a:rPr lang="en-US" baseline="0" dirty="0"/>
              <a:t> we look at the Data Science methodology discussed yesterday from the point of view of the people and roles involved, it is very rare to have one single person doing it all. It is typically a TEAM effort.</a:t>
            </a:r>
          </a:p>
          <a:p>
            <a:r>
              <a:rPr lang="en-US" baseline="0" dirty="0"/>
              <a:t>The data scientist can be in the role of the project manager with the “vision” in terms of the ultimate goal of the project. </a:t>
            </a:r>
          </a:p>
          <a:p>
            <a:r>
              <a:rPr lang="en-US" baseline="0" dirty="0"/>
              <a:t>However, there are typically several other players who have a role to play in the methodology:</a:t>
            </a:r>
          </a:p>
          <a:p>
            <a:pPr marL="188888" indent="-188888">
              <a:buFont typeface="Wingdings" panose="05000000000000000000" pitchFamily="2" charset="2"/>
              <a:buChar char="à"/>
            </a:pPr>
            <a:r>
              <a:rPr lang="en-US" baseline="0" dirty="0">
                <a:sym typeface="Wingdings" panose="05000000000000000000" pitchFamily="2" charset="2"/>
              </a:rPr>
              <a:t>Data Engineers</a:t>
            </a:r>
          </a:p>
          <a:p>
            <a:pPr marL="188888" indent="-188888">
              <a:buFont typeface="Wingdings" panose="05000000000000000000" pitchFamily="2" charset="2"/>
              <a:buChar char="à"/>
            </a:pPr>
            <a:r>
              <a:rPr lang="en-US" baseline="0" dirty="0">
                <a:sym typeface="Wingdings" panose="05000000000000000000" pitchFamily="2" charset="2"/>
              </a:rPr>
              <a:t>Statisticians</a:t>
            </a:r>
          </a:p>
          <a:p>
            <a:pPr marL="188888" indent="-188888">
              <a:buFont typeface="Wingdings" panose="05000000000000000000" pitchFamily="2" charset="2"/>
              <a:buChar char="à"/>
            </a:pPr>
            <a:r>
              <a:rPr lang="en-US" baseline="0" dirty="0">
                <a:sym typeface="Wingdings" panose="05000000000000000000" pitchFamily="2" charset="2"/>
              </a:rPr>
              <a:t>Business (domain) Experts: Epidemiologists, Bankers</a:t>
            </a:r>
            <a:endParaRPr lang="en-US" dirty="0"/>
          </a:p>
        </p:txBody>
      </p:sp>
      <p:sp>
        <p:nvSpPr>
          <p:cNvPr id="4" name="Slide Number Placeholder 3"/>
          <p:cNvSpPr>
            <a:spLocks noGrp="1"/>
          </p:cNvSpPr>
          <p:nvPr>
            <p:ph type="sldNum" sz="quarter" idx="10"/>
          </p:nvPr>
        </p:nvSpPr>
        <p:spPr/>
        <p:txBody>
          <a:bodyPr/>
          <a:lstStyle/>
          <a:p>
            <a:fld id="{2935FA9F-7D3F-5741-9EE6-6623220EF666}" type="slidenum">
              <a:rPr lang="en-US" smtClean="0"/>
              <a:pPr/>
              <a:t>3</a:t>
            </a:fld>
            <a:endParaRPr lang="en-US" dirty="0"/>
          </a:p>
        </p:txBody>
      </p:sp>
    </p:spTree>
    <p:extLst>
      <p:ext uri="{BB962C8B-B14F-4D97-AF65-F5344CB8AC3E}">
        <p14:creationId xmlns:p14="http://schemas.microsoft.com/office/powerpoint/2010/main" val="1757894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5</a:t>
            </a:fld>
            <a:endParaRPr lang="en-US" altLang="en-US" sz="1300">
              <a:latin typeface="Times New Roman" charset="0"/>
            </a:endParaRPr>
          </a:p>
        </p:txBody>
      </p:sp>
    </p:spTree>
    <p:extLst>
      <p:ext uri="{BB962C8B-B14F-4D97-AF65-F5344CB8AC3E}">
        <p14:creationId xmlns:p14="http://schemas.microsoft.com/office/powerpoint/2010/main" val="810953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6</a:t>
            </a:fld>
            <a:endParaRPr lang="en-US" altLang="en-US" sz="1300">
              <a:latin typeface="Times New Roman" charset="0"/>
            </a:endParaRPr>
          </a:p>
        </p:txBody>
      </p:sp>
    </p:spTree>
    <p:extLst>
      <p:ext uri="{BB962C8B-B14F-4D97-AF65-F5344CB8AC3E}">
        <p14:creationId xmlns:p14="http://schemas.microsoft.com/office/powerpoint/2010/main" val="1177527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7</a:t>
            </a:fld>
            <a:endParaRPr lang="en-US" altLang="en-US" sz="1300">
              <a:latin typeface="Times New Roman" charset="0"/>
            </a:endParaRPr>
          </a:p>
        </p:txBody>
      </p:sp>
    </p:spTree>
    <p:extLst>
      <p:ext uri="{BB962C8B-B14F-4D97-AF65-F5344CB8AC3E}">
        <p14:creationId xmlns:p14="http://schemas.microsoft.com/office/powerpoint/2010/main" val="420727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8</a:t>
            </a:fld>
            <a:endParaRPr lang="en-US" altLang="en-US" sz="1300">
              <a:latin typeface="Times New Roman" charset="0"/>
            </a:endParaRPr>
          </a:p>
        </p:txBody>
      </p:sp>
    </p:spTree>
    <p:extLst>
      <p:ext uri="{BB962C8B-B14F-4D97-AF65-F5344CB8AC3E}">
        <p14:creationId xmlns:p14="http://schemas.microsoft.com/office/powerpoint/2010/main" val="1086226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xfrm>
            <a:off x="1616075" y="642938"/>
            <a:ext cx="3189288" cy="2392362"/>
          </a:xfrm>
          <a:noFill/>
          <a:ln>
            <a:solidFill>
              <a:srgbClr val="000000"/>
            </a:solidFill>
            <a:miter lim="800000"/>
            <a:headEnd/>
            <a:tailEnd/>
          </a:ln>
        </p:spPr>
      </p:sp>
      <p:sp>
        <p:nvSpPr>
          <p:cNvPr id="38915" name="Notes Placeholder 2"/>
          <p:cNvSpPr>
            <a:spLocks noGrp="1"/>
          </p:cNvSpPr>
          <p:nvPr>
            <p:ph type="body" idx="1"/>
          </p:nvPr>
        </p:nvSpPr>
        <p:spPr bwMode="auto">
          <a:xfrm>
            <a:off x="451998" y="3238501"/>
            <a:ext cx="6005122" cy="5219700"/>
          </a:xfrm>
          <a:noFill/>
        </p:spPr>
        <p:txBody>
          <a:bodyPr wrap="square" numCol="1" anchor="t" anchorCtr="0" compatLnSpc="1">
            <a:prstTxWarp prst="textNoShape">
              <a:avLst/>
            </a:prstTxWarp>
            <a:noAutofit/>
          </a:bodyPr>
          <a:lstStyle/>
          <a:p>
            <a:pPr eaLnBrk="1" hangingPunct="1"/>
            <a:r>
              <a:rPr lang="en-US" sz="1200" dirty="0"/>
              <a:t>So, how do we know when to stop the model building process?</a:t>
            </a:r>
          </a:p>
          <a:p>
            <a:pPr eaLnBrk="1" hangingPunct="1"/>
            <a:r>
              <a:rPr lang="en-US" sz="1200" dirty="0"/>
              <a:t>We want to build the best model that will be useful when applied to new data.  </a:t>
            </a:r>
          </a:p>
          <a:p>
            <a:pPr eaLnBrk="1" hangingPunct="1"/>
            <a:r>
              <a:rPr lang="en-US" sz="1200" dirty="0"/>
              <a:t>This means that we want enough complexity to generate meaningful predictions but not so much complexity that the model will not perform well on new data.</a:t>
            </a:r>
          </a:p>
          <a:p>
            <a:pPr eaLnBrk="1" hangingPunct="1"/>
            <a:r>
              <a:rPr lang="en-US" sz="1200" dirty="0"/>
              <a:t>As long as the prediction error on the testing data continues to decline with increasing model complexity, we are getting a better model. </a:t>
            </a:r>
          </a:p>
          <a:p>
            <a:pPr eaLnBrk="1" hangingPunct="1"/>
            <a:r>
              <a:rPr lang="en-US" sz="1200" dirty="0"/>
              <a:t>But when the testing error begins to increase, we have begun to overfit the model to the training data.  (Note that the training error will continue to decline as we fit the training data better and better with increasing model complexity.)</a:t>
            </a:r>
          </a:p>
          <a:p>
            <a:pPr eaLnBrk="1" hangingPunct="1"/>
            <a:r>
              <a:rPr lang="en-US" sz="1200" dirty="0"/>
              <a:t>The optimal degree of training is where the testing error reaches its minimum point as shown in the graph.</a:t>
            </a:r>
          </a:p>
          <a:p>
            <a:pPr eaLnBrk="1" hangingPunct="1"/>
            <a:r>
              <a:rPr lang="en-US" sz="1200" dirty="0"/>
              <a:t>Many model building algorithms have the ability to check for overfitting during the model building process, so that model refinement will automatically stop when it should.</a:t>
            </a:r>
          </a:p>
          <a:p>
            <a:pPr eaLnBrk="1" hangingPunct="1"/>
            <a:endParaRPr lang="en-US" sz="1200" dirty="0"/>
          </a:p>
          <a:p>
            <a:pPr eaLnBrk="1" hangingPunct="1"/>
            <a:r>
              <a:rPr lang="en-US" sz="1200" dirty="0"/>
              <a:t>Note:  If this “best model” is inadequate for solving the problem, then we’ll need to go back to considering our analytic approach, data collection, and data preparation stages.</a:t>
            </a:r>
          </a:p>
          <a:p>
            <a:pPr eaLnBrk="1" hangingPunct="1"/>
            <a:endParaRPr lang="en-US" sz="1200" dirty="0"/>
          </a:p>
          <a:p>
            <a:pPr eaLnBrk="1" hangingPunct="1"/>
            <a:r>
              <a:rPr lang="en-US" sz="1200" dirty="0"/>
              <a:t>Note:  Depending on how they are implemented</a:t>
            </a:r>
            <a:r>
              <a:rPr lang="en-US" sz="1200" baseline="0" dirty="0"/>
              <a:t>, m</a:t>
            </a:r>
            <a:r>
              <a:rPr lang="en-US" sz="1200" dirty="0"/>
              <a:t>any machine learning algorithms have internal controls to control overfitting (such as an automatic “holdout sample” or ability</a:t>
            </a:r>
            <a:r>
              <a:rPr lang="en-US" sz="1200" baseline="0" dirty="0"/>
              <a:t> to specify the testing set, for computing and comparing the testing error to the training error during model building</a:t>
            </a:r>
            <a:r>
              <a:rPr lang="en-US" sz="1200" dirty="0"/>
              <a:t>)</a:t>
            </a:r>
            <a:r>
              <a:rPr lang="en-US" sz="1200" baseline="0" dirty="0"/>
              <a:t>.</a:t>
            </a:r>
            <a:endParaRPr lang="en-US" sz="1200" dirty="0"/>
          </a:p>
          <a:p>
            <a:pPr eaLnBrk="1" hangingPunct="1"/>
            <a:endParaRPr lang="en-US" sz="1200" dirty="0"/>
          </a:p>
          <a:p>
            <a:pPr eaLnBrk="1" hangingPunct="1"/>
            <a:r>
              <a:rPr lang="en-US" sz="1200" dirty="0"/>
              <a:t>Reference:  Diagram is after Fig. 1 in http://scott.fortmann-roe.com/docs/MeasuringError.html</a:t>
            </a:r>
          </a:p>
        </p:txBody>
      </p:sp>
      <p:sp>
        <p:nvSpPr>
          <p:cNvPr id="389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E6D09C-1274-464E-92FD-CF13DC384E8D}" type="slidenum">
              <a:rPr lang="en-US" smtClean="0"/>
              <a:pPr/>
              <a:t>9</a:t>
            </a:fld>
            <a:endParaRPr lang="en-US" dirty="0"/>
          </a:p>
        </p:txBody>
      </p:sp>
    </p:spTree>
    <p:extLst>
      <p:ext uri="{BB962C8B-B14F-4D97-AF65-F5344CB8AC3E}">
        <p14:creationId xmlns:p14="http://schemas.microsoft.com/office/powerpoint/2010/main" val="3812728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charset="0"/>
              <a:ea typeface="MS PGothic" charset="-128"/>
            </a:endParaRPr>
          </a:p>
        </p:txBody>
      </p:sp>
      <p:sp>
        <p:nvSpPr>
          <p:cNvPr id="20483"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700">
                <a:solidFill>
                  <a:schemeClr val="tx1"/>
                </a:solidFill>
                <a:latin typeface="Arial" charset="0"/>
                <a:ea typeface="ＭＳ Ｐゴシック" charset="-128"/>
              </a:defRPr>
            </a:lvl1pPr>
            <a:lvl2pPr marL="774302" indent="-297809">
              <a:defRPr sz="1700">
                <a:solidFill>
                  <a:schemeClr val="tx1"/>
                </a:solidFill>
                <a:latin typeface="Arial" charset="0"/>
                <a:ea typeface="ＭＳ Ｐゴシック" charset="-128"/>
              </a:defRPr>
            </a:lvl2pPr>
            <a:lvl3pPr marL="1191235" indent="-238247">
              <a:defRPr sz="1700">
                <a:solidFill>
                  <a:schemeClr val="tx1"/>
                </a:solidFill>
                <a:latin typeface="Arial" charset="0"/>
                <a:ea typeface="ＭＳ Ｐゴシック" charset="-128"/>
              </a:defRPr>
            </a:lvl3pPr>
            <a:lvl4pPr marL="1667728" indent="-238247">
              <a:defRPr sz="1700">
                <a:solidFill>
                  <a:schemeClr val="tx1"/>
                </a:solidFill>
                <a:latin typeface="Arial" charset="0"/>
                <a:ea typeface="ＭＳ Ｐゴシック" charset="-128"/>
              </a:defRPr>
            </a:lvl4pPr>
            <a:lvl5pPr marL="2144222" indent="-238247">
              <a:defRPr sz="1700">
                <a:solidFill>
                  <a:schemeClr val="tx1"/>
                </a:solidFill>
                <a:latin typeface="Arial" charset="0"/>
                <a:ea typeface="ＭＳ Ｐゴシック" charset="-128"/>
              </a:defRPr>
            </a:lvl5pPr>
            <a:lvl6pPr marL="2620716" indent="-238247" eaLnBrk="0" fontAlgn="base" hangingPunct="0">
              <a:spcBef>
                <a:spcPct val="0"/>
              </a:spcBef>
              <a:spcAft>
                <a:spcPct val="0"/>
              </a:spcAft>
              <a:defRPr sz="1700">
                <a:solidFill>
                  <a:schemeClr val="tx1"/>
                </a:solidFill>
                <a:latin typeface="Arial" charset="0"/>
                <a:ea typeface="ＭＳ Ｐゴシック" charset="-128"/>
              </a:defRPr>
            </a:lvl6pPr>
            <a:lvl7pPr marL="3097210" indent="-238247" eaLnBrk="0" fontAlgn="base" hangingPunct="0">
              <a:spcBef>
                <a:spcPct val="0"/>
              </a:spcBef>
              <a:spcAft>
                <a:spcPct val="0"/>
              </a:spcAft>
              <a:defRPr sz="1700">
                <a:solidFill>
                  <a:schemeClr val="tx1"/>
                </a:solidFill>
                <a:latin typeface="Arial" charset="0"/>
                <a:ea typeface="ＭＳ Ｐゴシック" charset="-128"/>
              </a:defRPr>
            </a:lvl7pPr>
            <a:lvl8pPr marL="3573704" indent="-238247" eaLnBrk="0" fontAlgn="base" hangingPunct="0">
              <a:spcBef>
                <a:spcPct val="0"/>
              </a:spcBef>
              <a:spcAft>
                <a:spcPct val="0"/>
              </a:spcAft>
              <a:defRPr sz="1700">
                <a:solidFill>
                  <a:schemeClr val="tx1"/>
                </a:solidFill>
                <a:latin typeface="Arial" charset="0"/>
                <a:ea typeface="ＭＳ Ｐゴシック" charset="-128"/>
              </a:defRPr>
            </a:lvl8pPr>
            <a:lvl9pPr marL="4050198" indent="-238247" eaLnBrk="0" fontAlgn="base" hangingPunct="0">
              <a:spcBef>
                <a:spcPct val="0"/>
              </a:spcBef>
              <a:spcAft>
                <a:spcPct val="0"/>
              </a:spcAft>
              <a:defRPr sz="1700">
                <a:solidFill>
                  <a:schemeClr val="tx1"/>
                </a:solidFill>
                <a:latin typeface="Arial" charset="0"/>
                <a:ea typeface="ＭＳ Ｐゴシック" charset="-128"/>
              </a:defRPr>
            </a:lvl9pPr>
          </a:lstStyle>
          <a:p>
            <a:fld id="{BBCC7F47-2F94-514A-8404-7D7426C22945}" type="slidenum">
              <a:rPr lang="en-US" altLang="en-US" sz="1300">
                <a:latin typeface="Times New Roman" charset="0"/>
              </a:rPr>
              <a:pPr/>
              <a:t>10</a:t>
            </a:fld>
            <a:endParaRPr lang="en-US" altLang="en-US" sz="1300">
              <a:latin typeface="Times New Roman" charset="0"/>
            </a:endParaRPr>
          </a:p>
        </p:txBody>
      </p:sp>
    </p:spTree>
    <p:extLst>
      <p:ext uri="{BB962C8B-B14F-4D97-AF65-F5344CB8AC3E}">
        <p14:creationId xmlns:p14="http://schemas.microsoft.com/office/powerpoint/2010/main" val="4009090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5" descr="DB2_LUW_Ba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3025775"/>
            <a:ext cx="8612187"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6" name="Picture 10" descr="R120_G137_B251-2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
        <p:nvSpPr>
          <p:cNvPr id="22530" name="Rectangle 3"/>
          <p:cNvSpPr>
            <a:spLocks noGrp="1" noChangeArrowheads="1"/>
          </p:cNvSpPr>
          <p:nvPr>
            <p:ph type="ctrTitle"/>
          </p:nvPr>
        </p:nvSpPr>
        <p:spPr>
          <a:xfrm>
            <a:off x="323850" y="1460500"/>
            <a:ext cx="7772400" cy="1470025"/>
          </a:xfrm>
        </p:spPr>
        <p:txBody>
          <a:bodyPr anchor="b"/>
          <a:lstStyle>
            <a:lvl1pPr>
              <a:defRPr smtClean="0">
                <a:solidFill>
                  <a:schemeClr val="tx1"/>
                </a:solidFill>
              </a:defRPr>
            </a:lvl1pPr>
          </a:lstStyle>
          <a:p>
            <a:pPr lvl="0"/>
            <a:r>
              <a:rPr lang="en-US" altLang="en-US" noProof="0"/>
              <a:t>Click to edit Master title style</a:t>
            </a:r>
          </a:p>
        </p:txBody>
      </p:sp>
      <p:sp>
        <p:nvSpPr>
          <p:cNvPr id="22531" name="Rectangle 4"/>
          <p:cNvSpPr>
            <a:spLocks noGrp="1" noChangeArrowheads="1"/>
          </p:cNvSpPr>
          <p:nvPr>
            <p:ph type="subTitle" idx="1"/>
          </p:nvPr>
        </p:nvSpPr>
        <p:spPr>
          <a:xfrm>
            <a:off x="323850" y="5216525"/>
            <a:ext cx="8661400" cy="1362075"/>
          </a:xfrm>
        </p:spPr>
        <p:txBody>
          <a:bodyPr/>
          <a:lstStyle>
            <a:lvl1pPr marL="0" indent="0">
              <a:buFont typeface="Wingdings" pitchFamily="2" charset="2"/>
              <a:buNone/>
              <a:defRPr sz="1600" b="0" smtClean="0"/>
            </a:lvl1pPr>
          </a:lstStyle>
          <a:p>
            <a:pPr lvl="0"/>
            <a:r>
              <a:rPr lang="en-US" altLang="en-US" noProof="0"/>
              <a:t>Click to edit Master subtitle style</a:t>
            </a:r>
          </a:p>
        </p:txBody>
      </p:sp>
    </p:spTree>
    <p:extLst>
      <p:ext uri="{BB962C8B-B14F-4D97-AF65-F5344CB8AC3E}">
        <p14:creationId xmlns:p14="http://schemas.microsoft.com/office/powerpoint/2010/main" val="4268223862"/>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21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69063" y="604838"/>
            <a:ext cx="2038350" cy="5578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2425" y="604838"/>
            <a:ext cx="5964238" cy="5578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4232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able Placeholder 2"/>
          <p:cNvSpPr>
            <a:spLocks noGrp="1"/>
          </p:cNvSpPr>
          <p:nvPr>
            <p:ph type="tbl" idx="1"/>
          </p:nvPr>
        </p:nvSpPr>
        <p:spPr>
          <a:xfrm>
            <a:off x="566738" y="2090738"/>
            <a:ext cx="7940675" cy="4092575"/>
          </a:xfrm>
        </p:spPr>
        <p:txBody>
          <a:bodyPr/>
          <a:lstStyle/>
          <a:p>
            <a:pPr lvl="0"/>
            <a:r>
              <a:rPr lang="en-US" noProof="0"/>
              <a:t>Click icon to add table</a:t>
            </a:r>
          </a:p>
        </p:txBody>
      </p:sp>
    </p:spTree>
    <p:extLst>
      <p:ext uri="{BB962C8B-B14F-4D97-AF65-F5344CB8AC3E}">
        <p14:creationId xmlns:p14="http://schemas.microsoft.com/office/powerpoint/2010/main" val="2858664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604838"/>
            <a:ext cx="8154988" cy="5578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6950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3275" y="2090738"/>
            <a:ext cx="3894138" cy="19700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3275" y="4213225"/>
            <a:ext cx="3894138" cy="1970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4307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425" y="604838"/>
            <a:ext cx="7402513" cy="727075"/>
          </a:xfrm>
        </p:spPr>
        <p:txBody>
          <a:bodyPr/>
          <a:lstStyle/>
          <a:p>
            <a:r>
              <a:rPr lang="en-US"/>
              <a:t>Click to edit Master title style</a:t>
            </a:r>
          </a:p>
        </p:txBody>
      </p:sp>
      <p:sp>
        <p:nvSpPr>
          <p:cNvPr id="3" name="Text Placeholder 2"/>
          <p:cNvSpPr>
            <a:spLocks noGrp="1"/>
          </p:cNvSpPr>
          <p:nvPr>
            <p:ph type="body" sz="half" idx="1"/>
          </p:nvPr>
        </p:nvSpPr>
        <p:spPr>
          <a:xfrm>
            <a:off x="566738" y="2090738"/>
            <a:ext cx="3894137"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7610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Title, bullets">
    <p:spTree>
      <p:nvGrpSpPr>
        <p:cNvPr id="1" name=""/>
        <p:cNvGrpSpPr/>
        <p:nvPr/>
      </p:nvGrpSpPr>
      <p:grpSpPr>
        <a:xfrm>
          <a:off x="0" y="0"/>
          <a:ext cx="0" cy="0"/>
          <a:chOff x="0" y="0"/>
          <a:chExt cx="0" cy="0"/>
        </a:xfrm>
      </p:grpSpPr>
      <p:sp>
        <p:nvSpPr>
          <p:cNvPr id="7" name="Title Placeholder 1"/>
          <p:cNvSpPr>
            <a:spLocks noGrp="1"/>
          </p:cNvSpPr>
          <p:nvPr>
            <p:ph type="title"/>
          </p:nvPr>
        </p:nvSpPr>
        <p:spPr bwMode="auto">
          <a:xfrm>
            <a:off x="212726" y="103190"/>
            <a:ext cx="7779808" cy="769937"/>
          </a:xfrm>
          <a:prstGeom prst="rect">
            <a:avLst/>
          </a:prstGeom>
          <a:noFill/>
          <a:ln>
            <a:noFill/>
          </a:ln>
          <a:extLst/>
        </p:spPr>
        <p:txBody>
          <a:bodyPr/>
          <a:lstStyle>
            <a:lvl1pPr>
              <a:defRPr/>
            </a:lvl1pPr>
          </a:lstStyle>
          <a:p>
            <a:pPr lvl="0"/>
            <a:r>
              <a:rPr lang="en-US"/>
              <a:t>Click to edit Master title style</a:t>
            </a:r>
            <a:endParaRPr lang="en-US" dirty="0"/>
          </a:p>
        </p:txBody>
      </p:sp>
      <p:sp>
        <p:nvSpPr>
          <p:cNvPr id="3" name="Text Placeholder 2"/>
          <p:cNvSpPr>
            <a:spLocks noGrp="1"/>
          </p:cNvSpPr>
          <p:nvPr>
            <p:ph type="body" sz="quarter" idx="11"/>
          </p:nvPr>
        </p:nvSpPr>
        <p:spPr>
          <a:xfrm>
            <a:off x="228600" y="981075"/>
            <a:ext cx="8286751" cy="5391944"/>
          </a:xfrm>
        </p:spPr>
        <p:txBody>
          <a:bodyPr/>
          <a:lstStyle>
            <a:lvl2pPr>
              <a:defRPr sz="1500"/>
            </a:lvl2pPr>
            <a:lvl3pPr>
              <a:defRPr sz="135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6"/>
          <p:cNvSpPr>
            <a:spLocks noGrp="1"/>
          </p:cNvSpPr>
          <p:nvPr>
            <p:ph type="sldNum" sz="quarter" idx="4"/>
          </p:nvPr>
        </p:nvSpPr>
        <p:spPr>
          <a:xfrm>
            <a:off x="8365067" y="6485469"/>
            <a:ext cx="609600" cy="372533"/>
          </a:xfrm>
          <a:prstGeom prst="rect">
            <a:avLst/>
          </a:prstGeom>
        </p:spPr>
        <p:txBody>
          <a:bodyPr vert="horz" lIns="91440" tIns="45720" rIns="91440" bIns="45720" rtlCol="0" anchor="ctr"/>
          <a:lstStyle>
            <a:lvl1pPr algn="r">
              <a:defRPr sz="675">
                <a:solidFill>
                  <a:schemeClr val="bg1">
                    <a:lumMod val="65000"/>
                  </a:schemeClr>
                </a:solidFill>
              </a:defRPr>
            </a:lvl1pPr>
          </a:lstStyle>
          <a:p>
            <a:fld id="{6C6A7680-854B-B649-89CD-6056432A2D0E}" type="slidenum">
              <a:rPr lang="en-US" smtClean="0"/>
              <a:pPr/>
              <a:t>‹#›</a:t>
            </a:fld>
            <a:endParaRPr lang="en-US" dirty="0"/>
          </a:p>
        </p:txBody>
      </p:sp>
    </p:spTree>
    <p:extLst>
      <p:ext uri="{BB962C8B-B14F-4D97-AF65-F5344CB8AC3E}">
        <p14:creationId xmlns:p14="http://schemas.microsoft.com/office/powerpoint/2010/main" val="3075670903"/>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Slide">
    <p:bg>
      <p:bgPr>
        <a:solidFill>
          <a:schemeClr val="tx2"/>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6278880"/>
            <a:ext cx="210312" cy="268224"/>
          </a:xfrm>
        </p:spPr>
        <p:txBody>
          <a:bodyPr/>
          <a:lstStyle>
            <a:lvl1pPr>
              <a:defRPr>
                <a:latin typeface="Arial"/>
                <a:cs typeface="Arial"/>
              </a:defRPr>
            </a:lvl1pPr>
          </a:lstStyle>
          <a:p>
            <a:fld id="{E4DBDE34-E9B5-E04F-B662-69720E4BCB53}" type="slidenum">
              <a:rPr lang="en-US" smtClean="0"/>
              <a:pPr/>
              <a:t>‹#›</a:t>
            </a:fld>
            <a:endParaRPr lang="en-US" dirty="0"/>
          </a:p>
        </p:txBody>
      </p:sp>
      <p:sp>
        <p:nvSpPr>
          <p:cNvPr id="7" name="Footer Placeholder 6"/>
          <p:cNvSpPr>
            <a:spLocks noGrp="1"/>
          </p:cNvSpPr>
          <p:nvPr>
            <p:ph type="ftr" sz="quarter" idx="13"/>
          </p:nvPr>
        </p:nvSpPr>
        <p:spPr>
          <a:xfrm>
            <a:off x="960120" y="6293291"/>
            <a:ext cx="2895600" cy="268224"/>
          </a:xfrm>
        </p:spPr>
        <p:txBody>
          <a:bodyPr/>
          <a:lstStyle>
            <a:lvl1pPr>
              <a:defRPr>
                <a:latin typeface="Arial"/>
                <a:cs typeface="Arial"/>
              </a:defRPr>
            </a:lvl1pPr>
          </a:lstStyle>
          <a:p>
            <a:r>
              <a:rPr lang="en-US" dirty="0"/>
              <a:t>World of Watson 2016 </a:t>
            </a:r>
            <a:endParaRPr lang="de-DE" dirty="0"/>
          </a:p>
        </p:txBody>
      </p:sp>
      <p:sp>
        <p:nvSpPr>
          <p:cNvPr id="8" name="Date Placeholder 7"/>
          <p:cNvSpPr>
            <a:spLocks noGrp="1"/>
          </p:cNvSpPr>
          <p:nvPr>
            <p:ph type="dt" sz="half" idx="14"/>
          </p:nvPr>
        </p:nvSpPr>
        <p:spPr>
          <a:xfrm>
            <a:off x="7104888" y="6293291"/>
            <a:ext cx="1809432" cy="268224"/>
          </a:xfrm>
        </p:spPr>
        <p:txBody>
          <a:bodyPr/>
          <a:lstStyle>
            <a:lvl1pPr>
              <a:defRPr>
                <a:latin typeface="Arial"/>
                <a:cs typeface="Arial"/>
              </a:defRPr>
            </a:lvl1pPr>
          </a:lstStyle>
          <a:p>
            <a:fld id="{88C5A43A-D7F1-2D40-88D0-9AFC21143301}" type="datetime1">
              <a:rPr lang="en-US" smtClean="0"/>
              <a:t>3/24/17</a:t>
            </a:fld>
            <a:endParaRPr lang="en-US" dirty="0"/>
          </a:p>
        </p:txBody>
      </p:sp>
      <p:sp>
        <p:nvSpPr>
          <p:cNvPr id="11" name="Title 10"/>
          <p:cNvSpPr>
            <a:spLocks noGrp="1"/>
          </p:cNvSpPr>
          <p:nvPr>
            <p:ph type="title"/>
          </p:nvPr>
        </p:nvSpPr>
        <p:spPr>
          <a:xfrm>
            <a:off x="228600" y="231648"/>
            <a:ext cx="2834640" cy="2133600"/>
          </a:xfrm>
        </p:spPr>
        <p:txBody>
          <a:bodyPr/>
          <a:lstStyle>
            <a:lvl1pPr>
              <a:defRPr>
                <a:solidFill>
                  <a:srgbClr val="5AAAFA"/>
                </a:solidFill>
                <a:latin typeface="Arial"/>
                <a:cs typeface="Arial"/>
              </a:defRPr>
            </a:lvl1pPr>
          </a:lstStyle>
          <a:p>
            <a:r>
              <a:rPr lang="en-US" dirty="0"/>
              <a:t>Click to edit Master title style</a:t>
            </a:r>
          </a:p>
        </p:txBody>
      </p:sp>
      <p:grpSp>
        <p:nvGrpSpPr>
          <p:cNvPr id="49" name="Group 48"/>
          <p:cNvGrpSpPr>
            <a:grpSpLocks noChangeAspect="1"/>
          </p:cNvGrpSpPr>
          <p:nvPr userDrawn="1"/>
        </p:nvGrpSpPr>
        <p:grpSpPr>
          <a:xfrm>
            <a:off x="8438078" y="6305483"/>
            <a:ext cx="473837" cy="256032"/>
            <a:chOff x="1938338" y="2368551"/>
            <a:chExt cx="5260976" cy="2132013"/>
          </a:xfrm>
          <a:solidFill>
            <a:srgbClr val="FFFFFF"/>
          </a:solidFill>
        </p:grpSpPr>
        <p:sp>
          <p:nvSpPr>
            <p:cNvPr id="91" name="Freeform 6"/>
            <p:cNvSpPr>
              <a:spLocks/>
            </p:cNvSpPr>
            <p:nvPr userDrawn="1"/>
          </p:nvSpPr>
          <p:spPr bwMode="auto">
            <a:xfrm>
              <a:off x="5208594" y="2936869"/>
              <a:ext cx="758826" cy="141292"/>
            </a:xfrm>
            <a:custGeom>
              <a:avLst/>
              <a:gdLst>
                <a:gd name="T0" fmla="*/ 0 w 478"/>
                <a:gd name="T1" fmla="*/ 0 h 89"/>
                <a:gd name="T2" fmla="*/ 448 w 478"/>
                <a:gd name="T3" fmla="*/ 0 h 89"/>
                <a:gd name="T4" fmla="*/ 455 w 478"/>
                <a:gd name="T5" fmla="*/ 22 h 89"/>
                <a:gd name="T6" fmla="*/ 461 w 478"/>
                <a:gd name="T7" fmla="*/ 40 h 89"/>
                <a:gd name="T8" fmla="*/ 466 w 478"/>
                <a:gd name="T9" fmla="*/ 56 h 89"/>
                <a:gd name="T10" fmla="*/ 473 w 478"/>
                <a:gd name="T11" fmla="*/ 72 h 89"/>
                <a:gd name="T12" fmla="*/ 478 w 478"/>
                <a:gd name="T13" fmla="*/ 89 h 89"/>
                <a:gd name="T14" fmla="*/ 0 w 478"/>
                <a:gd name="T15" fmla="*/ 89 h 89"/>
                <a:gd name="T16" fmla="*/ 0 w 478"/>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89">
                  <a:moveTo>
                    <a:pt x="0" y="0"/>
                  </a:moveTo>
                  <a:lnTo>
                    <a:pt x="448" y="0"/>
                  </a:lnTo>
                  <a:lnTo>
                    <a:pt x="455" y="22"/>
                  </a:lnTo>
                  <a:lnTo>
                    <a:pt x="461" y="40"/>
                  </a:lnTo>
                  <a:lnTo>
                    <a:pt x="466" y="56"/>
                  </a:lnTo>
                  <a:lnTo>
                    <a:pt x="473" y="72"/>
                  </a:lnTo>
                  <a:lnTo>
                    <a:pt x="47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2" name="Freeform 7"/>
            <p:cNvSpPr>
              <a:spLocks/>
            </p:cNvSpPr>
            <p:nvPr/>
          </p:nvSpPr>
          <p:spPr bwMode="auto">
            <a:xfrm>
              <a:off x="6156326" y="2936876"/>
              <a:ext cx="758825" cy="141288"/>
            </a:xfrm>
            <a:custGeom>
              <a:avLst/>
              <a:gdLst>
                <a:gd name="T0" fmla="*/ 30 w 478"/>
                <a:gd name="T1" fmla="*/ 0 h 89"/>
                <a:gd name="T2" fmla="*/ 478 w 478"/>
                <a:gd name="T3" fmla="*/ 0 h 89"/>
                <a:gd name="T4" fmla="*/ 478 w 478"/>
                <a:gd name="T5" fmla="*/ 89 h 89"/>
                <a:gd name="T6" fmla="*/ 0 w 478"/>
                <a:gd name="T7" fmla="*/ 89 h 89"/>
                <a:gd name="T8" fmla="*/ 30 w 478"/>
                <a:gd name="T9" fmla="*/ 0 h 89"/>
              </a:gdLst>
              <a:ahLst/>
              <a:cxnLst>
                <a:cxn ang="0">
                  <a:pos x="T0" y="T1"/>
                </a:cxn>
                <a:cxn ang="0">
                  <a:pos x="T2" y="T3"/>
                </a:cxn>
                <a:cxn ang="0">
                  <a:pos x="T4" y="T5"/>
                </a:cxn>
                <a:cxn ang="0">
                  <a:pos x="T6" y="T7"/>
                </a:cxn>
                <a:cxn ang="0">
                  <a:pos x="T8" y="T9"/>
                </a:cxn>
              </a:cxnLst>
              <a:rect l="0" t="0" r="r" b="b"/>
              <a:pathLst>
                <a:path w="478" h="89">
                  <a:moveTo>
                    <a:pt x="30" y="0"/>
                  </a:moveTo>
                  <a:lnTo>
                    <a:pt x="478" y="0"/>
                  </a:lnTo>
                  <a:lnTo>
                    <a:pt x="478" y="89"/>
                  </a:lnTo>
                  <a:lnTo>
                    <a:pt x="0" y="89"/>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3" name="Freeform 8"/>
            <p:cNvSpPr>
              <a:spLocks/>
            </p:cNvSpPr>
            <p:nvPr/>
          </p:nvSpPr>
          <p:spPr bwMode="auto">
            <a:xfrm>
              <a:off x="5635626" y="3221038"/>
              <a:ext cx="427038" cy="141288"/>
            </a:xfrm>
            <a:custGeom>
              <a:avLst/>
              <a:gdLst>
                <a:gd name="T0" fmla="*/ 0 w 269"/>
                <a:gd name="T1" fmla="*/ 0 h 89"/>
                <a:gd name="T2" fmla="*/ 239 w 269"/>
                <a:gd name="T3" fmla="*/ 0 h 89"/>
                <a:gd name="T4" fmla="*/ 242 w 269"/>
                <a:gd name="T5" fmla="*/ 8 h 89"/>
                <a:gd name="T6" fmla="*/ 245 w 269"/>
                <a:gd name="T7" fmla="*/ 19 h 89"/>
                <a:gd name="T8" fmla="*/ 249 w 269"/>
                <a:gd name="T9" fmla="*/ 31 h 89"/>
                <a:gd name="T10" fmla="*/ 254 w 269"/>
                <a:gd name="T11" fmla="*/ 45 h 89"/>
                <a:gd name="T12" fmla="*/ 258 w 269"/>
                <a:gd name="T13" fmla="*/ 58 h 89"/>
                <a:gd name="T14" fmla="*/ 262 w 269"/>
                <a:gd name="T15" fmla="*/ 70 h 89"/>
                <a:gd name="T16" fmla="*/ 266 w 269"/>
                <a:gd name="T17" fmla="*/ 80 h 89"/>
                <a:gd name="T18" fmla="*/ 268 w 269"/>
                <a:gd name="T19" fmla="*/ 87 h 89"/>
                <a:gd name="T20" fmla="*/ 269 w 269"/>
                <a:gd name="T21" fmla="*/ 89 h 89"/>
                <a:gd name="T22" fmla="*/ 30 w 269"/>
                <a:gd name="T23" fmla="*/ 89 h 89"/>
                <a:gd name="T24" fmla="*/ 27 w 269"/>
                <a:gd name="T25" fmla="*/ 82 h 89"/>
                <a:gd name="T26" fmla="*/ 23 w 269"/>
                <a:gd name="T27" fmla="*/ 71 h 89"/>
                <a:gd name="T28" fmla="*/ 19 w 269"/>
                <a:gd name="T29" fmla="*/ 59 h 89"/>
                <a:gd name="T30" fmla="*/ 15 w 269"/>
                <a:gd name="T31" fmla="*/ 45 h 89"/>
                <a:gd name="T32" fmla="*/ 10 w 269"/>
                <a:gd name="T33" fmla="*/ 32 h 89"/>
                <a:gd name="T34" fmla="*/ 6 w 269"/>
                <a:gd name="T35" fmla="*/ 20 h 89"/>
                <a:gd name="T36" fmla="*/ 3 w 269"/>
                <a:gd name="T37" fmla="*/ 10 h 89"/>
                <a:gd name="T38" fmla="*/ 0 w 269"/>
                <a:gd name="T39" fmla="*/ 3 h 89"/>
                <a:gd name="T40" fmla="*/ 0 w 269"/>
                <a:gd name="T4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9" h="89">
                  <a:moveTo>
                    <a:pt x="0" y="0"/>
                  </a:moveTo>
                  <a:lnTo>
                    <a:pt x="239" y="0"/>
                  </a:lnTo>
                  <a:lnTo>
                    <a:pt x="242" y="8"/>
                  </a:lnTo>
                  <a:lnTo>
                    <a:pt x="245" y="19"/>
                  </a:lnTo>
                  <a:lnTo>
                    <a:pt x="249" y="31"/>
                  </a:lnTo>
                  <a:lnTo>
                    <a:pt x="254" y="45"/>
                  </a:lnTo>
                  <a:lnTo>
                    <a:pt x="258" y="58"/>
                  </a:lnTo>
                  <a:lnTo>
                    <a:pt x="262" y="70"/>
                  </a:lnTo>
                  <a:lnTo>
                    <a:pt x="266" y="80"/>
                  </a:lnTo>
                  <a:lnTo>
                    <a:pt x="268" y="87"/>
                  </a:lnTo>
                  <a:lnTo>
                    <a:pt x="269" y="89"/>
                  </a:lnTo>
                  <a:lnTo>
                    <a:pt x="30" y="89"/>
                  </a:lnTo>
                  <a:lnTo>
                    <a:pt x="27" y="82"/>
                  </a:lnTo>
                  <a:lnTo>
                    <a:pt x="23" y="71"/>
                  </a:lnTo>
                  <a:lnTo>
                    <a:pt x="19" y="59"/>
                  </a:lnTo>
                  <a:lnTo>
                    <a:pt x="15" y="45"/>
                  </a:lnTo>
                  <a:lnTo>
                    <a:pt x="10" y="32"/>
                  </a:lnTo>
                  <a:lnTo>
                    <a:pt x="6" y="20"/>
                  </a:lnTo>
                  <a:lnTo>
                    <a:pt x="3" y="10"/>
                  </a:lnTo>
                  <a:lnTo>
                    <a:pt x="0" y="3"/>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4" name="Freeform 9"/>
            <p:cNvSpPr>
              <a:spLocks/>
            </p:cNvSpPr>
            <p:nvPr/>
          </p:nvSpPr>
          <p:spPr bwMode="auto">
            <a:xfrm>
              <a:off x="6062663" y="3221038"/>
              <a:ext cx="425450" cy="141288"/>
            </a:xfrm>
            <a:custGeom>
              <a:avLst/>
              <a:gdLst>
                <a:gd name="T0" fmla="*/ 29 w 268"/>
                <a:gd name="T1" fmla="*/ 0 h 89"/>
                <a:gd name="T2" fmla="*/ 268 w 268"/>
                <a:gd name="T3" fmla="*/ 0 h 89"/>
                <a:gd name="T4" fmla="*/ 238 w 268"/>
                <a:gd name="T5" fmla="*/ 89 h 89"/>
                <a:gd name="T6" fmla="*/ 0 w 268"/>
                <a:gd name="T7" fmla="*/ 89 h 89"/>
                <a:gd name="T8" fmla="*/ 29 w 268"/>
                <a:gd name="T9" fmla="*/ 0 h 89"/>
              </a:gdLst>
              <a:ahLst/>
              <a:cxnLst>
                <a:cxn ang="0">
                  <a:pos x="T0" y="T1"/>
                </a:cxn>
                <a:cxn ang="0">
                  <a:pos x="T2" y="T3"/>
                </a:cxn>
                <a:cxn ang="0">
                  <a:pos x="T4" y="T5"/>
                </a:cxn>
                <a:cxn ang="0">
                  <a:pos x="T6" y="T7"/>
                </a:cxn>
                <a:cxn ang="0">
                  <a:pos x="T8" y="T9"/>
                </a:cxn>
              </a:cxnLst>
              <a:rect l="0" t="0" r="r" b="b"/>
              <a:pathLst>
                <a:path w="268" h="89">
                  <a:moveTo>
                    <a:pt x="29" y="0"/>
                  </a:moveTo>
                  <a:lnTo>
                    <a:pt x="268" y="0"/>
                  </a:lnTo>
                  <a:lnTo>
                    <a:pt x="238"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5" name="Freeform 10"/>
            <p:cNvSpPr>
              <a:spLocks/>
            </p:cNvSpPr>
            <p:nvPr/>
          </p:nvSpPr>
          <p:spPr bwMode="auto">
            <a:xfrm>
              <a:off x="5730876" y="3505201"/>
              <a:ext cx="663575" cy="142875"/>
            </a:xfrm>
            <a:custGeom>
              <a:avLst/>
              <a:gdLst>
                <a:gd name="T0" fmla="*/ 0 w 418"/>
                <a:gd name="T1" fmla="*/ 0 h 90"/>
                <a:gd name="T2" fmla="*/ 418 w 418"/>
                <a:gd name="T3" fmla="*/ 0 h 90"/>
                <a:gd name="T4" fmla="*/ 388 w 418"/>
                <a:gd name="T5" fmla="*/ 90 h 90"/>
                <a:gd name="T6" fmla="*/ 30 w 418"/>
                <a:gd name="T7" fmla="*/ 90 h 90"/>
                <a:gd name="T8" fmla="*/ 22 w 418"/>
                <a:gd name="T9" fmla="*/ 68 h 90"/>
                <a:gd name="T10" fmla="*/ 16 w 418"/>
                <a:gd name="T11" fmla="*/ 50 h 90"/>
                <a:gd name="T12" fmla="*/ 11 w 418"/>
                <a:gd name="T13" fmla="*/ 34 h 90"/>
                <a:gd name="T14" fmla="*/ 6 w 418"/>
                <a:gd name="T15" fmla="*/ 18 h 90"/>
                <a:gd name="T16" fmla="*/ 0 w 41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90">
                  <a:moveTo>
                    <a:pt x="0" y="0"/>
                  </a:moveTo>
                  <a:lnTo>
                    <a:pt x="418" y="0"/>
                  </a:lnTo>
                  <a:lnTo>
                    <a:pt x="388" y="90"/>
                  </a:lnTo>
                  <a:lnTo>
                    <a:pt x="30" y="90"/>
                  </a:lnTo>
                  <a:lnTo>
                    <a:pt x="22" y="68"/>
                  </a:lnTo>
                  <a:lnTo>
                    <a:pt x="16" y="50"/>
                  </a:lnTo>
                  <a:lnTo>
                    <a:pt x="11" y="34"/>
                  </a:lnTo>
                  <a:lnTo>
                    <a:pt x="6" y="1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6" name="Rectangle 11"/>
            <p:cNvSpPr>
              <a:spLocks noChangeArrowheads="1"/>
            </p:cNvSpPr>
            <p:nvPr/>
          </p:nvSpPr>
          <p:spPr bwMode="auto">
            <a:xfrm>
              <a:off x="5208588"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7" name="Rectangle 12"/>
            <p:cNvSpPr>
              <a:spLocks noChangeArrowheads="1"/>
            </p:cNvSpPr>
            <p:nvPr/>
          </p:nvSpPr>
          <p:spPr bwMode="auto">
            <a:xfrm>
              <a:off x="6488113"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8" name="Rectangle 13"/>
            <p:cNvSpPr>
              <a:spLocks noChangeArrowheads="1"/>
            </p:cNvSpPr>
            <p:nvPr/>
          </p:nvSpPr>
          <p:spPr bwMode="auto">
            <a:xfrm>
              <a:off x="5208588"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99" name="Rectangle 14"/>
            <p:cNvSpPr>
              <a:spLocks noChangeArrowheads="1"/>
            </p:cNvSpPr>
            <p:nvPr/>
          </p:nvSpPr>
          <p:spPr bwMode="auto">
            <a:xfrm>
              <a:off x="6488113"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0" name="Rectangle 99"/>
            <p:cNvSpPr>
              <a:spLocks noChangeArrowheads="1"/>
            </p:cNvSpPr>
            <p:nvPr/>
          </p:nvSpPr>
          <p:spPr bwMode="auto">
            <a:xfrm>
              <a:off x="5208588"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1" name="Rectangle 100"/>
            <p:cNvSpPr>
              <a:spLocks noChangeArrowheads="1"/>
            </p:cNvSpPr>
            <p:nvPr/>
          </p:nvSpPr>
          <p:spPr bwMode="auto">
            <a:xfrm>
              <a:off x="6488113"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2" name="Rectangle 101"/>
            <p:cNvSpPr>
              <a:spLocks noChangeArrowheads="1"/>
            </p:cNvSpPr>
            <p:nvPr/>
          </p:nvSpPr>
          <p:spPr bwMode="auto">
            <a:xfrm>
              <a:off x="4924426"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3" name="Rectangle 102"/>
            <p:cNvSpPr>
              <a:spLocks noChangeArrowheads="1"/>
            </p:cNvSpPr>
            <p:nvPr/>
          </p:nvSpPr>
          <p:spPr bwMode="auto">
            <a:xfrm>
              <a:off x="4924426"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4" name="Rectangle 19"/>
            <p:cNvSpPr>
              <a:spLocks noChangeArrowheads="1"/>
            </p:cNvSpPr>
            <p:nvPr userDrawn="1"/>
          </p:nvSpPr>
          <p:spPr bwMode="auto">
            <a:xfrm>
              <a:off x="3360743" y="3790954"/>
              <a:ext cx="427045" cy="141292"/>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5" name="Rectangle 20"/>
            <p:cNvSpPr>
              <a:spLocks noChangeArrowheads="1"/>
            </p:cNvSpPr>
            <p:nvPr/>
          </p:nvSpPr>
          <p:spPr bwMode="auto">
            <a:xfrm>
              <a:off x="3360738"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6" name="Rectangle 21"/>
            <p:cNvSpPr>
              <a:spLocks noChangeArrowheads="1"/>
            </p:cNvSpPr>
            <p:nvPr/>
          </p:nvSpPr>
          <p:spPr bwMode="auto">
            <a:xfrm>
              <a:off x="2222501" y="3790951"/>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7" name="Rectangle 22"/>
            <p:cNvSpPr>
              <a:spLocks noChangeArrowheads="1"/>
            </p:cNvSpPr>
            <p:nvPr/>
          </p:nvSpPr>
          <p:spPr bwMode="auto">
            <a:xfrm>
              <a:off x="2222501" y="3505201"/>
              <a:ext cx="427038"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8" name="Rectangle 23"/>
            <p:cNvSpPr>
              <a:spLocks noChangeArrowheads="1"/>
            </p:cNvSpPr>
            <p:nvPr/>
          </p:nvSpPr>
          <p:spPr bwMode="auto">
            <a:xfrm>
              <a:off x="2222501" y="3221038"/>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09" name="Rectangle 24"/>
            <p:cNvSpPr>
              <a:spLocks noChangeArrowheads="1"/>
            </p:cNvSpPr>
            <p:nvPr/>
          </p:nvSpPr>
          <p:spPr bwMode="auto">
            <a:xfrm>
              <a:off x="2222501" y="2936876"/>
              <a:ext cx="427038"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0" name="Rectangle 25"/>
            <p:cNvSpPr>
              <a:spLocks noChangeArrowheads="1"/>
            </p:cNvSpPr>
            <p:nvPr/>
          </p:nvSpPr>
          <p:spPr bwMode="auto">
            <a:xfrm>
              <a:off x="1938338" y="40751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1" name="Rectangle 26"/>
            <p:cNvSpPr>
              <a:spLocks noChangeArrowheads="1"/>
            </p:cNvSpPr>
            <p:nvPr/>
          </p:nvSpPr>
          <p:spPr bwMode="auto">
            <a:xfrm>
              <a:off x="1938338" y="4359276"/>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2" name="Rectangle 27"/>
            <p:cNvSpPr>
              <a:spLocks noChangeArrowheads="1"/>
            </p:cNvSpPr>
            <p:nvPr/>
          </p:nvSpPr>
          <p:spPr bwMode="auto">
            <a:xfrm>
              <a:off x="1938338" y="2368551"/>
              <a:ext cx="995363" cy="14287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3" name="Rectangle 28"/>
            <p:cNvSpPr>
              <a:spLocks noChangeArrowheads="1"/>
            </p:cNvSpPr>
            <p:nvPr/>
          </p:nvSpPr>
          <p:spPr bwMode="auto">
            <a:xfrm>
              <a:off x="1938338" y="2652713"/>
              <a:ext cx="995363"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4" name="Freeform 29"/>
            <p:cNvSpPr>
              <a:spLocks/>
            </p:cNvSpPr>
            <p:nvPr/>
          </p:nvSpPr>
          <p:spPr bwMode="auto">
            <a:xfrm>
              <a:off x="4924426" y="2368551"/>
              <a:ext cx="854075" cy="142875"/>
            </a:xfrm>
            <a:custGeom>
              <a:avLst/>
              <a:gdLst>
                <a:gd name="T0" fmla="*/ 0 w 538"/>
                <a:gd name="T1" fmla="*/ 0 h 90"/>
                <a:gd name="T2" fmla="*/ 508 w 538"/>
                <a:gd name="T3" fmla="*/ 0 h 90"/>
                <a:gd name="T4" fmla="*/ 514 w 538"/>
                <a:gd name="T5" fmla="*/ 17 h 90"/>
                <a:gd name="T6" fmla="*/ 519 w 538"/>
                <a:gd name="T7" fmla="*/ 33 h 90"/>
                <a:gd name="T8" fmla="*/ 524 w 538"/>
                <a:gd name="T9" fmla="*/ 49 h 90"/>
                <a:gd name="T10" fmla="*/ 530 w 538"/>
                <a:gd name="T11" fmla="*/ 68 h 90"/>
                <a:gd name="T12" fmla="*/ 538 w 538"/>
                <a:gd name="T13" fmla="*/ 90 h 90"/>
                <a:gd name="T14" fmla="*/ 0 w 538"/>
                <a:gd name="T15" fmla="*/ 90 h 90"/>
                <a:gd name="T16" fmla="*/ 0 w 538"/>
                <a:gd name="T17"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90">
                  <a:moveTo>
                    <a:pt x="0" y="0"/>
                  </a:moveTo>
                  <a:lnTo>
                    <a:pt x="508" y="0"/>
                  </a:lnTo>
                  <a:lnTo>
                    <a:pt x="514" y="17"/>
                  </a:lnTo>
                  <a:lnTo>
                    <a:pt x="519" y="33"/>
                  </a:lnTo>
                  <a:lnTo>
                    <a:pt x="524" y="49"/>
                  </a:lnTo>
                  <a:lnTo>
                    <a:pt x="530" y="68"/>
                  </a:lnTo>
                  <a:lnTo>
                    <a:pt x="538"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5" name="Freeform 30"/>
            <p:cNvSpPr>
              <a:spLocks/>
            </p:cNvSpPr>
            <p:nvPr/>
          </p:nvSpPr>
          <p:spPr bwMode="auto">
            <a:xfrm>
              <a:off x="4924426" y="2652713"/>
              <a:ext cx="947738" cy="141288"/>
            </a:xfrm>
            <a:custGeom>
              <a:avLst/>
              <a:gdLst>
                <a:gd name="T0" fmla="*/ 0 w 597"/>
                <a:gd name="T1" fmla="*/ 0 h 89"/>
                <a:gd name="T2" fmla="*/ 567 w 597"/>
                <a:gd name="T3" fmla="*/ 0 h 89"/>
                <a:gd name="T4" fmla="*/ 573 w 597"/>
                <a:gd name="T5" fmla="*/ 17 h 89"/>
                <a:gd name="T6" fmla="*/ 577 w 597"/>
                <a:gd name="T7" fmla="*/ 29 h 89"/>
                <a:gd name="T8" fmla="*/ 581 w 597"/>
                <a:gd name="T9" fmla="*/ 40 h 89"/>
                <a:gd name="T10" fmla="*/ 584 w 597"/>
                <a:gd name="T11" fmla="*/ 50 h 89"/>
                <a:gd name="T12" fmla="*/ 587 w 597"/>
                <a:gd name="T13" fmla="*/ 60 h 89"/>
                <a:gd name="T14" fmla="*/ 592 w 597"/>
                <a:gd name="T15" fmla="*/ 73 h 89"/>
                <a:gd name="T16" fmla="*/ 597 w 597"/>
                <a:gd name="T17" fmla="*/ 89 h 89"/>
                <a:gd name="T18" fmla="*/ 0 w 597"/>
                <a:gd name="T19" fmla="*/ 89 h 89"/>
                <a:gd name="T20" fmla="*/ 0 w 597"/>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7" h="89">
                  <a:moveTo>
                    <a:pt x="0" y="0"/>
                  </a:moveTo>
                  <a:lnTo>
                    <a:pt x="567" y="0"/>
                  </a:lnTo>
                  <a:lnTo>
                    <a:pt x="573" y="17"/>
                  </a:lnTo>
                  <a:lnTo>
                    <a:pt x="577" y="29"/>
                  </a:lnTo>
                  <a:lnTo>
                    <a:pt x="581" y="40"/>
                  </a:lnTo>
                  <a:lnTo>
                    <a:pt x="584" y="50"/>
                  </a:lnTo>
                  <a:lnTo>
                    <a:pt x="587" y="60"/>
                  </a:lnTo>
                  <a:lnTo>
                    <a:pt x="592" y="73"/>
                  </a:lnTo>
                  <a:lnTo>
                    <a:pt x="59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6" name="Freeform 31"/>
            <p:cNvSpPr>
              <a:spLocks/>
            </p:cNvSpPr>
            <p:nvPr/>
          </p:nvSpPr>
          <p:spPr bwMode="auto">
            <a:xfrm>
              <a:off x="6346826" y="2368551"/>
              <a:ext cx="852488" cy="142875"/>
            </a:xfrm>
            <a:custGeom>
              <a:avLst/>
              <a:gdLst>
                <a:gd name="T0" fmla="*/ 30 w 537"/>
                <a:gd name="T1" fmla="*/ 0 h 90"/>
                <a:gd name="T2" fmla="*/ 537 w 537"/>
                <a:gd name="T3" fmla="*/ 0 h 90"/>
                <a:gd name="T4" fmla="*/ 537 w 537"/>
                <a:gd name="T5" fmla="*/ 90 h 90"/>
                <a:gd name="T6" fmla="*/ 0 w 537"/>
                <a:gd name="T7" fmla="*/ 90 h 90"/>
                <a:gd name="T8" fmla="*/ 30 w 537"/>
                <a:gd name="T9" fmla="*/ 0 h 90"/>
              </a:gdLst>
              <a:ahLst/>
              <a:cxnLst>
                <a:cxn ang="0">
                  <a:pos x="T0" y="T1"/>
                </a:cxn>
                <a:cxn ang="0">
                  <a:pos x="T2" y="T3"/>
                </a:cxn>
                <a:cxn ang="0">
                  <a:pos x="T4" y="T5"/>
                </a:cxn>
                <a:cxn ang="0">
                  <a:pos x="T6" y="T7"/>
                </a:cxn>
                <a:cxn ang="0">
                  <a:pos x="T8" y="T9"/>
                </a:cxn>
              </a:cxnLst>
              <a:rect l="0" t="0" r="r" b="b"/>
              <a:pathLst>
                <a:path w="537" h="90">
                  <a:moveTo>
                    <a:pt x="30" y="0"/>
                  </a:moveTo>
                  <a:lnTo>
                    <a:pt x="537" y="0"/>
                  </a:lnTo>
                  <a:lnTo>
                    <a:pt x="537" y="90"/>
                  </a:lnTo>
                  <a:lnTo>
                    <a:pt x="0" y="90"/>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7" name="Freeform 32"/>
            <p:cNvSpPr>
              <a:spLocks/>
            </p:cNvSpPr>
            <p:nvPr/>
          </p:nvSpPr>
          <p:spPr bwMode="auto">
            <a:xfrm>
              <a:off x="6253163" y="2652713"/>
              <a:ext cx="946150" cy="141288"/>
            </a:xfrm>
            <a:custGeom>
              <a:avLst/>
              <a:gdLst>
                <a:gd name="T0" fmla="*/ 29 w 596"/>
                <a:gd name="T1" fmla="*/ 0 h 89"/>
                <a:gd name="T2" fmla="*/ 596 w 596"/>
                <a:gd name="T3" fmla="*/ 0 h 89"/>
                <a:gd name="T4" fmla="*/ 596 w 596"/>
                <a:gd name="T5" fmla="*/ 89 h 89"/>
                <a:gd name="T6" fmla="*/ 0 w 596"/>
                <a:gd name="T7" fmla="*/ 89 h 89"/>
                <a:gd name="T8" fmla="*/ 29 w 596"/>
                <a:gd name="T9" fmla="*/ 0 h 89"/>
              </a:gdLst>
              <a:ahLst/>
              <a:cxnLst>
                <a:cxn ang="0">
                  <a:pos x="T0" y="T1"/>
                </a:cxn>
                <a:cxn ang="0">
                  <a:pos x="T2" y="T3"/>
                </a:cxn>
                <a:cxn ang="0">
                  <a:pos x="T4" y="T5"/>
                </a:cxn>
                <a:cxn ang="0">
                  <a:pos x="T6" y="T7"/>
                </a:cxn>
                <a:cxn ang="0">
                  <a:pos x="T8" y="T9"/>
                </a:cxn>
              </a:cxnLst>
              <a:rect l="0" t="0" r="r" b="b"/>
              <a:pathLst>
                <a:path w="596" h="89">
                  <a:moveTo>
                    <a:pt x="29" y="0"/>
                  </a:moveTo>
                  <a:lnTo>
                    <a:pt x="596" y="0"/>
                  </a:lnTo>
                  <a:lnTo>
                    <a:pt x="596" y="89"/>
                  </a:lnTo>
                  <a:lnTo>
                    <a:pt x="0" y="89"/>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8" name="Rectangle 33"/>
            <p:cNvSpPr>
              <a:spLocks noChangeArrowheads="1"/>
            </p:cNvSpPr>
            <p:nvPr/>
          </p:nvSpPr>
          <p:spPr bwMode="auto">
            <a:xfrm>
              <a:off x="6488113" y="4075113"/>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19" name="Rectangle 34"/>
            <p:cNvSpPr>
              <a:spLocks noChangeArrowheads="1"/>
            </p:cNvSpPr>
            <p:nvPr/>
          </p:nvSpPr>
          <p:spPr bwMode="auto">
            <a:xfrm>
              <a:off x="6488113" y="4359276"/>
              <a:ext cx="711200" cy="14128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0" name="Freeform 35"/>
            <p:cNvSpPr>
              <a:spLocks/>
            </p:cNvSpPr>
            <p:nvPr/>
          </p:nvSpPr>
          <p:spPr bwMode="auto">
            <a:xfrm>
              <a:off x="6015038" y="4359276"/>
              <a:ext cx="93663" cy="141288"/>
            </a:xfrm>
            <a:custGeom>
              <a:avLst/>
              <a:gdLst>
                <a:gd name="T0" fmla="*/ 0 w 59"/>
                <a:gd name="T1" fmla="*/ 0 h 89"/>
                <a:gd name="T2" fmla="*/ 59 w 59"/>
                <a:gd name="T3" fmla="*/ 0 h 89"/>
                <a:gd name="T4" fmla="*/ 30 w 59"/>
                <a:gd name="T5" fmla="*/ 89 h 89"/>
                <a:gd name="T6" fmla="*/ 29 w 59"/>
                <a:gd name="T7" fmla="*/ 86 h 89"/>
                <a:gd name="T8" fmla="*/ 27 w 59"/>
                <a:gd name="T9" fmla="*/ 80 h 89"/>
                <a:gd name="T10" fmla="*/ 23 w 59"/>
                <a:gd name="T11" fmla="*/ 70 h 89"/>
                <a:gd name="T12" fmla="*/ 19 w 59"/>
                <a:gd name="T13" fmla="*/ 58 h 89"/>
                <a:gd name="T14" fmla="*/ 15 w 59"/>
                <a:gd name="T15" fmla="*/ 44 h 89"/>
                <a:gd name="T16" fmla="*/ 10 w 59"/>
                <a:gd name="T17" fmla="*/ 31 h 89"/>
                <a:gd name="T18" fmla="*/ 6 w 59"/>
                <a:gd name="T19" fmla="*/ 18 h 89"/>
                <a:gd name="T20" fmla="*/ 3 w 59"/>
                <a:gd name="T21" fmla="*/ 8 h 89"/>
                <a:gd name="T22" fmla="*/ 0 w 59"/>
                <a:gd name="T23"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9" h="89">
                  <a:moveTo>
                    <a:pt x="0" y="0"/>
                  </a:moveTo>
                  <a:lnTo>
                    <a:pt x="59" y="0"/>
                  </a:lnTo>
                  <a:lnTo>
                    <a:pt x="30" y="89"/>
                  </a:lnTo>
                  <a:lnTo>
                    <a:pt x="29" y="86"/>
                  </a:lnTo>
                  <a:lnTo>
                    <a:pt x="27" y="80"/>
                  </a:lnTo>
                  <a:lnTo>
                    <a:pt x="23" y="70"/>
                  </a:lnTo>
                  <a:lnTo>
                    <a:pt x="19" y="58"/>
                  </a:lnTo>
                  <a:lnTo>
                    <a:pt x="15" y="44"/>
                  </a:lnTo>
                  <a:lnTo>
                    <a:pt x="10" y="31"/>
                  </a:lnTo>
                  <a:lnTo>
                    <a:pt x="6" y="18"/>
                  </a:lnTo>
                  <a:lnTo>
                    <a:pt x="3" y="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1" name="Freeform 36"/>
            <p:cNvSpPr>
              <a:spLocks/>
            </p:cNvSpPr>
            <p:nvPr/>
          </p:nvSpPr>
          <p:spPr bwMode="auto">
            <a:xfrm>
              <a:off x="5919788" y="4075113"/>
              <a:ext cx="284163" cy="141288"/>
            </a:xfrm>
            <a:custGeom>
              <a:avLst/>
              <a:gdLst>
                <a:gd name="T0" fmla="*/ 0 w 179"/>
                <a:gd name="T1" fmla="*/ 0 h 89"/>
                <a:gd name="T2" fmla="*/ 179 w 179"/>
                <a:gd name="T3" fmla="*/ 0 h 89"/>
                <a:gd name="T4" fmla="*/ 149 w 179"/>
                <a:gd name="T5" fmla="*/ 89 h 89"/>
                <a:gd name="T6" fmla="*/ 30 w 179"/>
                <a:gd name="T7" fmla="*/ 89 h 89"/>
                <a:gd name="T8" fmla="*/ 25 w 179"/>
                <a:gd name="T9" fmla="*/ 72 h 89"/>
                <a:gd name="T10" fmla="*/ 18 w 179"/>
                <a:gd name="T11" fmla="*/ 56 h 89"/>
                <a:gd name="T12" fmla="*/ 13 w 179"/>
                <a:gd name="T13" fmla="*/ 39 h 89"/>
                <a:gd name="T14" fmla="*/ 7 w 179"/>
                <a:gd name="T15" fmla="*/ 21 h 89"/>
                <a:gd name="T16" fmla="*/ 0 w 179"/>
                <a:gd name="T1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9" h="89">
                  <a:moveTo>
                    <a:pt x="0" y="0"/>
                  </a:moveTo>
                  <a:lnTo>
                    <a:pt x="179" y="0"/>
                  </a:lnTo>
                  <a:lnTo>
                    <a:pt x="149" y="89"/>
                  </a:lnTo>
                  <a:lnTo>
                    <a:pt x="30" y="89"/>
                  </a:lnTo>
                  <a:lnTo>
                    <a:pt x="25" y="72"/>
                  </a:lnTo>
                  <a:lnTo>
                    <a:pt x="18" y="56"/>
                  </a:lnTo>
                  <a:lnTo>
                    <a:pt x="13" y="39"/>
                  </a:lnTo>
                  <a:lnTo>
                    <a:pt x="7" y="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2" name="Freeform 37"/>
            <p:cNvSpPr>
              <a:spLocks/>
            </p:cNvSpPr>
            <p:nvPr/>
          </p:nvSpPr>
          <p:spPr bwMode="auto">
            <a:xfrm>
              <a:off x="5824538" y="3790951"/>
              <a:ext cx="474663" cy="141288"/>
            </a:xfrm>
            <a:custGeom>
              <a:avLst/>
              <a:gdLst>
                <a:gd name="T0" fmla="*/ 0 w 299"/>
                <a:gd name="T1" fmla="*/ 0 h 89"/>
                <a:gd name="T2" fmla="*/ 299 w 299"/>
                <a:gd name="T3" fmla="*/ 0 h 89"/>
                <a:gd name="T4" fmla="*/ 270 w 299"/>
                <a:gd name="T5" fmla="*/ 89 h 89"/>
                <a:gd name="T6" fmla="*/ 30 w 299"/>
                <a:gd name="T7" fmla="*/ 89 h 89"/>
                <a:gd name="T8" fmla="*/ 25 w 299"/>
                <a:gd name="T9" fmla="*/ 72 h 89"/>
                <a:gd name="T10" fmla="*/ 20 w 299"/>
                <a:gd name="T11" fmla="*/ 59 h 89"/>
                <a:gd name="T12" fmla="*/ 17 w 299"/>
                <a:gd name="T13" fmla="*/ 49 h 89"/>
                <a:gd name="T14" fmla="*/ 14 w 299"/>
                <a:gd name="T15" fmla="*/ 39 h 89"/>
                <a:gd name="T16" fmla="*/ 10 w 299"/>
                <a:gd name="T17" fmla="*/ 29 h 89"/>
                <a:gd name="T18" fmla="*/ 6 w 299"/>
                <a:gd name="T19" fmla="*/ 16 h 89"/>
                <a:gd name="T20" fmla="*/ 0 w 299"/>
                <a:gd name="T21"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9" h="89">
                  <a:moveTo>
                    <a:pt x="0" y="0"/>
                  </a:moveTo>
                  <a:lnTo>
                    <a:pt x="299" y="0"/>
                  </a:lnTo>
                  <a:lnTo>
                    <a:pt x="270" y="89"/>
                  </a:lnTo>
                  <a:lnTo>
                    <a:pt x="30" y="89"/>
                  </a:lnTo>
                  <a:lnTo>
                    <a:pt x="25" y="72"/>
                  </a:lnTo>
                  <a:lnTo>
                    <a:pt x="20" y="59"/>
                  </a:lnTo>
                  <a:lnTo>
                    <a:pt x="17" y="49"/>
                  </a:lnTo>
                  <a:lnTo>
                    <a:pt x="14" y="39"/>
                  </a:lnTo>
                  <a:lnTo>
                    <a:pt x="10" y="29"/>
                  </a:lnTo>
                  <a:lnTo>
                    <a:pt x="6" y="1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3" name="Freeform 38"/>
            <p:cNvSpPr>
              <a:spLocks/>
            </p:cNvSpPr>
            <p:nvPr/>
          </p:nvSpPr>
          <p:spPr bwMode="auto">
            <a:xfrm>
              <a:off x="3360738" y="3505201"/>
              <a:ext cx="1344613" cy="142875"/>
            </a:xfrm>
            <a:custGeom>
              <a:avLst/>
              <a:gdLst>
                <a:gd name="T0" fmla="*/ 0 w 847"/>
                <a:gd name="T1" fmla="*/ 0 h 90"/>
                <a:gd name="T2" fmla="*/ 774 w 847"/>
                <a:gd name="T3" fmla="*/ 0 h 90"/>
                <a:gd name="T4" fmla="*/ 802 w 847"/>
                <a:gd name="T5" fmla="*/ 27 h 90"/>
                <a:gd name="T6" fmla="*/ 826 w 847"/>
                <a:gd name="T7" fmla="*/ 57 h 90"/>
                <a:gd name="T8" fmla="*/ 847 w 847"/>
                <a:gd name="T9" fmla="*/ 90 h 90"/>
                <a:gd name="T10" fmla="*/ 0 w 847"/>
                <a:gd name="T11" fmla="*/ 90 h 90"/>
                <a:gd name="T12" fmla="*/ 0 w 847"/>
                <a:gd name="T13" fmla="*/ 0 h 90"/>
              </a:gdLst>
              <a:ahLst/>
              <a:cxnLst>
                <a:cxn ang="0">
                  <a:pos x="T0" y="T1"/>
                </a:cxn>
                <a:cxn ang="0">
                  <a:pos x="T2" y="T3"/>
                </a:cxn>
                <a:cxn ang="0">
                  <a:pos x="T4" y="T5"/>
                </a:cxn>
                <a:cxn ang="0">
                  <a:pos x="T6" y="T7"/>
                </a:cxn>
                <a:cxn ang="0">
                  <a:pos x="T8" y="T9"/>
                </a:cxn>
                <a:cxn ang="0">
                  <a:pos x="T10" y="T11"/>
                </a:cxn>
                <a:cxn ang="0">
                  <a:pos x="T12" y="T13"/>
                </a:cxn>
              </a:cxnLst>
              <a:rect l="0" t="0" r="r" b="b"/>
              <a:pathLst>
                <a:path w="847" h="90">
                  <a:moveTo>
                    <a:pt x="0" y="0"/>
                  </a:moveTo>
                  <a:lnTo>
                    <a:pt x="774" y="0"/>
                  </a:lnTo>
                  <a:lnTo>
                    <a:pt x="802" y="27"/>
                  </a:lnTo>
                  <a:lnTo>
                    <a:pt x="826" y="57"/>
                  </a:lnTo>
                  <a:lnTo>
                    <a:pt x="847"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4" name="Freeform 39"/>
            <p:cNvSpPr>
              <a:spLocks/>
            </p:cNvSpPr>
            <p:nvPr/>
          </p:nvSpPr>
          <p:spPr bwMode="auto">
            <a:xfrm>
              <a:off x="4213226" y="3790951"/>
              <a:ext cx="568325" cy="141288"/>
            </a:xfrm>
            <a:custGeom>
              <a:avLst/>
              <a:gdLst>
                <a:gd name="T0" fmla="*/ 0 w 358"/>
                <a:gd name="T1" fmla="*/ 0 h 89"/>
                <a:gd name="T2" fmla="*/ 347 w 358"/>
                <a:gd name="T3" fmla="*/ 0 h 89"/>
                <a:gd name="T4" fmla="*/ 355 w 358"/>
                <a:gd name="T5" fmla="*/ 43 h 89"/>
                <a:gd name="T6" fmla="*/ 358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47" y="0"/>
                  </a:lnTo>
                  <a:lnTo>
                    <a:pt x="355" y="43"/>
                  </a:lnTo>
                  <a:lnTo>
                    <a:pt x="358"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5" name="Freeform 40"/>
            <p:cNvSpPr>
              <a:spLocks/>
            </p:cNvSpPr>
            <p:nvPr userDrawn="1"/>
          </p:nvSpPr>
          <p:spPr bwMode="auto">
            <a:xfrm>
              <a:off x="3074988" y="4075113"/>
              <a:ext cx="1689100" cy="141288"/>
            </a:xfrm>
            <a:custGeom>
              <a:avLst/>
              <a:gdLst>
                <a:gd name="T0" fmla="*/ 0 w 1064"/>
                <a:gd name="T1" fmla="*/ 0 h 89"/>
                <a:gd name="T2" fmla="*/ 1064 w 1064"/>
                <a:gd name="T3" fmla="*/ 0 h 89"/>
                <a:gd name="T4" fmla="*/ 1054 w 1064"/>
                <a:gd name="T5" fmla="*/ 31 h 89"/>
                <a:gd name="T6" fmla="*/ 1042 w 1064"/>
                <a:gd name="T7" fmla="*/ 60 h 89"/>
                <a:gd name="T8" fmla="*/ 1027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64" y="0"/>
                  </a:lnTo>
                  <a:lnTo>
                    <a:pt x="1054" y="31"/>
                  </a:lnTo>
                  <a:lnTo>
                    <a:pt x="1042" y="60"/>
                  </a:lnTo>
                  <a:lnTo>
                    <a:pt x="102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6" name="Freeform 41"/>
            <p:cNvSpPr>
              <a:spLocks/>
            </p:cNvSpPr>
            <p:nvPr/>
          </p:nvSpPr>
          <p:spPr bwMode="auto">
            <a:xfrm>
              <a:off x="3074988" y="4359276"/>
              <a:ext cx="1516063" cy="141288"/>
            </a:xfrm>
            <a:custGeom>
              <a:avLst/>
              <a:gdLst>
                <a:gd name="T0" fmla="*/ 0 w 955"/>
                <a:gd name="T1" fmla="*/ 0 h 89"/>
                <a:gd name="T2" fmla="*/ 955 w 955"/>
                <a:gd name="T3" fmla="*/ 0 h 89"/>
                <a:gd name="T4" fmla="*/ 921 w 955"/>
                <a:gd name="T5" fmla="*/ 26 h 89"/>
                <a:gd name="T6" fmla="*/ 885 w 955"/>
                <a:gd name="T7" fmla="*/ 48 h 89"/>
                <a:gd name="T8" fmla="*/ 846 w 955"/>
                <a:gd name="T9" fmla="*/ 65 h 89"/>
                <a:gd name="T10" fmla="*/ 805 w 955"/>
                <a:gd name="T11" fmla="*/ 78 h 89"/>
                <a:gd name="T12" fmla="*/ 761 w 955"/>
                <a:gd name="T13" fmla="*/ 86 h 89"/>
                <a:gd name="T14" fmla="*/ 717 w 955"/>
                <a:gd name="T15" fmla="*/ 89 h 89"/>
                <a:gd name="T16" fmla="*/ 0 w 955"/>
                <a:gd name="T17" fmla="*/ 89 h 89"/>
                <a:gd name="T18" fmla="*/ 0 w 955"/>
                <a:gd name="T19"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89">
                  <a:moveTo>
                    <a:pt x="0" y="0"/>
                  </a:moveTo>
                  <a:lnTo>
                    <a:pt x="955" y="0"/>
                  </a:lnTo>
                  <a:lnTo>
                    <a:pt x="921" y="26"/>
                  </a:lnTo>
                  <a:lnTo>
                    <a:pt x="885" y="48"/>
                  </a:lnTo>
                  <a:lnTo>
                    <a:pt x="846" y="65"/>
                  </a:lnTo>
                  <a:lnTo>
                    <a:pt x="805" y="78"/>
                  </a:lnTo>
                  <a:lnTo>
                    <a:pt x="761" y="86"/>
                  </a:lnTo>
                  <a:lnTo>
                    <a:pt x="71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7" name="Freeform 42"/>
            <p:cNvSpPr>
              <a:spLocks/>
            </p:cNvSpPr>
            <p:nvPr/>
          </p:nvSpPr>
          <p:spPr bwMode="auto">
            <a:xfrm>
              <a:off x="3360738" y="3221038"/>
              <a:ext cx="1344613" cy="141288"/>
            </a:xfrm>
            <a:custGeom>
              <a:avLst/>
              <a:gdLst>
                <a:gd name="T0" fmla="*/ 0 w 847"/>
                <a:gd name="T1" fmla="*/ 0 h 89"/>
                <a:gd name="T2" fmla="*/ 847 w 847"/>
                <a:gd name="T3" fmla="*/ 0 h 89"/>
                <a:gd name="T4" fmla="*/ 826 w 847"/>
                <a:gd name="T5" fmla="*/ 33 h 89"/>
                <a:gd name="T6" fmla="*/ 802 w 847"/>
                <a:gd name="T7" fmla="*/ 62 h 89"/>
                <a:gd name="T8" fmla="*/ 775 w 847"/>
                <a:gd name="T9" fmla="*/ 89 h 89"/>
                <a:gd name="T10" fmla="*/ 0 w 847"/>
                <a:gd name="T11" fmla="*/ 89 h 89"/>
                <a:gd name="T12" fmla="*/ 0 w 847"/>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847" h="89">
                  <a:moveTo>
                    <a:pt x="0" y="0"/>
                  </a:moveTo>
                  <a:lnTo>
                    <a:pt x="847" y="0"/>
                  </a:lnTo>
                  <a:lnTo>
                    <a:pt x="826" y="33"/>
                  </a:lnTo>
                  <a:lnTo>
                    <a:pt x="802" y="62"/>
                  </a:lnTo>
                  <a:lnTo>
                    <a:pt x="775"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8" name="Freeform 43"/>
            <p:cNvSpPr>
              <a:spLocks/>
            </p:cNvSpPr>
            <p:nvPr/>
          </p:nvSpPr>
          <p:spPr bwMode="auto">
            <a:xfrm>
              <a:off x="4213226" y="2936876"/>
              <a:ext cx="568325" cy="141288"/>
            </a:xfrm>
            <a:custGeom>
              <a:avLst/>
              <a:gdLst>
                <a:gd name="T0" fmla="*/ 0 w 358"/>
                <a:gd name="T1" fmla="*/ 0 h 89"/>
                <a:gd name="T2" fmla="*/ 358 w 358"/>
                <a:gd name="T3" fmla="*/ 0 h 89"/>
                <a:gd name="T4" fmla="*/ 355 w 358"/>
                <a:gd name="T5" fmla="*/ 46 h 89"/>
                <a:gd name="T6" fmla="*/ 347 w 358"/>
                <a:gd name="T7" fmla="*/ 89 h 89"/>
                <a:gd name="T8" fmla="*/ 0 w 358"/>
                <a:gd name="T9" fmla="*/ 89 h 89"/>
                <a:gd name="T10" fmla="*/ 0 w 358"/>
                <a:gd name="T11" fmla="*/ 0 h 89"/>
              </a:gdLst>
              <a:ahLst/>
              <a:cxnLst>
                <a:cxn ang="0">
                  <a:pos x="T0" y="T1"/>
                </a:cxn>
                <a:cxn ang="0">
                  <a:pos x="T2" y="T3"/>
                </a:cxn>
                <a:cxn ang="0">
                  <a:pos x="T4" y="T5"/>
                </a:cxn>
                <a:cxn ang="0">
                  <a:pos x="T6" y="T7"/>
                </a:cxn>
                <a:cxn ang="0">
                  <a:pos x="T8" y="T9"/>
                </a:cxn>
                <a:cxn ang="0">
                  <a:pos x="T10" y="T11"/>
                </a:cxn>
              </a:cxnLst>
              <a:rect l="0" t="0" r="r" b="b"/>
              <a:pathLst>
                <a:path w="358" h="89">
                  <a:moveTo>
                    <a:pt x="0" y="0"/>
                  </a:moveTo>
                  <a:lnTo>
                    <a:pt x="358" y="0"/>
                  </a:lnTo>
                  <a:lnTo>
                    <a:pt x="355" y="46"/>
                  </a:lnTo>
                  <a:lnTo>
                    <a:pt x="347"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29" name="Freeform 44"/>
            <p:cNvSpPr>
              <a:spLocks/>
            </p:cNvSpPr>
            <p:nvPr/>
          </p:nvSpPr>
          <p:spPr bwMode="auto">
            <a:xfrm>
              <a:off x="3074988" y="2368551"/>
              <a:ext cx="1516063" cy="142875"/>
            </a:xfrm>
            <a:custGeom>
              <a:avLst/>
              <a:gdLst>
                <a:gd name="T0" fmla="*/ 0 w 955"/>
                <a:gd name="T1" fmla="*/ 0 h 90"/>
                <a:gd name="T2" fmla="*/ 717 w 955"/>
                <a:gd name="T3" fmla="*/ 0 h 90"/>
                <a:gd name="T4" fmla="*/ 761 w 955"/>
                <a:gd name="T5" fmla="*/ 3 h 90"/>
                <a:gd name="T6" fmla="*/ 805 w 955"/>
                <a:gd name="T7" fmla="*/ 11 h 90"/>
                <a:gd name="T8" fmla="*/ 846 w 955"/>
                <a:gd name="T9" fmla="*/ 24 h 90"/>
                <a:gd name="T10" fmla="*/ 885 w 955"/>
                <a:gd name="T11" fmla="*/ 41 h 90"/>
                <a:gd name="T12" fmla="*/ 921 w 955"/>
                <a:gd name="T13" fmla="*/ 63 h 90"/>
                <a:gd name="T14" fmla="*/ 955 w 955"/>
                <a:gd name="T15" fmla="*/ 90 h 90"/>
                <a:gd name="T16" fmla="*/ 0 w 955"/>
                <a:gd name="T17" fmla="*/ 90 h 90"/>
                <a:gd name="T18" fmla="*/ 0 w 955"/>
                <a:gd name="T1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55" h="90">
                  <a:moveTo>
                    <a:pt x="0" y="0"/>
                  </a:moveTo>
                  <a:lnTo>
                    <a:pt x="717" y="0"/>
                  </a:lnTo>
                  <a:lnTo>
                    <a:pt x="761" y="3"/>
                  </a:lnTo>
                  <a:lnTo>
                    <a:pt x="805" y="11"/>
                  </a:lnTo>
                  <a:lnTo>
                    <a:pt x="846" y="24"/>
                  </a:lnTo>
                  <a:lnTo>
                    <a:pt x="885" y="41"/>
                  </a:lnTo>
                  <a:lnTo>
                    <a:pt x="921" y="63"/>
                  </a:lnTo>
                  <a:lnTo>
                    <a:pt x="955" y="90"/>
                  </a:lnTo>
                  <a:lnTo>
                    <a:pt x="0" y="9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sp>
          <p:nvSpPr>
            <p:cNvPr id="130" name="Freeform 45"/>
            <p:cNvSpPr>
              <a:spLocks/>
            </p:cNvSpPr>
            <p:nvPr/>
          </p:nvSpPr>
          <p:spPr bwMode="auto">
            <a:xfrm>
              <a:off x="3074988" y="2652713"/>
              <a:ext cx="1689100" cy="141288"/>
            </a:xfrm>
            <a:custGeom>
              <a:avLst/>
              <a:gdLst>
                <a:gd name="T0" fmla="*/ 0 w 1064"/>
                <a:gd name="T1" fmla="*/ 0 h 89"/>
                <a:gd name="T2" fmla="*/ 1027 w 1064"/>
                <a:gd name="T3" fmla="*/ 0 h 89"/>
                <a:gd name="T4" fmla="*/ 1042 w 1064"/>
                <a:gd name="T5" fmla="*/ 28 h 89"/>
                <a:gd name="T6" fmla="*/ 1054 w 1064"/>
                <a:gd name="T7" fmla="*/ 58 h 89"/>
                <a:gd name="T8" fmla="*/ 1064 w 1064"/>
                <a:gd name="T9" fmla="*/ 89 h 89"/>
                <a:gd name="T10" fmla="*/ 0 w 1064"/>
                <a:gd name="T11" fmla="*/ 89 h 89"/>
                <a:gd name="T12" fmla="*/ 0 w 1064"/>
                <a:gd name="T13" fmla="*/ 0 h 89"/>
              </a:gdLst>
              <a:ahLst/>
              <a:cxnLst>
                <a:cxn ang="0">
                  <a:pos x="T0" y="T1"/>
                </a:cxn>
                <a:cxn ang="0">
                  <a:pos x="T2" y="T3"/>
                </a:cxn>
                <a:cxn ang="0">
                  <a:pos x="T4" y="T5"/>
                </a:cxn>
                <a:cxn ang="0">
                  <a:pos x="T6" y="T7"/>
                </a:cxn>
                <a:cxn ang="0">
                  <a:pos x="T8" y="T9"/>
                </a:cxn>
                <a:cxn ang="0">
                  <a:pos x="T10" y="T11"/>
                </a:cxn>
                <a:cxn ang="0">
                  <a:pos x="T12" y="T13"/>
                </a:cxn>
              </a:cxnLst>
              <a:rect l="0" t="0" r="r" b="b"/>
              <a:pathLst>
                <a:path w="1064" h="89">
                  <a:moveTo>
                    <a:pt x="0" y="0"/>
                  </a:moveTo>
                  <a:lnTo>
                    <a:pt x="1027" y="0"/>
                  </a:lnTo>
                  <a:lnTo>
                    <a:pt x="1042" y="28"/>
                  </a:lnTo>
                  <a:lnTo>
                    <a:pt x="1054" y="58"/>
                  </a:lnTo>
                  <a:lnTo>
                    <a:pt x="1064" y="89"/>
                  </a:lnTo>
                  <a:lnTo>
                    <a:pt x="0" y="8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600" dirty="0">
                <a:latin typeface="Arial"/>
                <a:cs typeface="Arial"/>
              </a:endParaRPr>
            </a:p>
          </p:txBody>
        </p:sp>
      </p:grpSp>
      <p:pic>
        <p:nvPicPr>
          <p:cNvPr id="48" name="Picture 47" descr="wow_2016_logo_v0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9870" y="5658341"/>
            <a:ext cx="924560" cy="900616"/>
          </a:xfrm>
          <a:prstGeom prst="rect">
            <a:avLst/>
          </a:prstGeom>
        </p:spPr>
      </p:pic>
    </p:spTree>
    <p:extLst>
      <p:ext uri="{BB962C8B-B14F-4D97-AF65-F5344CB8AC3E}">
        <p14:creationId xmlns:p14="http://schemas.microsoft.com/office/powerpoint/2010/main" val="462069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97680" cy="30480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70407F8-A0DE-0548-8524-82115295947F}" type="datetime1">
              <a:rPr lang="en-US" smtClean="0"/>
              <a:t>3/24/17</a:t>
            </a:fld>
            <a:endParaRPr lang="en-US" dirty="0"/>
          </a:p>
        </p:txBody>
      </p:sp>
      <p:sp>
        <p:nvSpPr>
          <p:cNvPr id="4" name="Footer Placeholder 3"/>
          <p:cNvSpPr>
            <a:spLocks noGrp="1"/>
          </p:cNvSpPr>
          <p:nvPr>
            <p:ph type="ftr" sz="quarter" idx="11"/>
          </p:nvPr>
        </p:nvSpPr>
        <p:spPr/>
        <p:txBody>
          <a:bodyPr/>
          <a:lstStyle/>
          <a:p>
            <a:r>
              <a:rPr lang="en-US" dirty="0"/>
              <a:t>World of Watson 2016 </a:t>
            </a:r>
            <a:endParaRPr lang="de-DE" dirty="0"/>
          </a:p>
        </p:txBody>
      </p:sp>
      <p:sp>
        <p:nvSpPr>
          <p:cNvPr id="5" name="Slide Number Placeholder 4"/>
          <p:cNvSpPr>
            <a:spLocks noGrp="1"/>
          </p:cNvSpPr>
          <p:nvPr>
            <p:ph type="sldNum" sz="quarter" idx="12"/>
          </p:nvPr>
        </p:nvSpPr>
        <p:spPr/>
        <p:txBody>
          <a:bodyPr/>
          <a:lstStyle/>
          <a:p>
            <a:fld id="{E4DBDE34-E9B5-E04F-B662-69720E4BCB53}" type="slidenum">
              <a:rPr lang="en-US" smtClean="0"/>
              <a:pPr/>
              <a:t>‹#›</a:t>
            </a:fld>
            <a:endParaRPr lang="en-US" dirty="0"/>
          </a:p>
        </p:txBody>
      </p:sp>
    </p:spTree>
    <p:extLst>
      <p:ext uri="{BB962C8B-B14F-4D97-AF65-F5344CB8AC3E}">
        <p14:creationId xmlns:p14="http://schemas.microsoft.com/office/powerpoint/2010/main" val="955107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bove) +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1" y="1460413"/>
            <a:ext cx="8541385" cy="4322656"/>
          </a:xfrm>
        </p:spPr>
        <p:txBody>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p:cNvSpPr>
            <a:spLocks noGrp="1"/>
          </p:cNvSpPr>
          <p:nvPr>
            <p:ph type="dt" sz="half" idx="10"/>
          </p:nvPr>
        </p:nvSpPr>
        <p:spPr/>
        <p:txBody>
          <a:bodyPr/>
          <a:lstStyle/>
          <a:p>
            <a:fld id="{2862B59D-61C6-734D-B2FA-82ADFB6FECA2}" type="datetime1">
              <a:rPr lang="en-US" noProof="0" smtClean="0"/>
              <a:t>3/24/17</a:t>
            </a:fld>
            <a:endParaRPr lang="en-US" noProof="0"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noProof="0" smtClean="0"/>
              <a:pPr/>
              <a:t>‹#›</a:t>
            </a:fld>
            <a:endParaRPr lang="en-US" noProof="0" dirty="0"/>
          </a:p>
        </p:txBody>
      </p:sp>
      <p:sp>
        <p:nvSpPr>
          <p:cNvPr id="7" name="Title 6"/>
          <p:cNvSpPr>
            <a:spLocks noGrp="1"/>
          </p:cNvSpPr>
          <p:nvPr>
            <p:ph type="title"/>
          </p:nvPr>
        </p:nvSpPr>
        <p:spPr>
          <a:xfrm>
            <a:off x="228601" y="231648"/>
            <a:ext cx="4474777" cy="1219200"/>
          </a:xfrm>
        </p:spPr>
        <p:txBody>
          <a:bodyPr/>
          <a:lstStyle/>
          <a:p>
            <a:r>
              <a:rPr lang="en-US" noProof="0"/>
              <a:t>Click to edit Master title style</a:t>
            </a:r>
          </a:p>
        </p:txBody>
      </p:sp>
    </p:spTree>
    <p:extLst>
      <p:ext uri="{BB962C8B-B14F-4D97-AF65-F5344CB8AC3E}">
        <p14:creationId xmlns:p14="http://schemas.microsoft.com/office/powerpoint/2010/main" val="47501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3898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bove) + content (2-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6264F-D4B1-EC4C-8C30-7F9F0D21D144}"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9" name="Content Placeholder 2"/>
          <p:cNvSpPr>
            <a:spLocks noGrp="1"/>
          </p:cNvSpPr>
          <p:nvPr>
            <p:ph idx="14"/>
          </p:nvPr>
        </p:nvSpPr>
        <p:spPr>
          <a:xfrm>
            <a:off x="4568793" y="1463040"/>
            <a:ext cx="425196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595214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bov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2AADFED-D696-B14C-9F9D-4B709DB04A57}"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6019152"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3126701" y="1463040"/>
            <a:ext cx="283464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2478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bove) + content (4-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94C0549-033F-F04E-8BB8-1B3E52F5B6D7}"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
        <p:nvSpPr>
          <p:cNvPr id="8" name="Content Placeholder 2"/>
          <p:cNvSpPr>
            <a:spLocks noGrp="1"/>
          </p:cNvSpPr>
          <p:nvPr>
            <p:ph idx="13"/>
          </p:nvPr>
        </p:nvSpPr>
        <p:spPr>
          <a:xfrm>
            <a:off x="4563700"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2412942"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6729056" y="1463040"/>
            <a:ext cx="2103120" cy="4322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31174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bove) + blank">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020AAE-0E93-0646-88F8-B04482CD4A2C}"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Title 6"/>
          <p:cNvSpPr>
            <a:spLocks noGrp="1"/>
          </p:cNvSpPr>
          <p:nvPr>
            <p:ph type="title"/>
          </p:nvPr>
        </p:nvSpPr>
        <p:spPr>
          <a:xfrm>
            <a:off x="228601" y="231648"/>
            <a:ext cx="4474777" cy="1219200"/>
          </a:xfrm>
        </p:spPr>
        <p:txBody>
          <a:bodyPr/>
          <a:lstStyle/>
          <a:p>
            <a:r>
              <a:rPr lang="en-US" dirty="0"/>
              <a:t>Click to edit Master title style</a:t>
            </a:r>
          </a:p>
        </p:txBody>
      </p:sp>
    </p:spTree>
    <p:extLst>
      <p:ext uri="{BB962C8B-B14F-4D97-AF65-F5344CB8AC3E}">
        <p14:creationId xmlns:p14="http://schemas.microsoft.com/office/powerpoint/2010/main" val="778717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1/4)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7" y="231648"/>
            <a:ext cx="6376911"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1B44213-F620-F24C-A685-23884068C705}"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7736509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1/4)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12CE4DF-5C59-FE41-87D9-FA30C439C712}"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5664200" y="231648"/>
            <a:ext cx="3154680" cy="5791200"/>
          </a:xfrm>
        </p:spPr>
        <p:txBody>
          <a:bodyPr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792101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1/4) + content (3-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3" name="Content Placeholder 2"/>
          <p:cNvSpPr>
            <a:spLocks noGrp="1"/>
          </p:cNvSpPr>
          <p:nvPr>
            <p:ph idx="1"/>
          </p:nvPr>
        </p:nvSpPr>
        <p:spPr>
          <a:xfrm>
            <a:off x="2414016"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F2A9B07-2AD9-E04E-96EB-52640D3CE50E}"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Content Placeholder 2"/>
          <p:cNvSpPr>
            <a:spLocks noGrp="1"/>
          </p:cNvSpPr>
          <p:nvPr>
            <p:ph idx="14"/>
          </p:nvPr>
        </p:nvSpPr>
        <p:spPr>
          <a:xfrm>
            <a:off x="4574197"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5"/>
          </p:nvPr>
        </p:nvSpPr>
        <p:spPr>
          <a:xfrm>
            <a:off x="6739864" y="243840"/>
            <a:ext cx="2103120" cy="5767525"/>
          </a:xfrm>
        </p:spPr>
        <p:txBody>
          <a:bodyPr rIns="0"/>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9621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1/4) + content (8-graphs)">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4016"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0"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4"/>
          </p:nvPr>
        </p:nvSpPr>
        <p:spPr>
          <a:xfrm>
            <a:off x="6739128" y="244747"/>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2414016"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572000"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18"/>
          </p:nvPr>
        </p:nvSpPr>
        <p:spPr>
          <a:xfrm>
            <a:off x="6739128" y="3169920"/>
            <a:ext cx="2103120" cy="2438400"/>
          </a:xfrm>
        </p:spPr>
        <p:txBody>
          <a:bodyPr rIns="0"/>
          <a:lstStyle>
            <a:lvl1pPr>
              <a:defRPr sz="16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C0E938FE-645F-2E40-8F8E-5332AAB7C030}"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26" name="Text Placeholder 25"/>
          <p:cNvSpPr>
            <a:spLocks noGrp="1"/>
          </p:cNvSpPr>
          <p:nvPr>
            <p:ph type="body" sz="quarter" idx="20"/>
          </p:nvPr>
        </p:nvSpPr>
        <p:spPr>
          <a:xfrm>
            <a:off x="2414016"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5"/>
          <p:cNvSpPr>
            <a:spLocks noGrp="1"/>
          </p:cNvSpPr>
          <p:nvPr>
            <p:ph type="body" sz="quarter" idx="21"/>
          </p:nvPr>
        </p:nvSpPr>
        <p:spPr>
          <a:xfrm>
            <a:off x="4572000"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5"/>
          <p:cNvSpPr>
            <a:spLocks noGrp="1"/>
          </p:cNvSpPr>
          <p:nvPr>
            <p:ph type="body" sz="quarter" idx="22"/>
          </p:nvPr>
        </p:nvSpPr>
        <p:spPr>
          <a:xfrm>
            <a:off x="6739128" y="262128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5"/>
          <p:cNvSpPr>
            <a:spLocks noGrp="1"/>
          </p:cNvSpPr>
          <p:nvPr>
            <p:ph type="body" sz="quarter" idx="24"/>
          </p:nvPr>
        </p:nvSpPr>
        <p:spPr>
          <a:xfrm>
            <a:off x="2414016"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5"/>
          <p:cNvSpPr>
            <a:spLocks noGrp="1"/>
          </p:cNvSpPr>
          <p:nvPr>
            <p:ph type="body" sz="quarter" idx="25"/>
          </p:nvPr>
        </p:nvSpPr>
        <p:spPr>
          <a:xfrm>
            <a:off x="4572000"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5"/>
          <p:cNvSpPr>
            <a:spLocks noGrp="1"/>
          </p:cNvSpPr>
          <p:nvPr>
            <p:ph type="body" sz="quarter" idx="26"/>
          </p:nvPr>
        </p:nvSpPr>
        <p:spPr>
          <a:xfrm>
            <a:off x="6739128" y="5547360"/>
            <a:ext cx="2103120" cy="609600"/>
          </a:xfrm>
        </p:spPr>
        <p:txBody>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76757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1/4)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10312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F6569909-79EB-CD48-8A4A-5A8D23B2CF35}"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567115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1/3)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3" name="Content Placeholder 2"/>
          <p:cNvSpPr>
            <a:spLocks noGrp="1"/>
          </p:cNvSpPr>
          <p:nvPr>
            <p:ph idx="1"/>
          </p:nvPr>
        </p:nvSpPr>
        <p:spPr>
          <a:xfrm>
            <a:off x="3129776" y="231648"/>
            <a:ext cx="5659806"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360B42-63B9-304D-8F7B-BA1B289E486A}"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634582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563408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1/3) + content (2-columns)">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lvl1pPr>
              <a:defRPr sz="2000"/>
            </a:lvl1pPr>
          </a:lstStyle>
          <a:p>
            <a:r>
              <a:rPr lang="en-US" dirty="0"/>
              <a:t>Click to edit Master title style</a:t>
            </a:r>
          </a:p>
        </p:txBody>
      </p:sp>
      <p:sp>
        <p:nvSpPr>
          <p:cNvPr id="3" name="Content Placeholder 2"/>
          <p:cNvSpPr>
            <a:spLocks noGrp="1"/>
          </p:cNvSpPr>
          <p:nvPr>
            <p:ph idx="1"/>
          </p:nvPr>
        </p:nvSpPr>
        <p:spPr>
          <a:xfrm>
            <a:off x="3127248"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CCD755-ADF0-0247-AFB5-091D593A0B30}"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7832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1/3) + blank">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2834640" cy="5791200"/>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BEC3198B-BFB2-B34A-8309-8E316F54C5CC}"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145778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none) + content (1/3 +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7248" y="231648"/>
            <a:ext cx="5658304"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6DB83D-5CC2-DC41-9EA7-60FEADFFDA17}"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26384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none) + content (3-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31248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4D88E6-5C8B-214B-93C3-5859175EB588}"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7" name="Content Placeholder 2"/>
          <p:cNvSpPr>
            <a:spLocks noGrp="1"/>
          </p:cNvSpPr>
          <p:nvPr>
            <p:ph idx="13"/>
          </p:nvPr>
        </p:nvSpPr>
        <p:spPr>
          <a:xfrm>
            <a:off x="6016752"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idx="14"/>
          </p:nvPr>
        </p:nvSpPr>
        <p:spPr>
          <a:xfrm>
            <a:off x="228600" y="231648"/>
            <a:ext cx="2834640" cy="5791200"/>
          </a:xfrm>
        </p:spPr>
        <p:txBody>
          <a:bodyPr rIns="0"/>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9893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1/2) + content (1-column)">
    <p:spTree>
      <p:nvGrpSpPr>
        <p:cNvPr id="1" name=""/>
        <p:cNvGrpSpPr/>
        <p:nvPr/>
      </p:nvGrpSpPr>
      <p:grpSpPr>
        <a:xfrm>
          <a:off x="0" y="0"/>
          <a:ext cx="0" cy="0"/>
          <a:chOff x="0" y="0"/>
          <a:chExt cx="0" cy="0"/>
        </a:xfrm>
      </p:grpSpPr>
      <p:sp>
        <p:nvSpPr>
          <p:cNvPr id="2" name="Title 1"/>
          <p:cNvSpPr>
            <a:spLocks noGrp="1"/>
          </p:cNvSpPr>
          <p:nvPr>
            <p:ph type="title"/>
          </p:nvPr>
        </p:nvSpPr>
        <p:spPr>
          <a:xfrm>
            <a:off x="228600" y="231648"/>
            <a:ext cx="4251960" cy="5791200"/>
          </a:xfrm>
        </p:spPr>
        <p:txBody>
          <a:bodyPr/>
          <a:lstStyle/>
          <a:p>
            <a:r>
              <a:rPr lang="en-US" dirty="0"/>
              <a:t>Click to edit Master title style</a:t>
            </a:r>
          </a:p>
        </p:txBody>
      </p:sp>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4AA6E10-E411-A240-A338-B3A6E7C88E29}"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780171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9201628-924E-6947-8103-D29E7F24B145}"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228600" y="182880"/>
            <a:ext cx="4251960"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2875786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1/2, medium text, 30 pt) and content (1-column)">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0" y="231648"/>
            <a:ext cx="4251960" cy="5791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10DB504-C20C-814E-9B71-5D4A32B33569}"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8" name="Title 7"/>
          <p:cNvSpPr>
            <a:spLocks noGrp="1"/>
          </p:cNvSpPr>
          <p:nvPr>
            <p:ph type="title"/>
          </p:nvPr>
        </p:nvSpPr>
        <p:spPr>
          <a:xfrm>
            <a:off x="137160" y="182880"/>
            <a:ext cx="4251960" cy="5791200"/>
          </a:xfrm>
        </p:spPr>
        <p:txBody>
          <a:bodyPr/>
          <a:lstStyle>
            <a:lvl1pPr marL="0" indent="0">
              <a:defRPr sz="3000"/>
            </a:lvl1pPr>
          </a:lstStyle>
          <a:p>
            <a:r>
              <a:rPr lang="en-US" dirty="0"/>
              <a:t>Click to edit Master title style</a:t>
            </a:r>
          </a:p>
        </p:txBody>
      </p:sp>
    </p:spTree>
    <p:extLst>
      <p:ext uri="{BB962C8B-B14F-4D97-AF65-F5344CB8AC3E}">
        <p14:creationId xmlns:p14="http://schemas.microsoft.com/office/powerpoint/2010/main" val="3454042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ig text only (48 p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9DF524-3F05-984E-8D5A-A74FF9189340}" type="datetime1">
              <a:rPr lang="en-US" smtClean="0"/>
              <a:t>3/24/17</a:t>
            </a:fld>
            <a:endParaRPr lang="en-US" dirty="0"/>
          </a:p>
        </p:txBody>
      </p:sp>
      <p:sp>
        <p:nvSpPr>
          <p:cNvPr id="5" name="Footer Placeholder 4"/>
          <p:cNvSpPr>
            <a:spLocks noGrp="1"/>
          </p:cNvSpPr>
          <p:nvPr>
            <p:ph type="ftr" sz="quarter" idx="11"/>
          </p:nvPr>
        </p:nvSpPr>
        <p:spPr/>
        <p:txBody>
          <a:bodyPr/>
          <a:lstStyle/>
          <a:p>
            <a:r>
              <a:rPr lang="en-US" dirty="0"/>
              <a:t>World of Watson 2016 </a:t>
            </a:r>
          </a:p>
        </p:txBody>
      </p:sp>
      <p:sp>
        <p:nvSpPr>
          <p:cNvPr id="6" name="Slide Number Placeholder 5"/>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3" name="Title 2"/>
          <p:cNvSpPr>
            <a:spLocks noGrp="1"/>
          </p:cNvSpPr>
          <p:nvPr>
            <p:ph type="title"/>
          </p:nvPr>
        </p:nvSpPr>
        <p:spPr>
          <a:xfrm>
            <a:off x="228600" y="109728"/>
            <a:ext cx="8515984" cy="5791200"/>
          </a:xfrm>
        </p:spPr>
        <p:txBody>
          <a:bodyPr/>
          <a:lstStyle>
            <a:lvl1pPr>
              <a:lnSpc>
                <a:spcPct val="90000"/>
              </a:lnSpc>
              <a:defRPr sz="4800"/>
            </a:lvl1pPr>
          </a:lstStyle>
          <a:p>
            <a:r>
              <a:rPr lang="en-US" dirty="0"/>
              <a:t>Click to edit Master title style</a:t>
            </a:r>
          </a:p>
        </p:txBody>
      </p:sp>
    </p:spTree>
    <p:extLst>
      <p:ext uri="{BB962C8B-B14F-4D97-AF65-F5344CB8AC3E}">
        <p14:creationId xmlns:p14="http://schemas.microsoft.com/office/powerpoint/2010/main" val="421286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um text only (30 p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CC8613-32AD-954C-8052-A3A192382257}" type="datetime1">
              <a:rPr lang="en-US" smtClean="0"/>
              <a:t>3/24/17</a:t>
            </a:fld>
            <a:endParaRPr lang="en-US" dirty="0"/>
          </a:p>
        </p:txBody>
      </p:sp>
      <p:sp>
        <p:nvSpPr>
          <p:cNvPr id="4" name="Footer Placeholder 3"/>
          <p:cNvSpPr>
            <a:spLocks noGrp="1"/>
          </p:cNvSpPr>
          <p:nvPr>
            <p:ph type="ftr" sz="quarter" idx="11"/>
          </p:nvPr>
        </p:nvSpPr>
        <p:spPr/>
        <p:txBody>
          <a:bodyPr/>
          <a:lstStyle/>
          <a:p>
            <a:r>
              <a:rPr lang="en-US" dirty="0"/>
              <a:t>World of Watson 2016 </a:t>
            </a:r>
          </a:p>
        </p:txBody>
      </p:sp>
      <p:sp>
        <p:nvSpPr>
          <p:cNvPr id="5" name="Slide Number Placeholder 4"/>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
        <p:nvSpPr>
          <p:cNvPr id="6" name="Title 5"/>
          <p:cNvSpPr>
            <a:spLocks noGrp="1"/>
          </p:cNvSpPr>
          <p:nvPr>
            <p:ph type="title"/>
          </p:nvPr>
        </p:nvSpPr>
        <p:spPr>
          <a:xfrm>
            <a:off x="228600" y="182880"/>
            <a:ext cx="5706166" cy="5791200"/>
          </a:xfrm>
        </p:spPr>
        <p:txBody>
          <a:bodyPr/>
          <a:lstStyle>
            <a:lvl1pPr>
              <a:defRPr sz="3000"/>
            </a:lvl1pPr>
          </a:lstStyle>
          <a:p>
            <a:r>
              <a:rPr lang="en-US" dirty="0"/>
              <a:t>Click to edit Master title style</a:t>
            </a:r>
          </a:p>
        </p:txBody>
      </p:sp>
    </p:spTree>
    <p:extLst>
      <p:ext uri="{BB962C8B-B14F-4D97-AF65-F5344CB8AC3E}">
        <p14:creationId xmlns:p14="http://schemas.microsoft.com/office/powerpoint/2010/main" val="23751018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997A2-0882-9A41-B5BB-6ECC9567DA24}" type="datetime1">
              <a:rPr lang="en-US" smtClean="0"/>
              <a:t>3/24/17</a:t>
            </a:fld>
            <a:endParaRPr lang="en-US" dirty="0"/>
          </a:p>
        </p:txBody>
      </p:sp>
      <p:sp>
        <p:nvSpPr>
          <p:cNvPr id="3" name="Footer Placeholder 2"/>
          <p:cNvSpPr>
            <a:spLocks noGrp="1"/>
          </p:cNvSpPr>
          <p:nvPr>
            <p:ph type="ftr" sz="quarter" idx="11"/>
          </p:nvPr>
        </p:nvSpPr>
        <p:spPr/>
        <p:txBody>
          <a:bodyPr/>
          <a:lstStyle/>
          <a:p>
            <a:r>
              <a:rPr lang="en-US" dirty="0"/>
              <a:t>World of Watson 2016 </a:t>
            </a:r>
          </a:p>
        </p:txBody>
      </p:sp>
      <p:sp>
        <p:nvSpPr>
          <p:cNvPr id="4" name="Slide Number Placeholder 3"/>
          <p:cNvSpPr>
            <a:spLocks noGrp="1"/>
          </p:cNvSpPr>
          <p:nvPr>
            <p:ph type="sldNum" sz="quarter" idx="12"/>
          </p:nvPr>
        </p:nvSpPr>
        <p:spPr/>
        <p:txBody>
          <a:body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14239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66738" y="2090738"/>
            <a:ext cx="3894137"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3275" y="2090738"/>
            <a:ext cx="3894138" cy="4092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934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592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3077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34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8057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1847697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5.xml"/><Relationship Id="rId20" Type="http://schemas.openxmlformats.org/officeDocument/2006/relationships/slideLayout" Target="../slideLayouts/slideLayout36.xml"/><Relationship Id="rId21" Type="http://schemas.openxmlformats.org/officeDocument/2006/relationships/slideLayout" Target="../slideLayouts/slideLayout37.xml"/><Relationship Id="rId22" Type="http://schemas.openxmlformats.org/officeDocument/2006/relationships/slideLayout" Target="../slideLayouts/slideLayout38.xml"/><Relationship Id="rId23" Type="http://schemas.openxmlformats.org/officeDocument/2006/relationships/slideLayout" Target="../slideLayouts/slideLayout39.xml"/><Relationship Id="rId24" Type="http://schemas.openxmlformats.org/officeDocument/2006/relationships/theme" Target="../theme/theme2.xml"/><Relationship Id="rId10" Type="http://schemas.openxmlformats.org/officeDocument/2006/relationships/slideLayout" Target="../slideLayouts/slideLayout26.xml"/><Relationship Id="rId11" Type="http://schemas.openxmlformats.org/officeDocument/2006/relationships/slideLayout" Target="../slideLayouts/slideLayout27.xml"/><Relationship Id="rId12" Type="http://schemas.openxmlformats.org/officeDocument/2006/relationships/slideLayout" Target="../slideLayouts/slideLayout28.xml"/><Relationship Id="rId13" Type="http://schemas.openxmlformats.org/officeDocument/2006/relationships/slideLayout" Target="../slideLayouts/slideLayout29.xml"/><Relationship Id="rId14" Type="http://schemas.openxmlformats.org/officeDocument/2006/relationships/slideLayout" Target="../slideLayouts/slideLayout30.xml"/><Relationship Id="rId15" Type="http://schemas.openxmlformats.org/officeDocument/2006/relationships/slideLayout" Target="../slideLayouts/slideLayout31.xml"/><Relationship Id="rId16" Type="http://schemas.openxmlformats.org/officeDocument/2006/relationships/slideLayout" Target="../slideLayouts/slideLayout32.xml"/><Relationship Id="rId17" Type="http://schemas.openxmlformats.org/officeDocument/2006/relationships/slideLayout" Target="../slideLayouts/slideLayout33.xml"/><Relationship Id="rId18" Type="http://schemas.openxmlformats.org/officeDocument/2006/relationships/slideLayout" Target="../slideLayouts/slideLayout34.xml"/><Relationship Id="rId19" Type="http://schemas.openxmlformats.org/officeDocument/2006/relationships/slideLayout" Target="../slideLayouts/slideLayout35.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165100" y="538163"/>
            <a:ext cx="8805863"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title – should be all initial caps</a:t>
            </a:r>
          </a:p>
        </p:txBody>
      </p:sp>
      <p:sp>
        <p:nvSpPr>
          <p:cNvPr id="1027" name="Rectangle 4"/>
          <p:cNvSpPr>
            <a:spLocks noGrp="1" noChangeArrowheads="1"/>
          </p:cNvSpPr>
          <p:nvPr>
            <p:ph type="body" idx="1"/>
          </p:nvPr>
        </p:nvSpPr>
        <p:spPr bwMode="auto">
          <a:xfrm>
            <a:off x="165100" y="1236663"/>
            <a:ext cx="8805863" cy="516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9"/>
          <p:cNvSpPr>
            <a:spLocks noChangeShapeType="1"/>
          </p:cNvSpPr>
          <p:nvPr/>
        </p:nvSpPr>
        <p:spPr bwMode="auto">
          <a:xfrm>
            <a:off x="261938" y="488950"/>
            <a:ext cx="86137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pic>
        <p:nvPicPr>
          <p:cNvPr id="1029" name="Picture 10" descr="R120_G137_B251-20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80400" y="188913"/>
            <a:ext cx="588963"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Line 10"/>
          <p:cNvSpPr>
            <a:spLocks noChangeShapeType="1"/>
          </p:cNvSpPr>
          <p:nvPr/>
        </p:nvSpPr>
        <p:spPr bwMode="auto">
          <a:xfrm>
            <a:off x="261938" y="6654800"/>
            <a:ext cx="86201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31" name="Rectangle 31"/>
          <p:cNvSpPr>
            <a:spLocks noChangeArrowheads="1"/>
          </p:cNvSpPr>
          <p:nvPr/>
        </p:nvSpPr>
        <p:spPr bwMode="black">
          <a:xfrm>
            <a:off x="165100" y="6654800"/>
            <a:ext cx="395288" cy="133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eaLnBrk="1" hangingPunct="1">
              <a:defRPr/>
            </a:pPr>
            <a:fld id="{D6CA7DB8-5028-4314-B186-65A41A643677}" type="slidenum">
              <a:rPr lang="en-US" altLang="en-US" sz="800" smtClean="0"/>
              <a:pPr eaLnBrk="1" hangingPunct="1">
                <a:defRPr/>
              </a:pPr>
              <a:t>‹#›</a:t>
            </a:fld>
            <a:endParaRPr lang="en-US" altLang="en-US" sz="800"/>
          </a:p>
        </p:txBody>
      </p:sp>
      <p:sp>
        <p:nvSpPr>
          <p:cNvPr id="1032" name="Rectangle 32"/>
          <p:cNvSpPr>
            <a:spLocks noChangeArrowheads="1"/>
          </p:cNvSpPr>
          <p:nvPr/>
        </p:nvSpPr>
        <p:spPr bwMode="auto">
          <a:xfrm>
            <a:off x="7553325" y="6657975"/>
            <a:ext cx="1420813"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1600">
                <a:solidFill>
                  <a:schemeClr val="tx1"/>
                </a:solidFill>
                <a:latin typeface="Arial" panose="020B0604020202020204" pitchFamily="34" charset="0"/>
                <a:ea typeface="MS PGothic" panose="020B0600070205080204" pitchFamily="34" charset="-128"/>
              </a:defRPr>
            </a:lvl1pPr>
            <a:lvl2pPr marL="742950" indent="-285750">
              <a:defRPr sz="1600">
                <a:solidFill>
                  <a:schemeClr val="tx1"/>
                </a:solidFill>
                <a:latin typeface="Arial" panose="020B0604020202020204" pitchFamily="34" charset="0"/>
                <a:ea typeface="MS PGothic" panose="020B0600070205080204" pitchFamily="34" charset="-128"/>
              </a:defRPr>
            </a:lvl2pPr>
            <a:lvl3pPr marL="1143000" indent="-228600">
              <a:defRPr sz="1600">
                <a:solidFill>
                  <a:schemeClr val="tx1"/>
                </a:solidFill>
                <a:latin typeface="Arial" panose="020B0604020202020204" pitchFamily="34" charset="0"/>
                <a:ea typeface="MS PGothic" panose="020B0600070205080204" pitchFamily="34" charset="-128"/>
              </a:defRPr>
            </a:lvl3pPr>
            <a:lvl4pPr marL="1600200" indent="-228600">
              <a:defRPr sz="1600">
                <a:solidFill>
                  <a:schemeClr val="tx1"/>
                </a:solidFill>
                <a:latin typeface="Arial" panose="020B0604020202020204" pitchFamily="34" charset="0"/>
                <a:ea typeface="MS PGothic" panose="020B0600070205080204" pitchFamily="34" charset="-128"/>
              </a:defRPr>
            </a:lvl4pPr>
            <a:lvl5pPr marL="2057400" indent="-228600">
              <a:defRPr sz="1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MS PGothic" panose="020B0600070205080204" pitchFamily="34" charset="-128"/>
              </a:defRPr>
            </a:lvl9pPr>
          </a:lstStyle>
          <a:p>
            <a:pPr algn="r" eaLnBrk="1" hangingPunct="1">
              <a:defRPr/>
            </a:pPr>
            <a:r>
              <a:rPr lang="en-US" altLang="en-US" sz="800" dirty="0"/>
              <a:t>© </a:t>
            </a:r>
            <a:r>
              <a:rPr lang="en-US" altLang="en-US" sz="800" dirty="0" smtClean="0"/>
              <a:t>2017 </a:t>
            </a:r>
            <a:r>
              <a:rPr lang="en-US" altLang="en-US" sz="800" dirty="0"/>
              <a:t>IBM Corporation</a:t>
            </a:r>
          </a:p>
        </p:txBody>
      </p:sp>
    </p:spTree>
  </p:cSld>
  <p:clrMap bg1="lt1" tx1="dk1" bg2="lt2" tx2="dk2" accent1="accent1" accent2="accent2" accent3="accent3" accent4="accent4" accent5="accent5" accent6="accent6" hlink="hlink" folHlink="folHlink"/>
  <p:sldLayoutIdLst>
    <p:sldLayoutId id="2147484256"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 id="2147484252" r:id="rId12"/>
    <p:sldLayoutId id="2147484253" r:id="rId13"/>
    <p:sldLayoutId id="2147484254" r:id="rId14"/>
    <p:sldLayoutId id="2147484255" r:id="rId15"/>
    <p:sldLayoutId id="2147484257" r:id="rId16"/>
  </p:sldLayoutIdLst>
  <p:hf sldNum="0" hdr="0" dt="0"/>
  <p:txStyles>
    <p:titleStyle>
      <a:lvl1pPr algn="l" rtl="0" eaLnBrk="0" fontAlgn="base" hangingPunct="0">
        <a:spcBef>
          <a:spcPct val="0"/>
        </a:spcBef>
        <a:spcAft>
          <a:spcPct val="0"/>
        </a:spcAft>
        <a:defRPr sz="2600" b="1">
          <a:solidFill>
            <a:schemeClr val="hlink"/>
          </a:solidFill>
          <a:latin typeface="+mj-lt"/>
          <a:ea typeface="MS PGothic" panose="020B0600070205080204" pitchFamily="34" charset="-128"/>
          <a:cs typeface="+mj-cs"/>
        </a:defRPr>
      </a:lvl1pPr>
      <a:lvl2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2pPr>
      <a:lvl3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3pPr>
      <a:lvl4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4pPr>
      <a:lvl5pPr algn="l" rtl="0" eaLnBrk="0" fontAlgn="base" hangingPunct="0">
        <a:spcBef>
          <a:spcPct val="0"/>
        </a:spcBef>
        <a:spcAft>
          <a:spcPct val="0"/>
        </a:spcAft>
        <a:defRPr sz="2600" b="1">
          <a:solidFill>
            <a:schemeClr val="hlink"/>
          </a:solidFill>
          <a:latin typeface="Arial" pitchFamily="-112" charset="0"/>
          <a:ea typeface="MS PGothic" panose="020B0600070205080204" pitchFamily="34" charset="-128"/>
          <a:cs typeface="Arial" pitchFamily="-112" charset="0"/>
        </a:defRPr>
      </a:lvl5pPr>
      <a:lvl6pPr marL="4572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6pPr>
      <a:lvl7pPr marL="9144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7pPr>
      <a:lvl8pPr marL="13716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8pPr>
      <a:lvl9pPr marL="1828800" algn="l" rtl="0" eaLnBrk="1" fontAlgn="base" hangingPunct="1">
        <a:spcBef>
          <a:spcPct val="0"/>
        </a:spcBef>
        <a:spcAft>
          <a:spcPct val="0"/>
        </a:spcAft>
        <a:defRPr sz="2000">
          <a:solidFill>
            <a:schemeClr val="tx1"/>
          </a:solidFill>
          <a:latin typeface="Arial" pitchFamily="-112" charset="0"/>
          <a:ea typeface="Arial" pitchFamily="-112" charset="0"/>
          <a:cs typeface="Arial" pitchFamily="-112" charset="0"/>
        </a:defRPr>
      </a:lvl9pPr>
    </p:titleStyle>
    <p:bodyStyle>
      <a:lvl1pPr marL="228600" indent="-228600" algn="l" rtl="0" eaLnBrk="0" fontAlgn="base" hangingPunct="0">
        <a:spcBef>
          <a:spcPct val="0"/>
        </a:spcBef>
        <a:spcAft>
          <a:spcPct val="0"/>
        </a:spcAft>
        <a:buClr>
          <a:schemeClr val="tx1"/>
        </a:buClr>
        <a:buFont typeface="Wingdings" panose="05000000000000000000" pitchFamily="2" charset="2"/>
        <a:buChar char="§"/>
        <a:defRPr sz="2000" b="1">
          <a:solidFill>
            <a:schemeClr val="tx1"/>
          </a:solidFill>
          <a:latin typeface="+mn-lt"/>
          <a:ea typeface="MS PGothic" panose="020B0600070205080204" pitchFamily="34" charset="-128"/>
          <a:cs typeface="+mn-cs"/>
        </a:defRPr>
      </a:lvl1pPr>
      <a:lvl2pPr marL="571500" indent="-228600" algn="l" rtl="0" eaLnBrk="0" fontAlgn="base" hangingPunct="0">
        <a:spcBef>
          <a:spcPct val="0"/>
        </a:spcBef>
        <a:spcAft>
          <a:spcPct val="0"/>
        </a:spcAft>
        <a:buClr>
          <a:schemeClr val="tx1"/>
        </a:buClr>
        <a:buFont typeface="Arial" panose="020B0604020202020204" pitchFamily="34" charset="0"/>
        <a:buChar char="–"/>
        <a:defRPr>
          <a:solidFill>
            <a:schemeClr val="tx1"/>
          </a:solidFill>
          <a:latin typeface="+mn-lt"/>
          <a:ea typeface="+mn-ea"/>
          <a:cs typeface="+mn-cs"/>
        </a:defRPr>
      </a:lvl2pPr>
      <a:lvl3pPr marL="914400" indent="-228600" algn="l" rtl="0" eaLnBrk="0" fontAlgn="base" hangingPunct="0">
        <a:spcBef>
          <a:spcPct val="0"/>
        </a:spcBef>
        <a:spcAft>
          <a:spcPct val="0"/>
        </a:spcAft>
        <a:buClr>
          <a:schemeClr val="tx1"/>
        </a:buClr>
        <a:buChar char="•"/>
        <a:defRPr sz="1600">
          <a:solidFill>
            <a:schemeClr val="tx1"/>
          </a:solidFill>
          <a:latin typeface="+mn-lt"/>
          <a:ea typeface="+mn-ea"/>
          <a:cs typeface="+mn-cs"/>
        </a:defRPr>
      </a:lvl3pPr>
      <a:lvl4pPr marL="1257300" indent="-228600" algn="l" rtl="0" eaLnBrk="0" fontAlgn="base" hangingPunct="0">
        <a:spcBef>
          <a:spcPct val="0"/>
        </a:spcBef>
        <a:spcAft>
          <a:spcPct val="0"/>
        </a:spcAft>
        <a:buClr>
          <a:schemeClr val="tx1"/>
        </a:buClr>
        <a:buSzPct val="65000"/>
        <a:buFont typeface="Wingdings" panose="05000000000000000000" pitchFamily="2" charset="2"/>
        <a:buChar char="q"/>
        <a:defRPr sz="1400">
          <a:solidFill>
            <a:schemeClr val="tx1"/>
          </a:solidFill>
          <a:latin typeface="+mn-lt"/>
          <a:ea typeface="+mn-ea"/>
          <a:cs typeface="+mn-cs"/>
        </a:defRPr>
      </a:lvl4pPr>
      <a:lvl5pPr marL="1600200" indent="-228600" algn="l" rtl="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mn-lt"/>
          <a:ea typeface="+mn-ea"/>
          <a:cs typeface="+mn-cs"/>
        </a:defRPr>
      </a:lvl5pPr>
      <a:lvl6pPr marL="24574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6pPr>
      <a:lvl7pPr marL="29146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7pPr>
      <a:lvl8pPr marL="33718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8pPr>
      <a:lvl9pPr marL="3829050" indent="-171450" algn="l" rtl="0" eaLnBrk="1" fontAlgn="base" hangingPunct="1">
        <a:spcBef>
          <a:spcPct val="20000"/>
        </a:spcBef>
        <a:spcAft>
          <a:spcPct val="0"/>
        </a:spcAft>
        <a:buClr>
          <a:schemeClr val="tx2"/>
        </a:buClr>
        <a:buFont typeface="Wingdings" pitchFamily="-112" charset="2"/>
        <a:buChar char="§"/>
        <a:defRPr sz="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229668"/>
            <a:ext cx="2103120" cy="5791200"/>
          </a:xfrm>
          <a:prstGeom prst="rect">
            <a:avLst/>
          </a:prstGeom>
        </p:spPr>
        <p:txBody>
          <a:bodyPr vert="horz" lIns="0" tIns="0" rIns="0" bIns="0" rtlCol="0" anchor="t" anchorCtr="0">
            <a:noAutofit/>
          </a:bodyPr>
          <a:lstStyle/>
          <a:p>
            <a:r>
              <a:rPr lang="en-US" noProof="0" dirty="0"/>
              <a:t>Click to edit Master title style</a:t>
            </a:r>
          </a:p>
        </p:txBody>
      </p:sp>
      <p:sp>
        <p:nvSpPr>
          <p:cNvPr id="3" name="Text Placeholder 2"/>
          <p:cNvSpPr>
            <a:spLocks noGrp="1"/>
          </p:cNvSpPr>
          <p:nvPr>
            <p:ph type="body" idx="1"/>
          </p:nvPr>
        </p:nvSpPr>
        <p:spPr>
          <a:xfrm>
            <a:off x="2408195" y="229668"/>
            <a:ext cx="2105840" cy="5791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835150" y="6291072"/>
            <a:ext cx="9144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fld id="{2174344F-C90D-A449-8092-23260DC06A0F}" type="datetime1">
              <a:rPr lang="en-US" smtClean="0"/>
              <a:t>3/24/17</a:t>
            </a:fld>
            <a:endParaRPr lang="en-US" dirty="0"/>
          </a:p>
        </p:txBody>
      </p:sp>
      <p:sp>
        <p:nvSpPr>
          <p:cNvPr id="5" name="Footer Placeholder 4"/>
          <p:cNvSpPr>
            <a:spLocks noGrp="1"/>
          </p:cNvSpPr>
          <p:nvPr>
            <p:ph type="ftr" sz="quarter" idx="3"/>
          </p:nvPr>
        </p:nvSpPr>
        <p:spPr>
          <a:xfrm>
            <a:off x="969264" y="6291072"/>
            <a:ext cx="865886"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World of Watson 2016 </a:t>
            </a:r>
          </a:p>
        </p:txBody>
      </p:sp>
      <p:sp>
        <p:nvSpPr>
          <p:cNvPr id="6" name="Slide Number Placeholder 5"/>
          <p:cNvSpPr>
            <a:spLocks noGrp="1"/>
          </p:cNvSpPr>
          <p:nvPr>
            <p:ph type="sldNum" sz="quarter" idx="4"/>
          </p:nvPr>
        </p:nvSpPr>
        <p:spPr>
          <a:xfrm>
            <a:off x="230188" y="6291072"/>
            <a:ext cx="457200" cy="268224"/>
          </a:xfrm>
          <a:prstGeom prst="rect">
            <a:avLst/>
          </a:prstGeom>
        </p:spPr>
        <p:txBody>
          <a:bodyPr vert="horz" lIns="0" tIns="0" rIns="0" bIns="0" rtlCol="0" anchor="b" anchorCtr="0"/>
          <a:lstStyle>
            <a:lvl1pPr algn="l">
              <a:defRPr sz="500">
                <a:solidFill>
                  <a:srgbClr val="FFFFFF"/>
                </a:solidFill>
                <a:latin typeface="Arial"/>
                <a:cs typeface="Arial"/>
              </a:defRPr>
            </a:lvl1pPr>
          </a:lstStyle>
          <a:p>
            <a:r>
              <a:rPr lang="en-US" dirty="0"/>
              <a:t>Page </a:t>
            </a:r>
            <a:fld id="{E4DBDE34-E9B5-E04F-B662-69720E4BCB53}" type="slidenum">
              <a:rPr lang="en-US" smtClean="0"/>
              <a:pPr/>
              <a:t>‹#›</a:t>
            </a:fld>
            <a:endParaRPr lang="en-US" dirty="0"/>
          </a:p>
        </p:txBody>
      </p:sp>
    </p:spTree>
    <p:extLst>
      <p:ext uri="{BB962C8B-B14F-4D97-AF65-F5344CB8AC3E}">
        <p14:creationId xmlns:p14="http://schemas.microsoft.com/office/powerpoint/2010/main" val="2389710747"/>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 id="2147484275" r:id="rId17"/>
    <p:sldLayoutId id="2147484276" r:id="rId18"/>
    <p:sldLayoutId id="2147484277" r:id="rId19"/>
    <p:sldLayoutId id="2147484278" r:id="rId20"/>
    <p:sldLayoutId id="2147484279" r:id="rId21"/>
    <p:sldLayoutId id="2147484280" r:id="rId22"/>
    <p:sldLayoutId id="2147484281" r:id="rId23"/>
  </p:sldLayoutIdLst>
  <p:hf hdr="0" dt="0"/>
  <p:txStyles>
    <p:titleStyle>
      <a:lvl1pPr algn="l" defTabSz="457200" rtl="0" eaLnBrk="1" latinLnBrk="0" hangingPunct="1">
        <a:lnSpc>
          <a:spcPct val="100000"/>
        </a:lnSpc>
        <a:spcBef>
          <a:spcPct val="0"/>
        </a:spcBef>
        <a:buNone/>
        <a:defRPr sz="2000" kern="1200">
          <a:solidFill>
            <a:srgbClr val="FFFFFF"/>
          </a:solidFill>
          <a:latin typeface="Arial"/>
          <a:ea typeface="+mj-ea"/>
          <a:cs typeface="Arial"/>
        </a:defRPr>
      </a:lvl1pPr>
    </p:titleStyle>
    <p:bodyStyle>
      <a:lvl1pPr marL="0" indent="0" algn="l" defTabSz="457200" rtl="0" eaLnBrk="1" latinLnBrk="0" hangingPunct="1">
        <a:spcBef>
          <a:spcPts val="1500"/>
        </a:spcBef>
        <a:buFont typeface="Arial"/>
        <a:buNone/>
        <a:defRPr sz="2000" kern="1200">
          <a:solidFill>
            <a:srgbClr val="FFFFFF"/>
          </a:solidFill>
          <a:latin typeface="Arial"/>
          <a:ea typeface="+mn-ea"/>
          <a:cs typeface="Arial"/>
        </a:defRPr>
      </a:lvl1pPr>
      <a:lvl2pPr marL="173038" indent="-173038" algn="l" defTabSz="457200" rtl="0" eaLnBrk="1" latinLnBrk="0" hangingPunct="1">
        <a:spcBef>
          <a:spcPct val="20000"/>
        </a:spcBef>
        <a:buFont typeface="Arial"/>
        <a:buChar char="–"/>
        <a:defRPr sz="2000" kern="1200">
          <a:solidFill>
            <a:srgbClr val="FFFFFF"/>
          </a:solidFill>
          <a:latin typeface="Arial"/>
          <a:ea typeface="+mn-ea"/>
          <a:cs typeface="Arial"/>
        </a:defRPr>
      </a:lvl2pPr>
      <a:lvl3pPr marL="396875" indent="-173038" algn="l" defTabSz="457200" rtl="0" eaLnBrk="1" latinLnBrk="0" hangingPunct="1">
        <a:spcBef>
          <a:spcPct val="20000"/>
        </a:spcBef>
        <a:buFont typeface="Arial"/>
        <a:buChar char="•"/>
        <a:defRPr sz="2000" kern="1200">
          <a:solidFill>
            <a:srgbClr val="FFFFFF"/>
          </a:solidFill>
          <a:latin typeface="Arial"/>
          <a:ea typeface="+mn-ea"/>
          <a:cs typeface="Arial"/>
        </a:defRPr>
      </a:lvl3pPr>
      <a:lvl4pPr marL="625475" indent="-168275" algn="l" defTabSz="457200" rtl="0" eaLnBrk="1" latinLnBrk="0" hangingPunct="1">
        <a:spcBef>
          <a:spcPct val="20000"/>
        </a:spcBef>
        <a:buFont typeface="Arial"/>
        <a:buChar char="–"/>
        <a:defRPr sz="2000" kern="1200">
          <a:solidFill>
            <a:srgbClr val="FFFFFF"/>
          </a:solidFill>
          <a:latin typeface="Arial"/>
          <a:ea typeface="+mn-ea"/>
          <a:cs typeface="Arial"/>
        </a:defRPr>
      </a:lvl4pPr>
      <a:lvl5pPr marL="803275" indent="-173038" algn="l" defTabSz="457200" rtl="0" eaLnBrk="1" latinLnBrk="0" hangingPunct="1">
        <a:spcBef>
          <a:spcPct val="20000"/>
        </a:spcBef>
        <a:buFont typeface="Arial"/>
        <a:buChar char="»"/>
        <a:defRPr sz="2000" kern="1200">
          <a:solidFill>
            <a:srgbClr val="FFFFF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oleObject" Target="../embeddings/oleObject1.bin"/><Relationship Id="rId6" Type="http://schemas.openxmlformats.org/officeDocument/2006/relationships/image" Target="../media/image4.emf"/><Relationship Id="rId7" Type="http://schemas.openxmlformats.org/officeDocument/2006/relationships/image" Target="../media/image5.png"/><Relationship Id="rId1" Type="http://schemas.openxmlformats.org/officeDocument/2006/relationships/vmlDrawing" Target="../drawings/vmlDrawing1.vml"/><Relationship Id="rId2"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4" Type="http://schemas.openxmlformats.org/officeDocument/2006/relationships/image" Target="../media/image7.wmf"/><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122" name="Object 1"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303" name="think-cell Slide" r:id="rId5" imgW="38100" imgH="38100" progId="TCLayout.ActiveDocument.1">
                  <p:embed/>
                </p:oleObj>
              </mc:Choice>
              <mc:Fallback>
                <p:oleObj name="think-cell Slide" r:id="rId5" imgW="38100" imgH="38100" progId="TCLayout.ActiveDocument.1">
                  <p:embed/>
                  <p:pic>
                    <p:nvPicPr>
                      <p:cNvPr id="0"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3" name="Rectangle 4"/>
          <p:cNvSpPr>
            <a:spLocks noGrp="1" noChangeArrowheads="1"/>
          </p:cNvSpPr>
          <p:nvPr>
            <p:ph type="ctrTitle"/>
          </p:nvPr>
        </p:nvSpPr>
        <p:spPr bwMode="gray">
          <a:xfrm>
            <a:off x="327025" y="1660779"/>
            <a:ext cx="8435975" cy="714375"/>
          </a:xfrm>
        </p:spPr>
        <p:txBody>
          <a:bodyPr anchor="t"/>
          <a:lstStyle/>
          <a:p>
            <a:pPr algn="ctr" eaLnBrk="1" hangingPunct="1">
              <a:tabLst>
                <a:tab pos="914400" algn="l"/>
              </a:tabLst>
            </a:pPr>
            <a:r>
              <a:rPr lang="en-US" altLang="en-US" sz="3600" dirty="0">
                <a:latin typeface="Helvetica" panose="020B0604020202020204" pitchFamily="34" charset="0"/>
              </a:rPr>
              <a:t>Machine Learning</a:t>
            </a:r>
            <a:br>
              <a:rPr lang="en-US" altLang="en-US" sz="3600" dirty="0">
                <a:latin typeface="Helvetica" panose="020B0604020202020204" pitchFamily="34" charset="0"/>
              </a:rPr>
            </a:br>
            <a:endParaRPr lang="en-US" altLang="en-US" sz="3600" dirty="0">
              <a:latin typeface="Helvetica" panose="020B0604020202020204" pitchFamily="34" charset="0"/>
            </a:endParaRPr>
          </a:p>
        </p:txBody>
      </p:sp>
      <p:pic>
        <p:nvPicPr>
          <p:cNvPr id="5125" name="Picture 8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368675"/>
            <a:ext cx="2286000"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Diminishing returns:</a:t>
            </a:r>
          </a:p>
          <a:p>
            <a:pPr lvl="1"/>
            <a:r>
              <a:rPr lang="en-US" altLang="en-US" sz="2000" dirty="0"/>
              <a:t>People can:</a:t>
            </a:r>
          </a:p>
          <a:p>
            <a:pPr lvl="2"/>
            <a:r>
              <a:rPr lang="en-US" altLang="en-US" sz="2000" dirty="0"/>
              <a:t>Have more or less talent</a:t>
            </a:r>
          </a:p>
          <a:p>
            <a:pPr lvl="2"/>
            <a:r>
              <a:rPr lang="en-US" altLang="en-US" sz="2000" dirty="0"/>
              <a:t>get bored or enthusiastic </a:t>
            </a:r>
          </a:p>
          <a:p>
            <a:pPr marL="633413" lvl="2" indent="0">
              <a:buNone/>
            </a:pPr>
            <a:endParaRPr lang="en-US" altLang="en-US" sz="2000" dirty="0"/>
          </a:p>
          <a:p>
            <a:pPr lvl="1"/>
            <a:r>
              <a:rPr lang="en-US" altLang="en-US" sz="2000" dirty="0"/>
              <a:t>Machines will not, however:</a:t>
            </a:r>
          </a:p>
          <a:p>
            <a:pPr marL="290513" lvl="1" indent="0">
              <a:buNone/>
            </a:pPr>
            <a:endParaRPr lang="en-US" altLang="en-US" sz="2000" dirty="0"/>
          </a:p>
          <a:p>
            <a:pPr lvl="1"/>
            <a:r>
              <a:rPr lang="en-US" altLang="en-US" sz="2000" dirty="0"/>
              <a:t>Making progress initially is usually more easy, but improving gets harder as we move along. We may need to try different learning methods, styles to keep going:</a:t>
            </a:r>
          </a:p>
          <a:p>
            <a:pPr lvl="2"/>
            <a:r>
              <a:rPr lang="en-US" altLang="en-US" sz="2000" dirty="0">
                <a:solidFill>
                  <a:schemeClr val="accent1"/>
                </a:solidFill>
              </a:rPr>
              <a:t>Machine learning algorithms have hyper-parameters which need to be tuned properly (cross validation method in Spark).</a:t>
            </a:r>
          </a:p>
          <a:p>
            <a:pPr marL="685800" lvl="2" indent="0">
              <a:buNone/>
            </a:pPr>
            <a:endParaRPr lang="en-US" altLang="en-US" sz="2000" dirty="0">
              <a:solidFill>
                <a:schemeClr val="accent1"/>
              </a:solidFill>
            </a:endParaRPr>
          </a:p>
          <a:p>
            <a:pPr lvl="2"/>
            <a:r>
              <a:rPr lang="en-US" altLang="en-US" sz="2000" dirty="0">
                <a:solidFill>
                  <a:schemeClr val="accent1"/>
                </a:solidFill>
              </a:rPr>
              <a:t>It may be necessary to use more than just one single method / algorithm to reach the goal.</a:t>
            </a:r>
          </a:p>
          <a:p>
            <a:pPr marL="290513" lvl="1" indent="0">
              <a:buNone/>
            </a:pPr>
            <a:endParaRPr lang="en-US" altLang="en-US" dirty="0"/>
          </a:p>
          <a:p>
            <a:pPr marL="290513" lvl="1" indent="0">
              <a:buNone/>
            </a:pPr>
            <a:endParaRPr lang="en-US" altLang="en-US" dirty="0"/>
          </a:p>
        </p:txBody>
      </p:sp>
    </p:spTree>
    <p:extLst>
      <p:ext uri="{BB962C8B-B14F-4D97-AF65-F5344CB8AC3E}">
        <p14:creationId xmlns:p14="http://schemas.microsoft.com/office/powerpoint/2010/main" val="3211632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sp>
        <p:nvSpPr>
          <p:cNvPr id="3" name="Content Placeholder 2"/>
          <p:cNvSpPr>
            <a:spLocks noGrp="1"/>
          </p:cNvSpPr>
          <p:nvPr>
            <p:ph idx="1"/>
          </p:nvPr>
        </p:nvSpPr>
        <p:spPr/>
        <p:txBody>
          <a:bodyPr/>
          <a:lstStyle/>
          <a:p>
            <a:r>
              <a:rPr lang="en-US" dirty="0"/>
              <a:t>Supervised learning</a:t>
            </a:r>
          </a:p>
          <a:p>
            <a:pPr lvl="1"/>
            <a:r>
              <a:rPr lang="en-US" dirty="0"/>
              <a:t>The program is “trained” on a pre-defined set of “training examples”, which then facilitate its ability to reach an accurate conclusion when given new data</a:t>
            </a:r>
          </a:p>
          <a:p>
            <a:pPr lvl="1"/>
            <a:r>
              <a:rPr lang="en-US" dirty="0"/>
              <a:t>The algorithm is presented with example inputs and their desired outputs (correct results)</a:t>
            </a:r>
          </a:p>
          <a:p>
            <a:pPr lvl="1"/>
            <a:r>
              <a:rPr lang="en-US" dirty="0"/>
              <a:t>The goal is to learn a general rule that maps inputs to outputs</a:t>
            </a:r>
          </a:p>
          <a:p>
            <a:pPr marL="0" indent="0">
              <a:buNone/>
            </a:pPr>
            <a:endParaRPr lang="en-US" dirty="0"/>
          </a:p>
          <a:p>
            <a:r>
              <a:rPr lang="en-US" dirty="0"/>
              <a:t>Unsupervised learning</a:t>
            </a:r>
          </a:p>
          <a:p>
            <a:pPr lvl="1"/>
            <a:r>
              <a:rPr lang="en-US" dirty="0"/>
              <a:t>No labels are given to the learning algorithm, leaving it on its own to find structure (patterns and relationships) in its input</a:t>
            </a:r>
          </a:p>
          <a:p>
            <a:pPr lvl="1"/>
            <a:r>
              <a:rPr lang="en-US" dirty="0"/>
              <a:t>Unsupervised learning can be a goal in itself (discovering hidden patterns in data) or a means towards an end (feature learning)</a:t>
            </a:r>
          </a:p>
          <a:p>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3275353" y="4995677"/>
            <a:ext cx="2383743" cy="1408298"/>
          </a:xfrm>
          <a:prstGeom prst="rect">
            <a:avLst/>
          </a:prstGeom>
        </p:spPr>
      </p:pic>
    </p:spTree>
    <p:extLst>
      <p:ext uri="{BB962C8B-B14F-4D97-AF65-F5344CB8AC3E}">
        <p14:creationId xmlns:p14="http://schemas.microsoft.com/office/powerpoint/2010/main" val="222529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Supervised vs. Unsupervised Learning</a:t>
            </a:r>
          </a:p>
        </p:txBody>
      </p:sp>
      <p:pic>
        <p:nvPicPr>
          <p:cNvPr id="7170" name="Picture 2" descr="https://cdn-images-1.medium.com/max/800/1*3nfPT9oOadXZGpPSy6h7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 y="2471532"/>
            <a:ext cx="76200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685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nvPr>
        </p:nvGraphicFramePr>
        <p:xfrm>
          <a:off x="452534" y="1341375"/>
          <a:ext cx="8238932" cy="4526254"/>
        </p:xfrm>
        <a:graphic>
          <a:graphicData uri="http://schemas.openxmlformats.org/drawingml/2006/table">
            <a:tbl>
              <a:tblPr firstRow="1" bandRow="1">
                <a:tableStyleId>{5C22544A-7EE6-4342-B048-85BDC9FD1C3A}</a:tableStyleId>
              </a:tblPr>
              <a:tblGrid>
                <a:gridCol w="1679636">
                  <a:extLst>
                    <a:ext uri="{9D8B030D-6E8A-4147-A177-3AD203B41FA5}">
                      <a16:colId xmlns="" xmlns:a16="http://schemas.microsoft.com/office/drawing/2014/main" val="20000"/>
                    </a:ext>
                  </a:extLst>
                </a:gridCol>
                <a:gridCol w="3513044">
                  <a:extLst>
                    <a:ext uri="{9D8B030D-6E8A-4147-A177-3AD203B41FA5}">
                      <a16:colId xmlns="" xmlns:a16="http://schemas.microsoft.com/office/drawing/2014/main" val="3060790854"/>
                    </a:ext>
                  </a:extLst>
                </a:gridCol>
                <a:gridCol w="3046252">
                  <a:extLst>
                    <a:ext uri="{9D8B030D-6E8A-4147-A177-3AD203B41FA5}">
                      <a16:colId xmlns=""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Detecting Fraud</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Predicting</a:t>
                      </a:r>
                      <a:r>
                        <a:rPr lang="en-US" sz="1400" baseline="0" dirty="0">
                          <a:solidFill>
                            <a:srgbClr val="7F7F7F"/>
                          </a:solidFill>
                        </a:rPr>
                        <a:t> defaults on loans</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Discovering spam</a:t>
                      </a:r>
                    </a:p>
                    <a:p>
                      <a:pPr marL="569913"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Predicting users who might churn</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Classifying images, sounds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Assigning</a:t>
                      </a:r>
                      <a:r>
                        <a:rPr lang="en-US" sz="1400" baseline="0" dirty="0">
                          <a:solidFill>
                            <a:srgbClr val="7F7F7F"/>
                          </a:solidFill>
                        </a:rPr>
                        <a:t> categories to news articles, webpages, etc.…</a:t>
                      </a:r>
                      <a:endParaRPr lang="en-US" sz="1400" dirty="0">
                        <a:solidFill>
                          <a:srgbClr val="7F7F7F"/>
                        </a:solidFill>
                      </a:endParaRP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the price of a house</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Predicting</a:t>
                      </a:r>
                      <a:r>
                        <a:rPr lang="en-US" sz="1400" baseline="0" dirty="0">
                          <a:solidFill>
                            <a:srgbClr val="7F7F7F"/>
                          </a:solidFill>
                        </a:rPr>
                        <a:t> loss amounts for loans</a:t>
                      </a:r>
                      <a:endParaRPr lang="en-US" sz="1400" dirty="0">
                        <a:solidFill>
                          <a:srgbClr val="7F7F7F"/>
                        </a:solidFill>
                      </a:endParaRPr>
                    </a:p>
                  </a:txBody>
                  <a:tcPr/>
                </a:tc>
                <a:extLst>
                  <a:ext uri="{0D108BD9-81ED-4DB2-BD59-A6C34878D82A}">
                    <a16:rowId xmlns=""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Grouping</a:t>
                      </a:r>
                      <a:r>
                        <a:rPr lang="en-US" sz="1400" baseline="0" dirty="0">
                          <a:solidFill>
                            <a:srgbClr val="7F7F7F"/>
                          </a:solidFill>
                        </a:rPr>
                        <a:t> discrete elements</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Frequent</a:t>
                      </a:r>
                      <a:r>
                        <a:rPr lang="en-US" sz="1400" baseline="0" dirty="0">
                          <a:solidFill>
                            <a:srgbClr val="7F7F7F"/>
                          </a:solidFill>
                        </a:rPr>
                        <a:t> Patterns and associations</a:t>
                      </a:r>
                    </a:p>
                    <a:p>
                      <a:pPr marL="0" marR="0" lvl="0" indent="0" algn="l" defTabSz="457200" rtl="0" eaLnBrk="1" fontAlgn="auto" latinLnBrk="0" hangingPunct="1">
                        <a:lnSpc>
                          <a:spcPct val="100000"/>
                        </a:lnSpc>
                        <a:spcBef>
                          <a:spcPts val="0"/>
                        </a:spcBef>
                        <a:spcAft>
                          <a:spcPts val="0"/>
                        </a:spcAft>
                        <a:buClrTx/>
                        <a:buSzTx/>
                        <a:buFontTx/>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baseline="0" dirty="0">
                          <a:solidFill>
                            <a:srgbClr val="7F7F7F"/>
                          </a:solidFill>
                        </a:rPr>
                        <a:t>     - People who buy chips also buy beer</a:t>
                      </a:r>
                      <a:endParaRPr lang="en-US" sz="1400" dirty="0">
                        <a:solidFill>
                          <a:srgbClr val="7F7F7F"/>
                        </a:solidFill>
                      </a:endParaRP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Grouping</a:t>
                      </a:r>
                      <a:r>
                        <a:rPr lang="en-US" sz="1400" baseline="0" dirty="0">
                          <a:solidFill>
                            <a:srgbClr val="7F7F7F"/>
                          </a:solidFill>
                        </a:rPr>
                        <a:t> continuous variables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498699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Machine Learning</a:t>
            </a:r>
          </a:p>
        </p:txBody>
      </p:sp>
      <p:graphicFrame>
        <p:nvGraphicFramePr>
          <p:cNvPr id="6" name="Table 5"/>
          <p:cNvGraphicFramePr>
            <a:graphicFrameLocks noGrp="1"/>
          </p:cNvGraphicFramePr>
          <p:nvPr>
            <p:extLst>
              <p:ext uri="{D42A27DB-BD31-4B8C-83A1-F6EECF244321}">
                <p14:modId xmlns:p14="http://schemas.microsoft.com/office/powerpoint/2010/main" val="1350150933"/>
              </p:ext>
            </p:extLst>
          </p:nvPr>
        </p:nvGraphicFramePr>
        <p:xfrm>
          <a:off x="452534" y="1341375"/>
          <a:ext cx="8238932" cy="4614162"/>
        </p:xfrm>
        <a:graphic>
          <a:graphicData uri="http://schemas.openxmlformats.org/drawingml/2006/table">
            <a:tbl>
              <a:tblPr firstRow="1" bandRow="1">
                <a:tableStyleId>{5C22544A-7EE6-4342-B048-85BDC9FD1C3A}</a:tableStyleId>
              </a:tblPr>
              <a:tblGrid>
                <a:gridCol w="1679636">
                  <a:extLst>
                    <a:ext uri="{9D8B030D-6E8A-4147-A177-3AD203B41FA5}">
                      <a16:colId xmlns="" xmlns:a16="http://schemas.microsoft.com/office/drawing/2014/main" val="20000"/>
                    </a:ext>
                  </a:extLst>
                </a:gridCol>
                <a:gridCol w="3513044">
                  <a:extLst>
                    <a:ext uri="{9D8B030D-6E8A-4147-A177-3AD203B41FA5}">
                      <a16:colId xmlns="" xmlns:a16="http://schemas.microsoft.com/office/drawing/2014/main" val="3060790854"/>
                    </a:ext>
                  </a:extLst>
                </a:gridCol>
                <a:gridCol w="3046252">
                  <a:extLst>
                    <a:ext uri="{9D8B030D-6E8A-4147-A177-3AD203B41FA5}">
                      <a16:colId xmlns="" xmlns:a16="http://schemas.microsoft.com/office/drawing/2014/main" val="20001"/>
                    </a:ext>
                  </a:extLst>
                </a:gridCol>
              </a:tblGrid>
              <a:tr h="463041">
                <a:tc>
                  <a:txBody>
                    <a:bodyPr/>
                    <a:lstStyle/>
                    <a:p>
                      <a:endParaRPr lang="en-US"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latin typeface="Calibri"/>
                          <a:cs typeface="Calibri"/>
                        </a:rPr>
                        <a:t>Discrete</a:t>
                      </a:r>
                      <a:r>
                        <a:rPr lang="en-US" baseline="0" dirty="0">
                          <a:latin typeface="Calibri"/>
                          <a:cs typeface="Calibri"/>
                        </a:rPr>
                        <a:t> Output</a:t>
                      </a:r>
                      <a:endParaRPr lang="en-US" dirty="0">
                        <a:latin typeface="Calibri"/>
                        <a:cs typeface="Calibri"/>
                      </a:endParaRPr>
                    </a:p>
                  </a:txBody>
                  <a:tcPr/>
                </a:tc>
                <a:tc>
                  <a:txBody>
                    <a:bodyPr/>
                    <a:lstStyle/>
                    <a:p>
                      <a:pPr algn="ctr"/>
                      <a:r>
                        <a:rPr lang="en-US" dirty="0">
                          <a:latin typeface="Calibri"/>
                          <a:cs typeface="Calibri"/>
                        </a:rPr>
                        <a:t>Continuous</a:t>
                      </a:r>
                      <a:r>
                        <a:rPr lang="en-US" baseline="0" dirty="0">
                          <a:latin typeface="Calibri"/>
                          <a:cs typeface="Calibri"/>
                        </a:rPr>
                        <a:t> Output</a:t>
                      </a:r>
                      <a:endParaRPr lang="en-US" dirty="0">
                        <a:latin typeface="Calibri"/>
                        <a:cs typeface="Calibri"/>
                      </a:endParaRPr>
                    </a:p>
                  </a:txBody>
                  <a:tcPr/>
                </a:tc>
                <a:extLst>
                  <a:ext uri="{0D108BD9-81ED-4DB2-BD59-A6C34878D82A}">
                    <a16:rowId xmlns="" xmlns:a16="http://schemas.microsoft.com/office/drawing/2014/main" val="10000"/>
                  </a:ext>
                </a:extLst>
              </a:tr>
              <a:tr h="2566161">
                <a:tc>
                  <a:txBody>
                    <a:bodyPr/>
                    <a:lstStyle/>
                    <a:p>
                      <a:pPr algn="ctr"/>
                      <a:r>
                        <a:rPr lang="en-US" sz="2000" dirty="0">
                          <a:latin typeface="Calibri"/>
                          <a:cs typeface="Calibri"/>
                        </a:rPr>
                        <a:t>Supervised Learning</a:t>
                      </a:r>
                    </a:p>
                    <a:p>
                      <a:pPr algn="ctr"/>
                      <a:r>
                        <a:rPr lang="en-US" sz="1200" dirty="0">
                          <a:latin typeface="Calibri"/>
                          <a:cs typeface="Calibri"/>
                        </a:rPr>
                        <a:t>(require Ground-Truth</a:t>
                      </a:r>
                      <a:r>
                        <a:rPr lang="en-US" sz="1200" baseline="0" dirty="0">
                          <a:latin typeface="Calibri"/>
                          <a:cs typeface="Calibri"/>
                        </a:rPr>
                        <a:t>)</a:t>
                      </a:r>
                      <a:endParaRPr lang="en-US" sz="1200" dirty="0">
                        <a:latin typeface="Calibri"/>
                        <a:cs typeface="Calibri"/>
                      </a:endParaRPr>
                    </a:p>
                  </a:txBody>
                  <a:tcPr anchor="ctr"/>
                </a:tc>
                <a:tc>
                  <a:txBody>
                    <a:bodyPr/>
                    <a:lstStyle/>
                    <a:p>
                      <a:pPr marL="112713"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Classification</a:t>
                      </a:r>
                      <a:r>
                        <a:rPr lang="en-US" sz="1400" dirty="0">
                          <a:solidFill>
                            <a:srgbClr val="7F7F7F"/>
                          </a:solidFill>
                        </a:rPr>
                        <a:t> (outcome is discrete)</a:t>
                      </a:r>
                    </a:p>
                    <a:p>
                      <a:pPr marL="365760" lvl="1" indent="-112713">
                        <a:buFont typeface="Arial"/>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Binary Classification</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Linear</a:t>
                      </a:r>
                      <a:r>
                        <a:rPr lang="en-US" sz="1400" baseline="0" dirty="0">
                          <a:solidFill>
                            <a:srgbClr val="7F7F7F"/>
                          </a:solidFill>
                        </a:rPr>
                        <a:t> Models (</a:t>
                      </a:r>
                      <a:r>
                        <a:rPr lang="en-US" sz="1400" baseline="0" dirty="0">
                          <a:solidFill>
                            <a:schemeClr val="accent3">
                              <a:lumMod val="50000"/>
                            </a:schemeClr>
                          </a:solidFill>
                        </a:rPr>
                        <a:t>Logistic Regression</a:t>
                      </a:r>
                      <a:r>
                        <a:rPr lang="en-US" sz="1400" baseline="0" dirty="0">
                          <a:solidFill>
                            <a:schemeClr val="accent3">
                              <a:lumMod val="75000"/>
                            </a:schemeClr>
                          </a:solidFill>
                        </a:rPr>
                        <a:t>)</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Decision Trees</a:t>
                      </a:r>
                    </a:p>
                    <a:p>
                      <a:pPr marL="649224" lvl="1" indent="-173736">
                        <a:buFont typeface="Arial" panose="020B0604020202020204" pitchFamily="34" charset="0"/>
                        <a:buChar char="•"/>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FF0000"/>
                          </a:solidFill>
                        </a:rPr>
                        <a:t>Naïve Bayes</a:t>
                      </a:r>
                    </a:p>
                    <a:p>
                      <a:pPr marL="457200" lvl="1" indent="0">
                        <a:buFont typeface="Arial"/>
                        <a:buNone/>
                        <a:tabLst>
                          <a:tab pos="66675" algn="l"/>
                          <a:tab pos="138113"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p>
                      <a:pPr marL="365760" marR="0" lvl="6"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Multi</a:t>
                      </a:r>
                      <a:r>
                        <a:rPr lang="en-US" sz="1400" baseline="0" dirty="0">
                          <a:solidFill>
                            <a:srgbClr val="7F7F7F"/>
                          </a:solidFill>
                        </a:rPr>
                        <a:t> class</a:t>
                      </a:r>
                      <a:r>
                        <a:rPr lang="en-US" sz="1400" dirty="0">
                          <a:solidFill>
                            <a:srgbClr val="7F7F7F"/>
                          </a:solidFill>
                        </a:rPr>
                        <a:t> Classification</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Decision Trees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Naïve Bayes</a:t>
                      </a:r>
                    </a:p>
                    <a:p>
                      <a:pPr marL="566928" marR="0" lvl="7" indent="-109728" algn="l" defTabSz="457200" rtl="0" eaLnBrk="1" fontAlgn="auto" latinLnBrk="0" hangingPunct="1">
                        <a:lnSpc>
                          <a:spcPct val="100000"/>
                        </a:lnSpc>
                        <a:spcBef>
                          <a:spcPts val="0"/>
                        </a:spcBef>
                        <a:spcAft>
                          <a:spcPts val="0"/>
                        </a:spcAft>
                        <a:buClrTx/>
                        <a:buSzTx/>
                        <a:buFont typeface="Arial"/>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K-NN</a:t>
                      </a:r>
                    </a:p>
                  </a:txBody>
                  <a:tcPr/>
                </a:tc>
                <a:tc>
                  <a:txBody>
                    <a:bodyPr/>
                    <a:lstStyle/>
                    <a:p>
                      <a:pPr marL="169863" indent="-169863">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1" dirty="0">
                          <a:solidFill>
                            <a:srgbClr val="7F7F7F"/>
                          </a:solidFill>
                        </a:rPr>
                        <a:t>Regression</a:t>
                      </a:r>
                    </a:p>
                    <a:p>
                      <a:pPr marL="0" lvl="6" indent="0">
                        <a:buFont typeface="Arial"/>
                        <a:buNone/>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a:t>
                      </a:r>
                      <a:r>
                        <a:rPr lang="en-US" sz="1400" baseline="0" dirty="0">
                          <a:solidFill>
                            <a:srgbClr val="7F7F7F"/>
                          </a:solidFill>
                        </a:rPr>
                        <a:t> Linear</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Ridge</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Lasso</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marR="0" lvl="0"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1" i="0" u="none" strike="noStrike" kern="1200" cap="none" spc="0" normalizeH="0" baseline="0" noProof="0" dirty="0">
                          <a:ln>
                            <a:noFill/>
                          </a:ln>
                          <a:solidFill>
                            <a:srgbClr val="7F7F7F"/>
                          </a:solidFill>
                          <a:effectLst/>
                          <a:uLnTx/>
                          <a:uFillTx/>
                          <a:latin typeface="+mn-lt"/>
                          <a:ea typeface="+mn-ea"/>
                          <a:cs typeface="+mn-cs"/>
                        </a:rPr>
                        <a:t>Decision Trees</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Random Forest</a:t>
                      </a:r>
                    </a:p>
                    <a:p>
                      <a:pPr marL="356616" marR="0" lvl="1" indent="-169863" algn="l" defTabSz="457200" rtl="0" eaLnBrk="1" fontAlgn="auto" latinLnBrk="0" hangingPunct="1">
                        <a:lnSpc>
                          <a:spcPct val="100000"/>
                        </a:lnSpc>
                        <a:spcBef>
                          <a:spcPts val="0"/>
                        </a:spcBef>
                        <a:spcAft>
                          <a:spcPts val="0"/>
                        </a:spcAft>
                        <a:buClrTx/>
                        <a:buSzTx/>
                        <a:buFont typeface="Arial"/>
                        <a:buChar char="•"/>
                        <a:tabLst>
                          <a:tab pos="66675" algn="l"/>
                          <a:tab pos="169863"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400" b="0" i="0" u="none" strike="noStrike" kern="1200" cap="none" spc="0" normalizeH="0" baseline="0" noProof="0" dirty="0">
                          <a:ln>
                            <a:noFill/>
                          </a:ln>
                          <a:solidFill>
                            <a:srgbClr val="7F7F7F"/>
                          </a:solidFill>
                          <a:effectLst/>
                          <a:uLnTx/>
                          <a:uFillTx/>
                          <a:latin typeface="+mn-lt"/>
                          <a:ea typeface="+mn-ea"/>
                          <a:cs typeface="+mn-cs"/>
                        </a:rPr>
                        <a:t>Gradient Boosted Trees</a:t>
                      </a:r>
                    </a:p>
                    <a:p>
                      <a:pPr marL="285750" lvl="6" indent="-285750">
                        <a:buFontTx/>
                        <a:buChar char="-"/>
                        <a:tabLst>
                          <a:tab pos="169863" algn="l"/>
                          <a:tab pos="347663" algn="l"/>
                          <a:tab pos="396875"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txBody>
                  <a:tcPr/>
                </a:tc>
                <a:extLst>
                  <a:ext uri="{0D108BD9-81ED-4DB2-BD59-A6C34878D82A}">
                    <a16:rowId xmlns="" xmlns:a16="http://schemas.microsoft.com/office/drawing/2014/main" val="10001"/>
                  </a:ext>
                </a:extLst>
              </a:tr>
              <a:tr h="1497052">
                <a:tc>
                  <a:txBody>
                    <a:bodyPr/>
                    <a:lstStyle/>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2000" b="0" i="0" u="none" strike="noStrike" kern="0" cap="none" spc="0" normalizeH="0" baseline="0" noProof="0" dirty="0">
                          <a:ln>
                            <a:noFill/>
                          </a:ln>
                          <a:solidFill>
                            <a:srgbClr val="000000"/>
                          </a:solidFill>
                          <a:effectLst/>
                          <a:uLnTx/>
                          <a:uFillTx/>
                          <a:latin typeface="Calibri"/>
                          <a:ea typeface="+mn-ea"/>
                          <a:cs typeface="Calibri"/>
                          <a:sym typeface="Arial"/>
                        </a:rPr>
                        <a:t>Unsupervised Learning</a:t>
                      </a:r>
                    </a:p>
                    <a:p>
                      <a:pPr marL="0" marR="0" lvl="0" indent="0" algn="ctr" defTabSz="171450" eaLnBrk="1" fontAlgn="auto" latinLnBrk="0" hangingPunct="1">
                        <a:lnSpc>
                          <a:spcPct val="100000"/>
                        </a:lnSpc>
                        <a:spcBef>
                          <a:spcPts val="0"/>
                        </a:spcBef>
                        <a:spcAft>
                          <a:spcPts val="0"/>
                        </a:spcAft>
                        <a:buClrTx/>
                        <a:buSzTx/>
                        <a:buFontTx/>
                        <a:buNone/>
                        <a:tabLst>
                          <a:tab pos="66675" algn="l"/>
                          <a:tab pos="138113" algn="l"/>
                          <a:tab pos="209550" algn="l"/>
                          <a:tab pos="280988"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kumimoji="0" lang="en-US" sz="1200" b="0" i="0" u="none" strike="noStrike" kern="0" cap="none" spc="0" normalizeH="0" baseline="0" noProof="0" dirty="0">
                          <a:ln>
                            <a:noFill/>
                          </a:ln>
                          <a:solidFill>
                            <a:srgbClr val="000000"/>
                          </a:solidFill>
                          <a:effectLst/>
                          <a:uLnTx/>
                          <a:uFillTx/>
                          <a:latin typeface="Calibri"/>
                          <a:ea typeface="+mn-ea"/>
                          <a:cs typeface="Calibri"/>
                          <a:sym typeface="Arial"/>
                        </a:rPr>
                        <a:t>(no Ground-Truth data required)</a:t>
                      </a:r>
                    </a:p>
                  </a:txBody>
                  <a:tcPr marL="0" marR="0" anchor="ctr"/>
                </a:tc>
                <a:tc>
                  <a:txBody>
                    <a:bodyPr/>
                    <a:lstStyle/>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Clustering</a:t>
                      </a: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     - k-means</a:t>
                      </a:r>
                      <a:endParaRPr lang="en-US" sz="1400" baseline="0" dirty="0">
                        <a:solidFill>
                          <a:srgbClr val="7F7F7F"/>
                        </a:solidFill>
                      </a:endParaRPr>
                    </a:p>
                    <a:p>
                      <a:pPr marL="0" marR="0" lvl="0" indent="0" algn="l" defTabSz="457200" rtl="0" eaLnBrk="1" fontAlgn="auto" latinLnBrk="0" hangingPunct="1">
                        <a:lnSpc>
                          <a:spcPct val="100000"/>
                        </a:lnSpc>
                        <a:spcBef>
                          <a:spcPts val="0"/>
                        </a:spcBef>
                        <a:spcAft>
                          <a:spcPts val="0"/>
                        </a:spcAft>
                        <a:buClrTx/>
                        <a:buSzTx/>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endParaRPr lang="en-US" sz="1400" dirty="0">
                        <a:solidFill>
                          <a:srgbClr val="7F7F7F"/>
                        </a:solidFill>
                      </a:endParaRPr>
                    </a:p>
                    <a:p>
                      <a:pPr marL="173736" marR="0" lvl="0" indent="-173736" algn="l" defTabSz="457200" rtl="0" eaLnBrk="1" fontAlgn="auto" latinLnBrk="0" hangingPunct="1">
                        <a:lnSpc>
                          <a:spcPct val="100000"/>
                        </a:lnSpc>
                        <a:spcBef>
                          <a:spcPts val="0"/>
                        </a:spcBef>
                        <a:spcAft>
                          <a:spcPts val="0"/>
                        </a:spcAft>
                        <a:buClrTx/>
                        <a:buSzTx/>
                        <a:buFont typeface="Arial" panose="020B0604020202020204" pitchFamily="34" charset="0"/>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defRPr/>
                      </a:pPr>
                      <a:r>
                        <a:rPr lang="en-US" sz="1400" dirty="0">
                          <a:solidFill>
                            <a:srgbClr val="7F7F7F"/>
                          </a:solidFill>
                        </a:rPr>
                        <a:t>FP-Growth</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dirty="0">
                        <a:solidFill>
                          <a:srgbClr val="7F7F7F"/>
                        </a:solidFill>
                      </a:endParaRPr>
                    </a:p>
                  </a:txBody>
                  <a:tcPr/>
                </a:tc>
                <a:tc>
                  <a:txBody>
                    <a:bodyPr/>
                    <a:lstStyle/>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Clustering</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dirty="0">
                          <a:solidFill>
                            <a:srgbClr val="7F7F7F"/>
                          </a:solidFill>
                        </a:rPr>
                        <a:t>    - k-means</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Gaussian Mixture</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endParaRPr lang="en-US" sz="1400" baseline="0" dirty="0">
                        <a:solidFill>
                          <a:srgbClr val="7F7F7F"/>
                        </a:solidFill>
                      </a:endParaRPr>
                    </a:p>
                    <a:p>
                      <a:pPr marL="169863" indent="-169863">
                        <a:buFont typeface="Arial"/>
                        <a:buChar char="•"/>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Dimensionality Reduction</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PCA</a:t>
                      </a:r>
                    </a:p>
                    <a:p>
                      <a:pPr marL="0" indent="0">
                        <a:buFont typeface="Arial"/>
                        <a:buNone/>
                        <a:tabLst>
                          <a:tab pos="66675" algn="l"/>
                          <a:tab pos="112713" algn="l"/>
                          <a:tab pos="138113" algn="l"/>
                          <a:tab pos="209550" algn="l"/>
                          <a:tab pos="347663" algn="l"/>
                          <a:tab pos="423863" algn="l"/>
                          <a:tab pos="490538" algn="l"/>
                          <a:tab pos="561975" algn="l"/>
                          <a:tab pos="633413" algn="l"/>
                          <a:tab pos="704850" algn="l"/>
                          <a:tab pos="776288" algn="l"/>
                          <a:tab pos="847725" algn="l"/>
                          <a:tab pos="914400" algn="l"/>
                          <a:tab pos="985838" algn="l"/>
                          <a:tab pos="1057275" algn="l"/>
                          <a:tab pos="1128713" algn="l"/>
                          <a:tab pos="1200150" algn="l"/>
                          <a:tab pos="1271588" algn="l"/>
                          <a:tab pos="1343025" algn="l"/>
                          <a:tab pos="1409700" algn="l"/>
                        </a:tabLst>
                      </a:pPr>
                      <a:r>
                        <a:rPr lang="en-US" sz="1400" baseline="0" dirty="0">
                          <a:solidFill>
                            <a:srgbClr val="7F7F7F"/>
                          </a:solidFill>
                        </a:rPr>
                        <a:t>    - SVD</a:t>
                      </a:r>
                      <a:endParaRPr lang="en-US" sz="1400" dirty="0">
                        <a:solidFill>
                          <a:srgbClr val="7F7F7F"/>
                        </a:solidFill>
                      </a:endParaRPr>
                    </a:p>
                  </a:txBody>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4508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Decision tree</a:t>
            </a:r>
          </a:p>
        </p:txBody>
      </p:sp>
      <p:sp>
        <p:nvSpPr>
          <p:cNvPr id="25603" name="Rectangle 2"/>
          <p:cNvSpPr>
            <a:spLocks noGrp="1" noChangeArrowheads="1"/>
          </p:cNvSpPr>
          <p:nvPr>
            <p:ph type="body" idx="1"/>
          </p:nvPr>
        </p:nvSpPr>
        <p:spPr>
          <a:xfrm>
            <a:off x="270215" y="1273377"/>
            <a:ext cx="4763504" cy="5713413"/>
          </a:xfrm>
        </p:spPr>
        <p:txBody>
          <a:bodyPr/>
          <a:lstStyle/>
          <a:p>
            <a:pPr>
              <a:spcBef>
                <a:spcPts val="84"/>
              </a:spcBef>
              <a:spcAft>
                <a:spcPts val="168"/>
              </a:spcAft>
            </a:pPr>
            <a:r>
              <a:rPr lang="en-US" dirty="0"/>
              <a:t>Class variable (target) with two or more outcomes.</a:t>
            </a:r>
          </a:p>
          <a:p>
            <a:pPr>
              <a:spcBef>
                <a:spcPts val="84"/>
              </a:spcBef>
              <a:spcAft>
                <a:spcPts val="168"/>
              </a:spcAft>
            </a:pPr>
            <a:r>
              <a:rPr lang="en-US" dirty="0"/>
              <a:t>Splits records in a tree-like </a:t>
            </a:r>
            <a:br>
              <a:rPr lang="en-US" dirty="0"/>
            </a:br>
            <a:r>
              <a:rPr lang="en-US" dirty="0"/>
              <a:t>series of nodes along </a:t>
            </a:r>
            <a:br>
              <a:rPr lang="en-US" dirty="0"/>
            </a:br>
            <a:r>
              <a:rPr lang="en-US" dirty="0"/>
              <a:t>mutually-exclusive paths.</a:t>
            </a:r>
          </a:p>
          <a:p>
            <a:pPr lvl="1">
              <a:spcBef>
                <a:spcPts val="84"/>
              </a:spcBef>
              <a:spcAft>
                <a:spcPts val="168"/>
              </a:spcAft>
            </a:pPr>
            <a:r>
              <a:rPr lang="en-US" dirty="0"/>
              <a:t>Algorithm decides which </a:t>
            </a:r>
            <a:br>
              <a:rPr lang="en-US" dirty="0"/>
            </a:br>
            <a:r>
              <a:rPr lang="en-US" dirty="0"/>
              <a:t>variable and threshold value </a:t>
            </a:r>
            <a:br>
              <a:rPr lang="en-US" dirty="0"/>
            </a:br>
            <a:r>
              <a:rPr lang="en-US" dirty="0"/>
              <a:t>to use at each split</a:t>
            </a:r>
          </a:p>
          <a:p>
            <a:pPr lvl="1">
              <a:spcBef>
                <a:spcPts val="84"/>
              </a:spcBef>
              <a:spcAft>
                <a:spcPts val="168"/>
              </a:spcAft>
            </a:pPr>
            <a:r>
              <a:rPr lang="en-US" dirty="0"/>
              <a:t>New records are predicted </a:t>
            </a:r>
            <a:br>
              <a:rPr lang="en-US" dirty="0"/>
            </a:br>
            <a:r>
              <a:rPr lang="en-US" dirty="0"/>
              <a:t>(classified) based on the </a:t>
            </a:r>
            <a:br>
              <a:rPr lang="en-US" dirty="0"/>
            </a:br>
            <a:r>
              <a:rPr lang="en-US" dirty="0"/>
              <a:t>leaf assignment</a:t>
            </a:r>
          </a:p>
          <a:p>
            <a:pPr lvl="1">
              <a:spcBef>
                <a:spcPts val="84"/>
              </a:spcBef>
              <a:spcAft>
                <a:spcPts val="168"/>
              </a:spcAft>
            </a:pPr>
            <a:r>
              <a:rPr lang="en-US" dirty="0"/>
              <a:t>Accurate</a:t>
            </a:r>
          </a:p>
          <a:p>
            <a:pPr lvl="1">
              <a:spcBef>
                <a:spcPts val="84"/>
              </a:spcBef>
              <a:spcAft>
                <a:spcPts val="168"/>
              </a:spcAft>
            </a:pPr>
            <a:r>
              <a:rPr lang="en-US" dirty="0"/>
              <a:t>Explicit decision paths</a:t>
            </a:r>
          </a:p>
          <a:p>
            <a:pPr>
              <a:spcBef>
                <a:spcPts val="84"/>
              </a:spcBef>
              <a:spcAft>
                <a:spcPts val="168"/>
              </a:spcAft>
            </a:pPr>
            <a:r>
              <a:rPr lang="en-US" dirty="0"/>
              <a:t>Can also handle continuous target (“regression tree”).</a:t>
            </a:r>
          </a:p>
          <a:p>
            <a:pPr>
              <a:spcBef>
                <a:spcPts val="84"/>
              </a:spcBef>
              <a:spcAft>
                <a:spcPts val="168"/>
              </a:spcAft>
              <a:buNone/>
            </a:pPr>
            <a:endParaRPr lang="en-US" dirty="0"/>
          </a:p>
        </p:txBody>
      </p:sp>
      <p:grpSp>
        <p:nvGrpSpPr>
          <p:cNvPr id="2" name="Group 49"/>
          <p:cNvGrpSpPr/>
          <p:nvPr/>
        </p:nvGrpSpPr>
        <p:grpSpPr>
          <a:xfrm>
            <a:off x="4286250" y="1366391"/>
            <a:ext cx="4717901" cy="4578697"/>
            <a:chOff x="11734800" y="2652572"/>
            <a:chExt cx="12581069" cy="9157394"/>
          </a:xfrm>
        </p:grpSpPr>
        <p:sp>
          <p:nvSpPr>
            <p:cNvPr id="12" name="Rounded Rectangle 11"/>
            <p:cNvSpPr/>
            <p:nvPr/>
          </p:nvSpPr>
          <p:spPr>
            <a:xfrm>
              <a:off x="14537183" y="2652572"/>
              <a:ext cx="7560817"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Days Since Previous Visit &lt;= 225 </a:t>
              </a:r>
            </a:p>
          </p:txBody>
        </p:sp>
        <p:cxnSp>
          <p:nvCxnSpPr>
            <p:cNvPr id="13" name="Elbow Connector 12"/>
            <p:cNvCxnSpPr>
              <a:stCxn id="12" idx="2"/>
              <a:endCxn id="14" idx="0"/>
            </p:cNvCxnSpPr>
            <p:nvPr/>
          </p:nvCxnSpPr>
          <p:spPr>
            <a:xfrm rot="5400000">
              <a:off x="15899526" y="2246010"/>
              <a:ext cx="1229254" cy="3606880"/>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2984480" y="4664078"/>
              <a:ext cx="3452461" cy="782252"/>
            </a:xfrm>
            <a:prstGeom prst="rect">
              <a:avLst/>
            </a:prstGeom>
            <a:solidFill>
              <a:srgbClr val="92D05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No</a:t>
              </a:r>
            </a:p>
          </p:txBody>
        </p:sp>
        <p:cxnSp>
          <p:nvCxnSpPr>
            <p:cNvPr id="15" name="Elbow Connector 14"/>
            <p:cNvCxnSpPr>
              <a:stCxn id="12" idx="2"/>
              <a:endCxn id="16" idx="0"/>
            </p:cNvCxnSpPr>
            <p:nvPr/>
          </p:nvCxnSpPr>
          <p:spPr>
            <a:xfrm rot="16200000" flipH="1">
              <a:off x="18826163" y="2926253"/>
              <a:ext cx="1229254" cy="2246395"/>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16812101" y="4664078"/>
              <a:ext cx="7503768"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Visits to Doctor in Past Year &lt;= 3</a:t>
              </a:r>
            </a:p>
          </p:txBody>
        </p:sp>
        <p:cxnSp>
          <p:nvCxnSpPr>
            <p:cNvPr id="17" name="Elbow Connector 16"/>
            <p:cNvCxnSpPr/>
            <p:nvPr/>
          </p:nvCxnSpPr>
          <p:spPr>
            <a:xfrm rot="5400000">
              <a:off x="17805884" y="5250767"/>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9845327" y="4831703"/>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880309" y="3489498"/>
              <a:ext cx="1086624" cy="584776"/>
            </a:xfrm>
            <a:prstGeom prst="rect">
              <a:avLst/>
            </a:prstGeom>
            <a:noFill/>
          </p:spPr>
          <p:txBody>
            <a:bodyPr wrap="none" rtlCol="0">
              <a:spAutoFit/>
            </a:bodyPr>
            <a:lstStyle/>
            <a:p>
              <a:r>
                <a:rPr lang="en-US" sz="1300" b="1" i="1" dirty="0"/>
                <a:t>No</a:t>
              </a:r>
            </a:p>
          </p:txBody>
        </p:sp>
        <p:sp>
          <p:nvSpPr>
            <p:cNvPr id="20" name="TextBox 19"/>
            <p:cNvSpPr txBox="1"/>
            <p:nvPr/>
          </p:nvSpPr>
          <p:spPr>
            <a:xfrm>
              <a:off x="18989429" y="3503470"/>
              <a:ext cx="1266843" cy="584776"/>
            </a:xfrm>
            <a:prstGeom prst="rect">
              <a:avLst/>
            </a:prstGeom>
            <a:noFill/>
          </p:spPr>
          <p:txBody>
            <a:bodyPr wrap="none" rtlCol="0">
              <a:spAutoFit/>
            </a:bodyPr>
            <a:lstStyle/>
            <a:p>
              <a:r>
                <a:rPr lang="en-US" sz="1300" b="1" i="1" dirty="0"/>
                <a:t>Yes</a:t>
              </a:r>
            </a:p>
          </p:txBody>
        </p:sp>
        <p:sp>
          <p:nvSpPr>
            <p:cNvPr id="29" name="Rounded Rectangle 28"/>
            <p:cNvSpPr/>
            <p:nvPr/>
          </p:nvSpPr>
          <p:spPr>
            <a:xfrm>
              <a:off x="15375312" y="6675584"/>
              <a:ext cx="4470015" cy="782252"/>
            </a:xfrm>
            <a:prstGeom prst="roundRect">
              <a:avLst/>
            </a:prstGeom>
            <a:solidFill>
              <a:srgbClr val="FFFF99"/>
            </a:solidFill>
            <a:ln w="15875">
              <a:solidFill>
                <a:schemeClr val="tx1">
                  <a:lumMod val="85000"/>
                  <a:lumOff val="15000"/>
                </a:schemeClr>
              </a:solidFill>
            </a:ln>
            <a:effectLst>
              <a:outerShdw blurRad="50800" dist="50800" dir="5400000" algn="ctr" rotWithShape="0">
                <a:schemeClr val="bg1">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Patient Age &lt;= 61</a:t>
              </a:r>
            </a:p>
          </p:txBody>
        </p:sp>
        <p:cxnSp>
          <p:nvCxnSpPr>
            <p:cNvPr id="30" name="Elbow Connector 29"/>
            <p:cNvCxnSpPr/>
            <p:nvPr/>
          </p:nvCxnSpPr>
          <p:spPr>
            <a:xfrm rot="5400000">
              <a:off x="16185503" y="7262273"/>
              <a:ext cx="1229254" cy="1620381"/>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16200000" flipH="1">
              <a:off x="18224946" y="6843209"/>
              <a:ext cx="1229254" cy="2458507"/>
            </a:xfrm>
            <a:prstGeom prst="bentConnector3">
              <a:avLst>
                <a:gd name="adj1"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18440400" y="8712200"/>
              <a:ext cx="3781312" cy="782252"/>
            </a:xfrm>
            <a:prstGeom prst="rect">
              <a:avLst/>
            </a:prstGeom>
            <a:solidFill>
              <a:srgbClr val="FF7C80">
                <a:alpha val="75000"/>
              </a:srgbClr>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dirty="0">
                  <a:solidFill>
                    <a:schemeClr val="tx1"/>
                  </a:solidFill>
                </a:rPr>
                <a:t>Readmit = Yes</a:t>
              </a:r>
            </a:p>
          </p:txBody>
        </p:sp>
        <p:sp>
          <p:nvSpPr>
            <p:cNvPr id="36" name="Rounded Rectangle 35"/>
            <p:cNvSpPr/>
            <p:nvPr/>
          </p:nvSpPr>
          <p:spPr>
            <a:xfrm>
              <a:off x="15137842" y="8687090"/>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7" name="Straight Connector 36"/>
            <p:cNvCxnSpPr/>
            <p:nvPr/>
          </p:nvCxnSpPr>
          <p:spPr>
            <a:xfrm>
              <a:off x="15977711" y="9469342"/>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ounded Rectangle 37"/>
            <p:cNvSpPr/>
            <p:nvPr/>
          </p:nvSpPr>
          <p:spPr>
            <a:xfrm>
              <a:off x="20837111" y="6689552"/>
              <a:ext cx="1691963" cy="782252"/>
            </a:xfrm>
            <a:prstGeom prst="roundRect">
              <a:avLst/>
            </a:prstGeom>
            <a:solidFill>
              <a:srgbClr val="FFFF99">
                <a:alpha val="25000"/>
              </a:srgbClr>
            </a:solidFill>
            <a:ln w="15875">
              <a:solidFill>
                <a:schemeClr val="tx1">
                  <a:lumMod val="85000"/>
                  <a:lumOff val="15000"/>
                </a:schemeClr>
              </a:solidFill>
            </a:ln>
            <a:effectLst>
              <a:outerShdw blurRad="50800" dist="50800" dir="5400000" algn="ctr" rotWithShape="0">
                <a:schemeClr val="bg1">
                  <a:lumMod val="75000"/>
                  <a:alpha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i="1" dirty="0">
                  <a:solidFill>
                    <a:schemeClr val="tx1"/>
                  </a:solidFill>
                </a:rPr>
                <a:t>Etc.</a:t>
              </a:r>
            </a:p>
          </p:txBody>
        </p:sp>
        <p:cxnSp>
          <p:nvCxnSpPr>
            <p:cNvPr id="39" name="Straight Connector 38"/>
            <p:cNvCxnSpPr/>
            <p:nvPr/>
          </p:nvCxnSpPr>
          <p:spPr>
            <a:xfrm>
              <a:off x="21676980" y="7471804"/>
              <a:ext cx="0" cy="5447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Box 3"/>
            <p:cNvSpPr txBox="1"/>
            <p:nvPr/>
          </p:nvSpPr>
          <p:spPr>
            <a:xfrm>
              <a:off x="19659600" y="10424972"/>
              <a:ext cx="3581400"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92% of patients are readmitted.</a:t>
              </a:r>
            </a:p>
          </p:txBody>
        </p:sp>
        <p:cxnSp>
          <p:nvCxnSpPr>
            <p:cNvPr id="42" name="Straight Arrow Connector 41"/>
            <p:cNvCxnSpPr>
              <a:stCxn id="41" idx="0"/>
            </p:cNvCxnSpPr>
            <p:nvPr/>
          </p:nvCxnSpPr>
          <p:spPr bwMode="auto">
            <a:xfrm flipH="1" flipV="1">
              <a:off x="21107400" y="9586772"/>
              <a:ext cx="342901" cy="838200"/>
            </a:xfrm>
            <a:prstGeom prst="straightConnector1">
              <a:avLst/>
            </a:prstGeom>
            <a:noFill/>
            <a:ln w="63500" cap="flat" cmpd="sng" algn="ctr">
              <a:solidFill>
                <a:srgbClr val="FF0000"/>
              </a:solidFill>
              <a:prstDash val="solid"/>
              <a:round/>
              <a:headEnd type="none" w="med" len="med"/>
              <a:tailEnd type="triangle"/>
            </a:ln>
            <a:effectLst/>
          </p:spPr>
        </p:cxnSp>
        <p:sp>
          <p:nvSpPr>
            <p:cNvPr id="53" name="TextBox 52"/>
            <p:cNvSpPr txBox="1"/>
            <p:nvPr/>
          </p:nvSpPr>
          <p:spPr>
            <a:xfrm>
              <a:off x="17861509" y="5497254"/>
              <a:ext cx="1086624" cy="584776"/>
            </a:xfrm>
            <a:prstGeom prst="rect">
              <a:avLst/>
            </a:prstGeom>
            <a:noFill/>
          </p:spPr>
          <p:txBody>
            <a:bodyPr wrap="none" rtlCol="0">
              <a:spAutoFit/>
            </a:bodyPr>
            <a:lstStyle/>
            <a:p>
              <a:r>
                <a:rPr lang="en-US" sz="1300" b="1" i="1" dirty="0"/>
                <a:t>No</a:t>
              </a:r>
            </a:p>
          </p:txBody>
        </p:sp>
        <p:sp>
          <p:nvSpPr>
            <p:cNvPr id="54" name="TextBox 53"/>
            <p:cNvSpPr txBox="1"/>
            <p:nvPr/>
          </p:nvSpPr>
          <p:spPr>
            <a:xfrm>
              <a:off x="20650200" y="5511226"/>
              <a:ext cx="1266843" cy="584776"/>
            </a:xfrm>
            <a:prstGeom prst="rect">
              <a:avLst/>
            </a:prstGeom>
            <a:noFill/>
          </p:spPr>
          <p:txBody>
            <a:bodyPr wrap="none" rtlCol="0">
              <a:spAutoFit/>
            </a:bodyPr>
            <a:lstStyle/>
            <a:p>
              <a:r>
                <a:rPr lang="en-US" sz="1300" b="1" i="1" dirty="0"/>
                <a:t>Yes</a:t>
              </a:r>
            </a:p>
          </p:txBody>
        </p:sp>
        <p:sp>
          <p:nvSpPr>
            <p:cNvPr id="55" name="TextBox 54"/>
            <p:cNvSpPr txBox="1"/>
            <p:nvPr/>
          </p:nvSpPr>
          <p:spPr>
            <a:xfrm>
              <a:off x="16337509" y="7529254"/>
              <a:ext cx="1086624" cy="584776"/>
            </a:xfrm>
            <a:prstGeom prst="rect">
              <a:avLst/>
            </a:prstGeom>
            <a:noFill/>
          </p:spPr>
          <p:txBody>
            <a:bodyPr wrap="none" rtlCol="0">
              <a:spAutoFit/>
            </a:bodyPr>
            <a:lstStyle/>
            <a:p>
              <a:r>
                <a:rPr lang="en-US" sz="1300" b="1" i="1" dirty="0"/>
                <a:t>No</a:t>
              </a:r>
            </a:p>
          </p:txBody>
        </p:sp>
        <p:sp>
          <p:nvSpPr>
            <p:cNvPr id="56" name="TextBox 55"/>
            <p:cNvSpPr txBox="1"/>
            <p:nvPr/>
          </p:nvSpPr>
          <p:spPr>
            <a:xfrm>
              <a:off x="18897600" y="7543226"/>
              <a:ext cx="1266843" cy="584776"/>
            </a:xfrm>
            <a:prstGeom prst="rect">
              <a:avLst/>
            </a:prstGeom>
            <a:noFill/>
          </p:spPr>
          <p:txBody>
            <a:bodyPr wrap="none" rtlCol="0">
              <a:spAutoFit/>
            </a:bodyPr>
            <a:lstStyle/>
            <a:p>
              <a:r>
                <a:rPr lang="en-US" sz="1300" b="1" i="1" dirty="0"/>
                <a:t>Yes</a:t>
              </a:r>
            </a:p>
          </p:txBody>
        </p:sp>
        <p:sp>
          <p:nvSpPr>
            <p:cNvPr id="46" name="TextBox 3"/>
            <p:cNvSpPr txBox="1"/>
            <p:nvPr/>
          </p:nvSpPr>
          <p:spPr>
            <a:xfrm>
              <a:off x="11734800" y="6462572"/>
              <a:ext cx="3296987" cy="1384994"/>
            </a:xfrm>
            <a:prstGeom prst="rect">
              <a:avLst/>
            </a:prstGeom>
            <a:solidFill>
              <a:schemeClr val="bg2">
                <a:lumMod val="20000"/>
                <a:lumOff val="80000"/>
              </a:schemeClr>
            </a:solidFill>
            <a:ln>
              <a:solidFill>
                <a:schemeClr val="tx1">
                  <a:lumMod val="75000"/>
                  <a:lumOff val="25000"/>
                </a:schemeClr>
              </a:solidFill>
            </a:ln>
          </p:spPr>
          <p:txBody>
            <a:bodyPr wrap="square" rtlCol="0">
              <a:spAutoFit/>
            </a:bodyPr>
            <a:lstStyle/>
            <a:p>
              <a:pPr algn="ctr"/>
              <a:r>
                <a:rPr lang="en-US" sz="1300" b="1" i="1" dirty="0"/>
                <a:t>10% of patients are readmitted.</a:t>
              </a:r>
            </a:p>
          </p:txBody>
        </p:sp>
        <p:cxnSp>
          <p:nvCxnSpPr>
            <p:cNvPr id="47" name="Straight Arrow Connector 46"/>
            <p:cNvCxnSpPr>
              <a:stCxn id="46" idx="0"/>
            </p:cNvCxnSpPr>
            <p:nvPr/>
          </p:nvCxnSpPr>
          <p:spPr bwMode="auto">
            <a:xfrm flipV="1">
              <a:off x="13383293" y="5471972"/>
              <a:ext cx="561307" cy="990600"/>
            </a:xfrm>
            <a:prstGeom prst="straightConnector1">
              <a:avLst/>
            </a:prstGeom>
            <a:noFill/>
            <a:ln w="63500" cap="flat" cmpd="sng" algn="ctr">
              <a:solidFill>
                <a:srgbClr val="FF0000"/>
              </a:solidFill>
              <a:prstDash val="solid"/>
              <a:round/>
              <a:headEnd type="none" w="med" len="med"/>
              <a:tailEnd type="triangle"/>
            </a:ln>
            <a:effectLst/>
          </p:spPr>
        </p:cxnSp>
      </p:grpSp>
      <p:grpSp>
        <p:nvGrpSpPr>
          <p:cNvPr id="51" name="Group 50"/>
          <p:cNvGrpSpPr/>
          <p:nvPr/>
        </p:nvGrpSpPr>
        <p:grpSpPr>
          <a:xfrm>
            <a:off x="7951389" y="581229"/>
            <a:ext cx="982183" cy="368861"/>
            <a:chOff x="10628352" y="1293699"/>
            <a:chExt cx="982183" cy="368861"/>
          </a:xfrm>
        </p:grpSpPr>
        <p:pic>
          <p:nvPicPr>
            <p:cNvPr id="52"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57" name="Rectangle 5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6159519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Defining “odds”</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Defining the “</a:t>
                </a:r>
                <a:r>
                  <a:rPr lang="en-US" dirty="0">
                    <a:solidFill>
                      <a:srgbClr val="455AFB"/>
                    </a:solidFill>
                  </a:rPr>
                  <a:t>odds</a:t>
                </a:r>
                <a:r>
                  <a:rPr lang="en-US" dirty="0"/>
                  <a:t>”:</a:t>
                </a:r>
              </a:p>
              <a:p>
                <a:pPr lvl="1">
                  <a:spcBef>
                    <a:spcPts val="84"/>
                  </a:spcBef>
                  <a:spcAft>
                    <a:spcPts val="168"/>
                  </a:spcAft>
                </a:pPr>
                <a:r>
                  <a:rPr lang="en-US" b="1" dirty="0"/>
                  <a:t>Given an event with probability p. Say p = 0.8</a:t>
                </a:r>
              </a:p>
              <a:p>
                <a:pPr marL="290513" lvl="1" indent="0">
                  <a:spcBef>
                    <a:spcPts val="84"/>
                  </a:spcBef>
                  <a:spcAft>
                    <a:spcPts val="168"/>
                  </a:spcAft>
                  <a:buNone/>
                </a:pPr>
                <a:endParaRPr lang="en-US" dirty="0"/>
              </a:p>
              <a:p>
                <a:pPr lvl="1">
                  <a:spcBef>
                    <a:spcPts val="84"/>
                  </a:spcBef>
                  <a:spcAft>
                    <a:spcPts val="168"/>
                  </a:spcAft>
                </a:pPr>
                <a:r>
                  <a:rPr lang="en-US" b="1" dirty="0"/>
                  <a:t>The probability that the event does NOT take place is: 1 – p = 0.2</a:t>
                </a:r>
              </a:p>
              <a:p>
                <a:pPr marL="290513" lvl="1" indent="0">
                  <a:spcBef>
                    <a:spcPts val="84"/>
                  </a:spcBef>
                  <a:spcAft>
                    <a:spcPts val="168"/>
                  </a:spcAft>
                  <a:buNone/>
                </a:pPr>
                <a:endParaRPr lang="en-US" dirty="0"/>
              </a:p>
              <a:p>
                <a:pPr lvl="1">
                  <a:spcBef>
                    <a:spcPts val="84"/>
                  </a:spcBef>
                  <a:spcAft>
                    <a:spcPts val="168"/>
                  </a:spcAft>
                </a:pPr>
                <a:r>
                  <a:rPr lang="en-US" b="1" dirty="0"/>
                  <a:t>The </a:t>
                </a:r>
                <a:r>
                  <a:rPr lang="en-US" b="1" dirty="0">
                    <a:solidFill>
                      <a:srgbClr val="455AFB"/>
                    </a:solidFill>
                  </a:rPr>
                  <a:t>odds</a:t>
                </a:r>
                <a:r>
                  <a:rPr lang="en-US" b="1" dirty="0"/>
                  <a:t> of the event is defined to be: </a:t>
                </a:r>
                <a14:m>
                  <m:oMath xmlns:m="http://schemas.openxmlformats.org/officeDocument/2006/math">
                    <m:f>
                      <m:fPr>
                        <m:ctrlPr>
                          <a:rPr lang="en-US" sz="2800" i="1">
                            <a:latin typeface="Cambria Math" charset="0"/>
                          </a:rPr>
                        </m:ctrlPr>
                      </m:fPr>
                      <m:num>
                        <m:r>
                          <a:rPr lang="en-US" sz="2800" b="1" i="1">
                            <a:latin typeface="Cambria Math" panose="02040503050406030204" pitchFamily="18" charset="0"/>
                          </a:rPr>
                          <m:t>𝒑</m:t>
                        </m:r>
                      </m:num>
                      <m:den>
                        <m:r>
                          <a:rPr lang="en-US" sz="2800" b="1" i="1">
                            <a:latin typeface="Cambria Math" panose="02040503050406030204" pitchFamily="18" charset="0"/>
                          </a:rPr>
                          <m:t>𝟏</m:t>
                        </m:r>
                        <m:r>
                          <a:rPr lang="en-US" sz="2800" b="1" i="1">
                            <a:latin typeface="Cambria Math" panose="02040503050406030204" pitchFamily="18" charset="0"/>
                          </a:rPr>
                          <m:t>−</m:t>
                        </m:r>
                        <m:r>
                          <a:rPr lang="en-US" sz="2800" b="1" i="1">
                            <a:latin typeface="Cambria Math" panose="02040503050406030204" pitchFamily="18" charset="0"/>
                          </a:rPr>
                          <m:t>𝒑</m:t>
                        </m:r>
                      </m:den>
                    </m:f>
                  </m:oMath>
                </a14:m>
                <a:r>
                  <a:rPr lang="en-US" dirty="0"/>
                  <a:t> </a:t>
                </a:r>
                <a:r>
                  <a:rPr lang="en-US" b="1" dirty="0"/>
                  <a:t>= 4</a:t>
                </a:r>
              </a:p>
              <a:p>
                <a:pPr marL="290513" lvl="1" indent="0">
                  <a:spcBef>
                    <a:spcPts val="84"/>
                  </a:spcBef>
                  <a:spcAft>
                    <a:spcPts val="168"/>
                  </a:spcAft>
                  <a:buNone/>
                </a:pPr>
                <a:endParaRPr lang="en-US" dirty="0"/>
              </a:p>
              <a:p>
                <a:pPr lvl="1">
                  <a:spcBef>
                    <a:spcPts val="84"/>
                  </a:spcBef>
                  <a:spcAft>
                    <a:spcPts val="168"/>
                  </a:spcAft>
                </a:pPr>
                <a:r>
                  <a:rPr lang="en-US" b="1" dirty="0"/>
                  <a:t>Also noted 4 : 1 (4 to 1)</a:t>
                </a:r>
              </a:p>
              <a:p>
                <a:pPr marL="290513" lvl="1" indent="0">
                  <a:spcBef>
                    <a:spcPts val="84"/>
                  </a:spcBef>
                  <a:spcAft>
                    <a:spcPts val="168"/>
                  </a:spcAft>
                  <a:buNone/>
                </a:pPr>
                <a:endParaRPr lang="en-US" dirty="0"/>
              </a:p>
              <a:p>
                <a:pPr>
                  <a:spcBef>
                    <a:spcPts val="84"/>
                  </a:spcBef>
                  <a:spcAft>
                    <a:spcPts val="168"/>
                  </a:spcAft>
                </a:pPr>
                <a:r>
                  <a:rPr lang="en-US" dirty="0"/>
                  <a:t>The odds can be interpreted as:</a:t>
                </a:r>
              </a:p>
              <a:p>
                <a:pPr lvl="1">
                  <a:spcBef>
                    <a:spcPts val="84"/>
                  </a:spcBef>
                  <a:spcAft>
                    <a:spcPts val="168"/>
                  </a:spcAft>
                </a:pPr>
                <a:r>
                  <a:rPr lang="en-US" b="1" dirty="0"/>
                  <a:t>Out of 5 occurrences, the event will happen 4 times and will not happen once.</a:t>
                </a:r>
              </a:p>
              <a:p>
                <a:pPr marL="344488" lvl="1" indent="0">
                  <a:spcBef>
                    <a:spcPts val="84"/>
                  </a:spcBef>
                  <a:spcAft>
                    <a:spcPts val="168"/>
                  </a:spcAft>
                  <a:buNone/>
                </a:pPr>
                <a:endParaRPr lang="en-US" dirty="0"/>
              </a:p>
              <a:p>
                <a:pPr lvl="1">
                  <a:spcBef>
                    <a:spcPts val="84"/>
                  </a:spcBef>
                  <a:spcAft>
                    <a:spcPts val="168"/>
                  </a:spcAft>
                </a:pPr>
                <a:r>
                  <a:rPr lang="en-US" b="1" dirty="0"/>
                  <a:t>There are 4 times more chances for the event to happen than not.</a:t>
                </a:r>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b="-131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4107844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156984"/>
            <a:ext cx="7684689" cy="5099176"/>
          </a:xfrm>
        </p:spPr>
        <p:txBody>
          <a:bodyPr/>
          <a:lstStyle/>
          <a:p>
            <a:pPr>
              <a:spcBef>
                <a:spcPts val="84"/>
              </a:spcBef>
              <a:spcAft>
                <a:spcPts val="168"/>
              </a:spcAft>
            </a:pPr>
            <a:r>
              <a:rPr lang="en-US" dirty="0"/>
              <a:t>Example:</a:t>
            </a:r>
          </a:p>
          <a:p>
            <a:pPr lvl="1">
              <a:spcBef>
                <a:spcPts val="84"/>
              </a:spcBef>
              <a:spcAft>
                <a:spcPts val="168"/>
              </a:spcAft>
            </a:pPr>
            <a:r>
              <a:rPr lang="en-US" dirty="0"/>
              <a:t>Consider that you are a first time home buyer. Your credit score is </a:t>
            </a:r>
            <a:r>
              <a:rPr lang="en-US" b="1" dirty="0"/>
              <a:t>720</a:t>
            </a:r>
            <a:r>
              <a:rPr lang="en-US" dirty="0"/>
              <a:t> (values can range from </a:t>
            </a:r>
            <a:r>
              <a:rPr lang="en-US" b="1" dirty="0"/>
              <a:t>320</a:t>
            </a:r>
            <a:r>
              <a:rPr lang="en-US" dirty="0"/>
              <a:t> to </a:t>
            </a:r>
            <a:r>
              <a:rPr lang="en-US" b="1" dirty="0"/>
              <a:t>850</a:t>
            </a:r>
            <a:r>
              <a:rPr lang="en-US" dirty="0"/>
              <a:t>). You know that credit scores are taken into account for mortgage approval and you would like to figure out the probability of being approved based on the credit score. (</a:t>
            </a:r>
            <a:r>
              <a:rPr lang="en-US" dirty="0">
                <a:solidFill>
                  <a:srgbClr val="455AFB"/>
                </a:solidFill>
              </a:rPr>
              <a:t>real scenario uses many more parameters</a:t>
            </a:r>
            <a:r>
              <a:rPr lang="en-US" dirty="0"/>
              <a:t>).</a:t>
            </a:r>
          </a:p>
          <a:p>
            <a:pPr lvl="1">
              <a:spcBef>
                <a:spcPts val="84"/>
              </a:spcBef>
              <a:spcAft>
                <a:spcPts val="168"/>
              </a:spcAft>
            </a:pPr>
            <a:endParaRPr lang="en-US" dirty="0"/>
          </a:p>
          <a:p>
            <a:pPr lvl="1">
              <a:spcBef>
                <a:spcPts val="84"/>
              </a:spcBef>
              <a:spcAft>
                <a:spcPts val="168"/>
              </a:spcAft>
            </a:pPr>
            <a:r>
              <a:rPr lang="en-US" dirty="0"/>
              <a:t>You find online a list of credit scores and whether the applicant was approved or not. The list would look like this:</a:t>
            </a:r>
          </a:p>
          <a:p>
            <a:pPr lvl="1">
              <a:spcBef>
                <a:spcPts val="84"/>
              </a:spcBef>
              <a:spcAft>
                <a:spcPts val="168"/>
              </a:spcAft>
            </a:pPr>
            <a:endParaRPr lang="en-US"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nvPr>
        </p:nvGraphicFramePr>
        <p:xfrm>
          <a:off x="1489869" y="3926697"/>
          <a:ext cx="6096000" cy="259588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590453470"/>
                    </a:ext>
                  </a:extLst>
                </a:gridCol>
                <a:gridCol w="3048000">
                  <a:extLst>
                    <a:ext uri="{9D8B030D-6E8A-4147-A177-3AD203B41FA5}">
                      <a16:colId xmlns="" xmlns:a16="http://schemas.microsoft.com/office/drawing/2014/main" val="863222546"/>
                    </a:ext>
                  </a:extLst>
                </a:gridCol>
              </a:tblGrid>
              <a:tr h="370840">
                <a:tc>
                  <a:txBody>
                    <a:bodyPr/>
                    <a:lstStyle/>
                    <a:p>
                      <a:r>
                        <a:rPr lang="en-US" dirty="0">
                          <a:solidFill>
                            <a:schemeClr val="tx1"/>
                          </a:solidFill>
                        </a:rPr>
                        <a:t>Credit Score</a:t>
                      </a:r>
                    </a:p>
                  </a:txBody>
                  <a:tcPr/>
                </a:tc>
                <a:tc>
                  <a:txBody>
                    <a:bodyPr/>
                    <a:lstStyle/>
                    <a:p>
                      <a:r>
                        <a:rPr lang="en-US" dirty="0">
                          <a:solidFill>
                            <a:schemeClr val="tx1"/>
                          </a:solidFill>
                        </a:rPr>
                        <a:t>Approved</a:t>
                      </a:r>
                    </a:p>
                  </a:txBody>
                  <a:tcPr/>
                </a:tc>
                <a:extLst>
                  <a:ext uri="{0D108BD9-81ED-4DB2-BD59-A6C34878D82A}">
                    <a16:rowId xmlns="" xmlns:a16="http://schemas.microsoft.com/office/drawing/2014/main" val="824732163"/>
                  </a:ext>
                </a:extLst>
              </a:tr>
              <a:tr h="370840">
                <a:tc>
                  <a:txBody>
                    <a:bodyPr/>
                    <a:lstStyle/>
                    <a:p>
                      <a:r>
                        <a:rPr lang="en-US" dirty="0"/>
                        <a:t>425</a:t>
                      </a:r>
                    </a:p>
                  </a:txBody>
                  <a:tcPr/>
                </a:tc>
                <a:tc>
                  <a:txBody>
                    <a:bodyPr/>
                    <a:lstStyle/>
                    <a:p>
                      <a:r>
                        <a:rPr lang="en-US" dirty="0"/>
                        <a:t>0</a:t>
                      </a:r>
                    </a:p>
                  </a:txBody>
                  <a:tcPr/>
                </a:tc>
                <a:extLst>
                  <a:ext uri="{0D108BD9-81ED-4DB2-BD59-A6C34878D82A}">
                    <a16:rowId xmlns="" xmlns:a16="http://schemas.microsoft.com/office/drawing/2014/main" val="91677113"/>
                  </a:ext>
                </a:extLst>
              </a:tr>
              <a:tr h="370840">
                <a:tc>
                  <a:txBody>
                    <a:bodyPr/>
                    <a:lstStyle/>
                    <a:p>
                      <a:r>
                        <a:rPr lang="en-US" dirty="0"/>
                        <a:t>550</a:t>
                      </a:r>
                    </a:p>
                  </a:txBody>
                  <a:tcPr/>
                </a:tc>
                <a:tc>
                  <a:txBody>
                    <a:bodyPr/>
                    <a:lstStyle/>
                    <a:p>
                      <a:r>
                        <a:rPr lang="en-US" dirty="0"/>
                        <a:t>1</a:t>
                      </a:r>
                    </a:p>
                  </a:txBody>
                  <a:tcPr/>
                </a:tc>
                <a:extLst>
                  <a:ext uri="{0D108BD9-81ED-4DB2-BD59-A6C34878D82A}">
                    <a16:rowId xmlns="" xmlns:a16="http://schemas.microsoft.com/office/drawing/2014/main" val="592803785"/>
                  </a:ext>
                </a:extLst>
              </a:tr>
              <a:tr h="370840">
                <a:tc>
                  <a:txBody>
                    <a:bodyPr/>
                    <a:lstStyle/>
                    <a:p>
                      <a:r>
                        <a:rPr lang="en-US" dirty="0"/>
                        <a:t>550</a:t>
                      </a:r>
                    </a:p>
                  </a:txBody>
                  <a:tcPr/>
                </a:tc>
                <a:tc>
                  <a:txBody>
                    <a:bodyPr/>
                    <a:lstStyle/>
                    <a:p>
                      <a:r>
                        <a:rPr lang="en-US" dirty="0"/>
                        <a:t>0</a:t>
                      </a:r>
                    </a:p>
                  </a:txBody>
                  <a:tcPr/>
                </a:tc>
                <a:extLst>
                  <a:ext uri="{0D108BD9-81ED-4DB2-BD59-A6C34878D82A}">
                    <a16:rowId xmlns="" xmlns:a16="http://schemas.microsoft.com/office/drawing/2014/main" val="464157001"/>
                  </a:ext>
                </a:extLst>
              </a:tr>
              <a:tr h="370840">
                <a:tc>
                  <a:txBody>
                    <a:bodyPr/>
                    <a:lstStyle/>
                    <a:p>
                      <a:r>
                        <a:rPr lang="en-US" dirty="0"/>
                        <a:t>630</a:t>
                      </a:r>
                    </a:p>
                  </a:txBody>
                  <a:tcPr/>
                </a:tc>
                <a:tc>
                  <a:txBody>
                    <a:bodyPr/>
                    <a:lstStyle/>
                    <a:p>
                      <a:r>
                        <a:rPr lang="en-US" dirty="0"/>
                        <a:t>1</a:t>
                      </a:r>
                    </a:p>
                  </a:txBody>
                  <a:tcPr/>
                </a:tc>
                <a:extLst>
                  <a:ext uri="{0D108BD9-81ED-4DB2-BD59-A6C34878D82A}">
                    <a16:rowId xmlns="" xmlns:a16="http://schemas.microsoft.com/office/drawing/2014/main" val="1264193907"/>
                  </a:ext>
                </a:extLst>
              </a:tr>
              <a:tr h="370840">
                <a:tc>
                  <a:txBody>
                    <a:bodyPr/>
                    <a:lstStyle/>
                    <a:p>
                      <a:r>
                        <a:rPr lang="en-US" dirty="0"/>
                        <a:t>690</a:t>
                      </a:r>
                    </a:p>
                  </a:txBody>
                  <a:tcPr/>
                </a:tc>
                <a:tc>
                  <a:txBody>
                    <a:bodyPr/>
                    <a:lstStyle/>
                    <a:p>
                      <a:r>
                        <a:rPr lang="en-US" dirty="0"/>
                        <a:t>0</a:t>
                      </a:r>
                    </a:p>
                  </a:txBody>
                  <a:tcPr/>
                </a:tc>
                <a:extLst>
                  <a:ext uri="{0D108BD9-81ED-4DB2-BD59-A6C34878D82A}">
                    <a16:rowId xmlns="" xmlns:a16="http://schemas.microsoft.com/office/drawing/2014/main" val="1932704166"/>
                  </a:ext>
                </a:extLst>
              </a:tr>
              <a:tr h="370840">
                <a:tc>
                  <a:txBody>
                    <a:bodyPr/>
                    <a:lstStyle/>
                    <a:p>
                      <a:r>
                        <a:rPr lang="en-US" dirty="0" err="1"/>
                        <a:t>Etc</a:t>
                      </a:r>
                      <a:r>
                        <a:rPr lang="en-US" dirty="0"/>
                        <a:t>…</a:t>
                      </a:r>
                    </a:p>
                  </a:txBody>
                  <a:tcPr/>
                </a:tc>
                <a:tc>
                  <a:txBody>
                    <a:bodyPr/>
                    <a:lstStyle/>
                    <a:p>
                      <a:r>
                        <a:rPr lang="en-US" dirty="0" err="1"/>
                        <a:t>Etc</a:t>
                      </a:r>
                      <a:r>
                        <a:rPr lang="en-US" dirty="0"/>
                        <a:t>…</a:t>
                      </a:r>
                    </a:p>
                  </a:txBody>
                  <a:tcPr/>
                </a:tc>
                <a:extLst>
                  <a:ext uri="{0D108BD9-81ED-4DB2-BD59-A6C34878D82A}">
                    <a16:rowId xmlns="" xmlns:a16="http://schemas.microsoft.com/office/drawing/2014/main" val="3978776233"/>
                  </a:ext>
                </a:extLst>
              </a:tr>
            </a:tbl>
          </a:graphicData>
        </a:graphic>
      </p:graphicFrame>
    </p:spTree>
    <p:extLst>
      <p:ext uri="{BB962C8B-B14F-4D97-AF65-F5344CB8AC3E}">
        <p14:creationId xmlns:p14="http://schemas.microsoft.com/office/powerpoint/2010/main" val="31713849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For each credit score we can add up all the number of occurrences for approval and rejection and derive the probability of being approved.</a:t>
            </a:r>
          </a:p>
          <a:p>
            <a:pPr marL="0" indent="0">
              <a:spcBef>
                <a:spcPts val="84"/>
              </a:spcBef>
              <a:spcAft>
                <a:spcPts val="168"/>
              </a:spcAft>
              <a:buNone/>
            </a:pPr>
            <a:endParaRPr lang="en-US" dirty="0"/>
          </a:p>
          <a:p>
            <a:pPr>
              <a:spcBef>
                <a:spcPts val="84"/>
              </a:spcBef>
              <a:spcAft>
                <a:spcPts val="168"/>
              </a:spcAft>
            </a:pPr>
            <a:r>
              <a:rPr lang="en-US" dirty="0"/>
              <a:t>Example: Suppose that in our data set, credit score 630 had 12 applications approved and 8 rejected. </a:t>
            </a:r>
          </a:p>
          <a:p>
            <a:pPr>
              <a:spcBef>
                <a:spcPts val="84"/>
              </a:spcBef>
              <a:spcAft>
                <a:spcPts val="168"/>
              </a:spcAft>
            </a:pPr>
            <a:endParaRPr lang="en-US" dirty="0"/>
          </a:p>
          <a:p>
            <a:pPr>
              <a:spcBef>
                <a:spcPts val="84"/>
              </a:spcBef>
              <a:spcAft>
                <a:spcPts val="168"/>
              </a:spcAft>
            </a:pPr>
            <a:r>
              <a:rPr lang="en-US" dirty="0"/>
              <a:t>We could then calculate for credit score 630:</a:t>
            </a:r>
          </a:p>
          <a:p>
            <a:pPr lvl="1">
              <a:spcBef>
                <a:spcPts val="84"/>
              </a:spcBef>
              <a:spcAft>
                <a:spcPts val="168"/>
              </a:spcAft>
            </a:pPr>
            <a:r>
              <a:rPr lang="en-US" dirty="0"/>
              <a:t>Probability(approval) = 12 / (12 + 8) = 0.6</a:t>
            </a:r>
          </a:p>
          <a:p>
            <a:pPr lvl="1">
              <a:spcBef>
                <a:spcPts val="84"/>
              </a:spcBef>
              <a:spcAft>
                <a:spcPts val="168"/>
              </a:spcAft>
            </a:pPr>
            <a:r>
              <a:rPr lang="en-US" dirty="0"/>
              <a:t>Probability(rejection) = 8 / (12 + 8) = 0.4</a:t>
            </a:r>
          </a:p>
          <a:p>
            <a:pPr lvl="1">
              <a:spcBef>
                <a:spcPts val="84"/>
              </a:spcBef>
              <a:spcAft>
                <a:spcPts val="168"/>
              </a:spcAft>
            </a:pPr>
            <a:endParaRPr lang="en-US" dirty="0"/>
          </a:p>
          <a:p>
            <a:pPr>
              <a:spcBef>
                <a:spcPts val="84"/>
              </a:spcBef>
              <a:spcAft>
                <a:spcPts val="168"/>
              </a:spcAft>
            </a:pPr>
            <a:r>
              <a:rPr lang="en-US" dirty="0"/>
              <a:t>The same could be repeated for all credit scores and we could then plot a graph showing the credit scores, versus the probability of being approved. (see next slide).</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4201660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p:sp>
        <p:nvSpPr>
          <p:cNvPr id="25603" name="Rectangle 2"/>
          <p:cNvSpPr>
            <a:spLocks noGrp="1" noChangeArrowheads="1"/>
          </p:cNvSpPr>
          <p:nvPr>
            <p:ph type="body" idx="1"/>
          </p:nvPr>
        </p:nvSpPr>
        <p:spPr>
          <a:xfrm>
            <a:off x="266699" y="1269874"/>
            <a:ext cx="8017530" cy="5099176"/>
          </a:xfrm>
        </p:spPr>
        <p:txBody>
          <a:bodyPr/>
          <a:lstStyle/>
          <a:p>
            <a:pPr>
              <a:spcBef>
                <a:spcPts val="84"/>
              </a:spcBef>
              <a:spcAft>
                <a:spcPts val="168"/>
              </a:spcAft>
            </a:pPr>
            <a:r>
              <a:rPr lang="en-US" dirty="0"/>
              <a:t>Graph:</a:t>
            </a:r>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3" name="Straight Arrow Connector 2"/>
          <p:cNvCxnSpPr/>
          <p:nvPr/>
        </p:nvCxnSpPr>
        <p:spPr>
          <a:xfrm>
            <a:off x="1998138" y="4504274"/>
            <a:ext cx="4707467" cy="0"/>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V="1">
            <a:off x="1998139" y="2314230"/>
            <a:ext cx="0" cy="2191072"/>
          </a:xfrm>
          <a:prstGeom prst="straightConnector1">
            <a:avLst/>
          </a:prstGeom>
          <a:ln w="28575">
            <a:tailEnd type="stealth" w="lg" len="lg"/>
          </a:ln>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29164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61319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3474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325629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357784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89938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422093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4542485"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4864033"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5185581"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507129"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5828677"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2878675" y="410762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Oval 35"/>
          <p:cNvSpPr/>
          <p:nvPr/>
        </p:nvSpPr>
        <p:spPr>
          <a:xfrm>
            <a:off x="3162693" y="396471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p:cNvSpPr/>
          <p:nvPr/>
        </p:nvSpPr>
        <p:spPr>
          <a:xfrm>
            <a:off x="3480197" y="4188827"/>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3682495" y="3830538"/>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4565337" y="323530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4711712" y="2953720"/>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139486" y="3002725"/>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389670" y="2706774"/>
            <a:ext cx="91337" cy="91337"/>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Freeform: Shape 50"/>
          <p:cNvSpPr/>
          <p:nvPr/>
        </p:nvSpPr>
        <p:spPr>
          <a:xfrm>
            <a:off x="2302939" y="2874623"/>
            <a:ext cx="4165600" cy="1415159"/>
          </a:xfrm>
          <a:custGeom>
            <a:avLst/>
            <a:gdLst>
              <a:gd name="connsiteX0" fmla="*/ 0 w 4165600"/>
              <a:gd name="connsiteY0" fmla="*/ 1415159 h 1415159"/>
              <a:gd name="connsiteX1" fmla="*/ 1196622 w 4165600"/>
              <a:gd name="connsiteY1" fmla="*/ 1336137 h 1415159"/>
              <a:gd name="connsiteX2" fmla="*/ 1715911 w 4165600"/>
              <a:gd name="connsiteY2" fmla="*/ 1189381 h 1415159"/>
              <a:gd name="connsiteX3" fmla="*/ 1964267 w 4165600"/>
              <a:gd name="connsiteY3" fmla="*/ 376581 h 1415159"/>
              <a:gd name="connsiteX4" fmla="*/ 2540000 w 4165600"/>
              <a:gd name="connsiteY4" fmla="*/ 128226 h 1415159"/>
              <a:gd name="connsiteX5" fmla="*/ 3420533 w 4165600"/>
              <a:gd name="connsiteY5" fmla="*/ 15337 h 1415159"/>
              <a:gd name="connsiteX6" fmla="*/ 4165600 w 4165600"/>
              <a:gd name="connsiteY6" fmla="*/ 4048 h 141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5600" h="1415159">
                <a:moveTo>
                  <a:pt x="0" y="1415159"/>
                </a:moveTo>
                <a:cubicBezTo>
                  <a:pt x="455318" y="1394463"/>
                  <a:pt x="910637" y="1373767"/>
                  <a:pt x="1196622" y="1336137"/>
                </a:cubicBezTo>
                <a:cubicBezTo>
                  <a:pt x="1482607" y="1298507"/>
                  <a:pt x="1587970" y="1349307"/>
                  <a:pt x="1715911" y="1189381"/>
                </a:cubicBezTo>
                <a:cubicBezTo>
                  <a:pt x="1843852" y="1029455"/>
                  <a:pt x="1826919" y="553440"/>
                  <a:pt x="1964267" y="376581"/>
                </a:cubicBezTo>
                <a:cubicBezTo>
                  <a:pt x="2101615" y="199722"/>
                  <a:pt x="2297289" y="188433"/>
                  <a:pt x="2540000" y="128226"/>
                </a:cubicBezTo>
                <a:cubicBezTo>
                  <a:pt x="2782711" y="68019"/>
                  <a:pt x="3149600" y="36033"/>
                  <a:pt x="3420533" y="15337"/>
                </a:cubicBezTo>
                <a:cubicBezTo>
                  <a:pt x="3691466" y="-5359"/>
                  <a:pt x="3928533" y="-656"/>
                  <a:pt x="4165600" y="4048"/>
                </a:cubicBezTo>
              </a:path>
            </a:pathLst>
          </a:custGeom>
          <a:no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Straight Connector 52"/>
          <p:cNvCxnSpPr/>
          <p:nvPr/>
        </p:nvCxnSpPr>
        <p:spPr>
          <a:xfrm flipV="1">
            <a:off x="2810940" y="2786821"/>
            <a:ext cx="2667590" cy="15159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6150224" y="437162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flipH="1">
            <a:off x="1859841" y="2672907"/>
            <a:ext cx="4794269"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rot="5400000">
            <a:off x="2000952" y="2750317"/>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rot="5400000">
            <a:off x="2000952" y="2968838"/>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rot="5400000">
            <a:off x="2000952" y="3187359"/>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rot="5400000">
            <a:off x="2000952" y="34058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rot="5400000">
            <a:off x="2000952" y="3624401"/>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rot="5400000">
            <a:off x="2000952" y="3842922"/>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rot="5400000">
            <a:off x="2000952" y="4061445"/>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1439337" y="4076027"/>
            <a:ext cx="397866" cy="276999"/>
          </a:xfrm>
          <a:prstGeom prst="rect">
            <a:avLst/>
          </a:prstGeom>
          <a:noFill/>
        </p:spPr>
        <p:txBody>
          <a:bodyPr wrap="none" rtlCol="0">
            <a:spAutoFit/>
          </a:bodyPr>
          <a:lstStyle/>
          <a:p>
            <a:r>
              <a:rPr lang="en-US" sz="1200" dirty="0"/>
              <a:t>0.1</a:t>
            </a:r>
          </a:p>
        </p:txBody>
      </p:sp>
      <p:sp>
        <p:nvSpPr>
          <p:cNvPr id="66" name="TextBox 65"/>
          <p:cNvSpPr txBox="1"/>
          <p:nvPr/>
        </p:nvSpPr>
        <p:spPr>
          <a:xfrm>
            <a:off x="1439337" y="3810734"/>
            <a:ext cx="397866" cy="276999"/>
          </a:xfrm>
          <a:prstGeom prst="rect">
            <a:avLst/>
          </a:prstGeom>
          <a:noFill/>
        </p:spPr>
        <p:txBody>
          <a:bodyPr wrap="none" rtlCol="0">
            <a:spAutoFit/>
          </a:bodyPr>
          <a:lstStyle/>
          <a:p>
            <a:r>
              <a:rPr lang="en-US" sz="1200" dirty="0"/>
              <a:t>0.2</a:t>
            </a:r>
          </a:p>
        </p:txBody>
      </p:sp>
      <p:sp>
        <p:nvSpPr>
          <p:cNvPr id="67" name="TextBox 66"/>
          <p:cNvSpPr txBox="1"/>
          <p:nvPr/>
        </p:nvSpPr>
        <p:spPr>
          <a:xfrm>
            <a:off x="1439337" y="3174367"/>
            <a:ext cx="397866" cy="228928"/>
          </a:xfrm>
          <a:prstGeom prst="rect">
            <a:avLst/>
          </a:prstGeom>
          <a:noFill/>
        </p:spPr>
        <p:txBody>
          <a:bodyPr wrap="none" rtlCol="0">
            <a:spAutoFit/>
          </a:bodyPr>
          <a:lstStyle/>
          <a:p>
            <a:r>
              <a:rPr lang="en-US" sz="1200" dirty="0"/>
              <a:t>0.5</a:t>
            </a:r>
          </a:p>
        </p:txBody>
      </p:sp>
      <p:sp>
        <p:nvSpPr>
          <p:cNvPr id="68" name="TextBox 67"/>
          <p:cNvSpPr txBox="1"/>
          <p:nvPr/>
        </p:nvSpPr>
        <p:spPr>
          <a:xfrm>
            <a:off x="1439337" y="2501218"/>
            <a:ext cx="397866" cy="276999"/>
          </a:xfrm>
          <a:prstGeom prst="rect">
            <a:avLst/>
          </a:prstGeom>
          <a:noFill/>
        </p:spPr>
        <p:txBody>
          <a:bodyPr wrap="none" rtlCol="0">
            <a:spAutoFit/>
          </a:bodyPr>
          <a:lstStyle/>
          <a:p>
            <a:r>
              <a:rPr lang="en-US" sz="1200" dirty="0"/>
              <a:t>1.0</a:t>
            </a:r>
          </a:p>
        </p:txBody>
      </p:sp>
      <p:sp>
        <p:nvSpPr>
          <p:cNvPr id="25600" name="TextBox 25599"/>
          <p:cNvSpPr txBox="1"/>
          <p:nvPr/>
        </p:nvSpPr>
        <p:spPr>
          <a:xfrm>
            <a:off x="1417405" y="1726731"/>
            <a:ext cx="1199367" cy="584775"/>
          </a:xfrm>
          <a:prstGeom prst="rect">
            <a:avLst/>
          </a:prstGeom>
          <a:noFill/>
        </p:spPr>
        <p:txBody>
          <a:bodyPr wrap="none" rtlCol="0">
            <a:spAutoFit/>
          </a:bodyPr>
          <a:lstStyle/>
          <a:p>
            <a:r>
              <a:rPr lang="en-US" dirty="0"/>
              <a:t>Probability </a:t>
            </a:r>
          </a:p>
          <a:p>
            <a:r>
              <a:rPr lang="en-US" dirty="0"/>
              <a:t>of approval</a:t>
            </a:r>
          </a:p>
        </p:txBody>
      </p:sp>
      <p:sp>
        <p:nvSpPr>
          <p:cNvPr id="71" name="TextBox 70"/>
          <p:cNvSpPr txBox="1"/>
          <p:nvPr/>
        </p:nvSpPr>
        <p:spPr>
          <a:xfrm>
            <a:off x="6319421" y="4634100"/>
            <a:ext cx="1324402" cy="338554"/>
          </a:xfrm>
          <a:prstGeom prst="rect">
            <a:avLst/>
          </a:prstGeom>
          <a:noFill/>
        </p:spPr>
        <p:txBody>
          <a:bodyPr wrap="none" rtlCol="0">
            <a:spAutoFit/>
          </a:bodyPr>
          <a:lstStyle/>
          <a:p>
            <a:r>
              <a:rPr lang="en-US" dirty="0"/>
              <a:t>Credit Score</a:t>
            </a:r>
          </a:p>
        </p:txBody>
      </p:sp>
      <p:cxnSp>
        <p:nvCxnSpPr>
          <p:cNvPr id="72" name="Straight Connector 71"/>
          <p:cNvCxnSpPr/>
          <p:nvPr/>
        </p:nvCxnSpPr>
        <p:spPr>
          <a:xfrm rot="5400000">
            <a:off x="1995306" y="2530180"/>
            <a:ext cx="0" cy="28222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flipV="1">
            <a:off x="2184400" y="2396938"/>
            <a:ext cx="3979433" cy="2261405"/>
          </a:xfrm>
          <a:prstGeom prst="line">
            <a:avLst/>
          </a:prstGeom>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1444980" y="4363895"/>
            <a:ext cx="397866" cy="276999"/>
          </a:xfrm>
          <a:prstGeom prst="rect">
            <a:avLst/>
          </a:prstGeom>
          <a:noFill/>
        </p:spPr>
        <p:txBody>
          <a:bodyPr wrap="none" rtlCol="0">
            <a:spAutoFit/>
          </a:bodyPr>
          <a:lstStyle/>
          <a:p>
            <a:r>
              <a:rPr lang="en-US" sz="1200" dirty="0"/>
              <a:t>0.0</a:t>
            </a:r>
          </a:p>
        </p:txBody>
      </p:sp>
      <mc:AlternateContent xmlns:mc="http://schemas.openxmlformats.org/markup-compatibility/2006" xmlns:a14="http://schemas.microsoft.com/office/drawing/2010/main">
        <mc:Choice Requires="a14">
          <p:sp>
            <p:nvSpPr>
              <p:cNvPr id="25604" name="TextBox 25603"/>
              <p:cNvSpPr txBox="1"/>
              <p:nvPr/>
            </p:nvSpPr>
            <p:spPr>
              <a:xfrm>
                <a:off x="5748828" y="2731580"/>
                <a:ext cx="2349746" cy="833626"/>
              </a:xfrm>
              <a:prstGeom prst="rect">
                <a:avLst/>
              </a:prstGeom>
              <a:noFill/>
            </p:spPr>
            <p:txBody>
              <a:bodyPr wrap="none" rtlCol="0">
                <a:spAutoFit/>
              </a:bodyPr>
              <a:lstStyle/>
              <a:p>
                <a:r>
                  <a:rPr lang="en-US" sz="2800" dirty="0"/>
                  <a:t>Sigmoid </a:t>
                </a:r>
                <a14:m>
                  <m:oMath xmlns:m="http://schemas.openxmlformats.org/officeDocument/2006/math">
                    <m:f>
                      <m:fPr>
                        <m:ctrlPr>
                          <a:rPr lang="en-US" sz="3600" i="1" smtClean="0">
                            <a:latin typeface="Cambria Math" charset="0"/>
                          </a:rPr>
                        </m:ctrlPr>
                      </m:fPr>
                      <m:num>
                        <m:r>
                          <a:rPr lang="en-US" sz="3600" b="0" i="1" smtClean="0">
                            <a:latin typeface="Cambria Math" panose="02040503050406030204" pitchFamily="18" charset="0"/>
                          </a:rPr>
                          <m:t>𝑒</m:t>
                        </m:r>
                        <m:r>
                          <a:rPr lang="en-US" sz="3600" b="0" i="1" baseline="30000" smtClean="0">
                            <a:latin typeface="Cambria Math" panose="02040503050406030204" pitchFamily="18" charset="0"/>
                          </a:rPr>
                          <m:t>𝑥</m:t>
                        </m:r>
                      </m:num>
                      <m:den>
                        <m:r>
                          <a:rPr lang="en-US" sz="3600" b="0" i="1" smtClean="0">
                            <a:latin typeface="Cambria Math" panose="02040503050406030204" pitchFamily="18" charset="0"/>
                          </a:rPr>
                          <m:t>1+</m:t>
                        </m:r>
                        <m:r>
                          <a:rPr lang="en-US" sz="3600" b="0" i="1" smtClean="0">
                            <a:latin typeface="Cambria Math" panose="02040503050406030204" pitchFamily="18" charset="0"/>
                          </a:rPr>
                          <m:t>𝑒𝑥</m:t>
                        </m:r>
                      </m:den>
                    </m:f>
                  </m:oMath>
                </a14:m>
                <a:endParaRPr lang="en-US" sz="3600" dirty="0"/>
              </a:p>
            </p:txBody>
          </p:sp>
        </mc:Choice>
        <mc:Fallback xmlns="">
          <p:sp>
            <p:nvSpPr>
              <p:cNvPr id="25604" name="TextBox 25603"/>
              <p:cNvSpPr txBox="1">
                <a:spLocks noRot="1" noChangeAspect="1" noMove="1" noResize="1" noEditPoints="1" noAdjustHandles="1" noChangeArrowheads="1" noChangeShapeType="1" noTextEdit="1"/>
              </p:cNvSpPr>
              <p:nvPr/>
            </p:nvSpPr>
            <p:spPr>
              <a:xfrm>
                <a:off x="5748828" y="2731580"/>
                <a:ext cx="2349746" cy="833626"/>
              </a:xfrm>
              <a:prstGeom prst="rect">
                <a:avLst/>
              </a:prstGeom>
              <a:blipFill>
                <a:blip r:embed="rId4"/>
                <a:stretch>
                  <a:fillRect l="-5181" b="-730"/>
                </a:stretch>
              </a:blipFill>
            </p:spPr>
            <p:txBody>
              <a:bodyPr/>
              <a:lstStyle/>
              <a:p>
                <a:r>
                  <a:rPr lang="en-US">
                    <a:noFill/>
                  </a:rPr>
                  <a:t> </a:t>
                </a:r>
              </a:p>
            </p:txBody>
          </p:sp>
        </mc:Fallback>
      </mc:AlternateContent>
    </p:spTree>
    <p:extLst>
      <p:ext uri="{BB962C8B-B14F-4D97-AF65-F5344CB8AC3E}">
        <p14:creationId xmlns:p14="http://schemas.microsoft.com/office/powerpoint/2010/main" val="8836322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ppt_x"/>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53"/>
                                        </p:tgtEl>
                                      </p:cBhvr>
                                    </p:animEffect>
                                    <p:set>
                                      <p:cBhvr>
                                        <p:cTn id="31" dur="1" fill="hold">
                                          <p:stCondLst>
                                            <p:cond delay="499"/>
                                          </p:stCondLst>
                                        </p:cTn>
                                        <p:tgtEl>
                                          <p:spTgt spid="53"/>
                                        </p:tgtEl>
                                        <p:attrNameLst>
                                          <p:attrName>style.visibility</p:attrName>
                                        </p:attrNameLst>
                                      </p:cBhvr>
                                      <p:to>
                                        <p:strVal val="hidden"/>
                                      </p:to>
                                    </p:set>
                                  </p:childTnLst>
                                </p:cTn>
                              </p:par>
                              <p:par>
                                <p:cTn id="32" presetID="10" presetClass="entr" presetSubtype="0" fill="hold" nodeType="withEffect">
                                  <p:stCondLst>
                                    <p:cond delay="0"/>
                                  </p:stCondLst>
                                  <p:childTnLst>
                                    <p:set>
                                      <p:cBhvr>
                                        <p:cTn id="33" dur="1" fill="hold">
                                          <p:stCondLst>
                                            <p:cond delay="0"/>
                                          </p:stCondLst>
                                        </p:cTn>
                                        <p:tgtEl>
                                          <p:spTgt spid="73"/>
                                        </p:tgtEl>
                                        <p:attrNameLst>
                                          <p:attrName>style.visibility</p:attrName>
                                        </p:attrNameLst>
                                      </p:cBhvr>
                                      <p:to>
                                        <p:strVal val="visible"/>
                                      </p:to>
                                    </p:set>
                                    <p:animEffect transition="in" filter="fade">
                                      <p:cBhvr>
                                        <p:cTn id="34" dur="500"/>
                                        <p:tgtEl>
                                          <p:spTgt spid="73"/>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1000"/>
                                        <p:tgtEl>
                                          <p:spTgt spid="57"/>
                                        </p:tgtEl>
                                      </p:cBhvr>
                                    </p:animEffect>
                                    <p:anim calcmode="lin" valueType="num">
                                      <p:cBhvr>
                                        <p:cTn id="40" dur="1000" fill="hold"/>
                                        <p:tgtEl>
                                          <p:spTgt spid="57"/>
                                        </p:tgtEl>
                                        <p:attrNameLst>
                                          <p:attrName>ppt_x</p:attrName>
                                        </p:attrNameLst>
                                      </p:cBhvr>
                                      <p:tavLst>
                                        <p:tav tm="0">
                                          <p:val>
                                            <p:strVal val="#ppt_x"/>
                                          </p:val>
                                        </p:tav>
                                        <p:tav tm="100000">
                                          <p:val>
                                            <p:strVal val="#ppt_x"/>
                                          </p:val>
                                        </p:tav>
                                      </p:tavLst>
                                    </p:anim>
                                    <p:anim calcmode="lin" valueType="num">
                                      <p:cBhvr>
                                        <p:cTn id="41"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73"/>
                                        </p:tgtEl>
                                      </p:cBhvr>
                                    </p:animEffect>
                                    <p:set>
                                      <p:cBhvr>
                                        <p:cTn id="46" dur="1" fill="hold">
                                          <p:stCondLst>
                                            <p:cond delay="499"/>
                                          </p:stCondLst>
                                        </p:cTn>
                                        <p:tgtEl>
                                          <p:spTgt spid="7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6" grpId="0" animBg="1"/>
      <p:bldP spid="37" grpId="0" animBg="1"/>
      <p:bldP spid="38" grpId="0" animBg="1"/>
      <p:bldP spid="39" grpId="0" animBg="1"/>
      <p:bldP spid="40" grpId="0" animBg="1"/>
      <p:bldP spid="41" grpId="0" animBg="1"/>
      <p:bldP spid="44" grpId="0" animBg="1"/>
      <p:bldP spid="51" grpId="0" animBg="1"/>
      <p:bldP spid="256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dirty="0"/>
              <a:t>Spark Capabilities</a:t>
            </a:r>
            <a:br>
              <a:rPr lang="en-US" altLang="en-US" dirty="0"/>
            </a:br>
            <a:endParaRPr lang="en-US" altLang="en-US" dirty="0"/>
          </a:p>
        </p:txBody>
      </p:sp>
      <p:sp>
        <p:nvSpPr>
          <p:cNvPr id="20483" name="TextBox 13"/>
          <p:cNvSpPr txBox="1">
            <a:spLocks noChangeArrowheads="1"/>
          </p:cNvSpPr>
          <p:nvPr/>
        </p:nvSpPr>
        <p:spPr bwMode="auto">
          <a:xfrm>
            <a:off x="6146800" y="4684713"/>
            <a:ext cx="207803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Log processing</a:t>
            </a:r>
          </a:p>
        </p:txBody>
      </p:sp>
      <p:sp>
        <p:nvSpPr>
          <p:cNvPr id="20484" name="TextBox 15"/>
          <p:cNvSpPr txBox="1">
            <a:spLocks noChangeArrowheads="1"/>
          </p:cNvSpPr>
          <p:nvPr/>
        </p:nvSpPr>
        <p:spPr bwMode="auto">
          <a:xfrm>
            <a:off x="6711950" y="4695825"/>
            <a:ext cx="2570163"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TBD</a:t>
            </a:r>
          </a:p>
        </p:txBody>
      </p:sp>
      <p:grpSp>
        <p:nvGrpSpPr>
          <p:cNvPr id="20485" name="Group 18"/>
          <p:cNvGrpSpPr>
            <a:grpSpLocks/>
          </p:cNvGrpSpPr>
          <p:nvPr/>
        </p:nvGrpSpPr>
        <p:grpSpPr bwMode="auto">
          <a:xfrm>
            <a:off x="2044700" y="1268413"/>
            <a:ext cx="2921000" cy="5184775"/>
            <a:chOff x="2045153" y="1268470"/>
            <a:chExt cx="2920235" cy="5184278"/>
          </a:xfrm>
        </p:grpSpPr>
        <p:grpSp>
          <p:nvGrpSpPr>
            <p:cNvPr id="20496" name="Group 14"/>
            <p:cNvGrpSpPr>
              <a:grpSpLocks/>
            </p:cNvGrpSpPr>
            <p:nvPr/>
          </p:nvGrpSpPr>
          <p:grpSpPr bwMode="auto">
            <a:xfrm>
              <a:off x="2153518" y="5218266"/>
              <a:ext cx="2796569" cy="1234482"/>
              <a:chOff x="1217691" y="5218266"/>
              <a:chExt cx="2796569" cy="1234482"/>
            </a:xfrm>
          </p:grpSpPr>
          <p:sp>
            <p:nvSpPr>
              <p:cNvPr id="7" name="Text Placeholder 1"/>
              <p:cNvSpPr txBox="1">
                <a:spLocks/>
              </p:cNvSpPr>
              <p:nvPr/>
            </p:nvSpPr>
            <p:spPr bwMode="auto">
              <a:xfrm>
                <a:off x="1217248" y="5217791"/>
                <a:ext cx="2753591" cy="1214321"/>
              </a:xfrm>
              <a:prstGeom prst="rect">
                <a:avLst/>
              </a:prstGeom>
              <a:solidFill>
                <a:srgbClr val="F39128"/>
              </a:solidFill>
              <a:ln>
                <a:noFill/>
              </a:ln>
              <a:effectLst/>
              <a:ex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Graph Analytics</a:t>
                </a:r>
              </a:p>
            </p:txBody>
          </p:sp>
          <p:sp>
            <p:nvSpPr>
              <p:cNvPr id="20507" name="TextBox 8"/>
              <p:cNvSpPr txBox="1">
                <a:spLocks noChangeArrowheads="1"/>
              </p:cNvSpPr>
              <p:nvPr/>
            </p:nvSpPr>
            <p:spPr bwMode="auto">
              <a:xfrm>
                <a:off x="1543695" y="5706218"/>
                <a:ext cx="247056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and integrated graph computation</a:t>
                </a:r>
              </a:p>
            </p:txBody>
          </p:sp>
        </p:grpSp>
        <p:grpSp>
          <p:nvGrpSpPr>
            <p:cNvPr id="20497" name="Group 2"/>
            <p:cNvGrpSpPr>
              <a:grpSpLocks/>
            </p:cNvGrpSpPr>
            <p:nvPr/>
          </p:nvGrpSpPr>
          <p:grpSpPr bwMode="auto">
            <a:xfrm>
              <a:off x="2153603" y="1268470"/>
              <a:ext cx="2811785" cy="1269301"/>
              <a:chOff x="1217776" y="1268470"/>
              <a:chExt cx="2811785" cy="1269301"/>
            </a:xfrm>
          </p:grpSpPr>
          <p:sp>
            <p:nvSpPr>
              <p:cNvPr id="4" name="Text Placeholder 1"/>
              <p:cNvSpPr txBox="1">
                <a:spLocks/>
              </p:cNvSpPr>
              <p:nvPr/>
            </p:nvSpPr>
            <p:spPr>
              <a:xfrm>
                <a:off x="1217248" y="1268470"/>
                <a:ext cx="2753591" cy="1214320"/>
              </a:xfrm>
              <a:prstGeom prst="rect">
                <a:avLst/>
              </a:prstGeom>
              <a:solidFill>
                <a:srgbClr val="003F69"/>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Stream Processing		</a:t>
                </a:r>
              </a:p>
            </p:txBody>
          </p:sp>
          <p:sp>
            <p:nvSpPr>
              <p:cNvPr id="20505" name="TextBox 10"/>
              <p:cNvSpPr txBox="1">
                <a:spLocks noChangeArrowheads="1"/>
              </p:cNvSpPr>
              <p:nvPr/>
            </p:nvSpPr>
            <p:spPr bwMode="auto">
              <a:xfrm>
                <a:off x="1359258" y="1791241"/>
                <a:ext cx="2670303"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Near real-time data processing &amp; analytics</a:t>
                </a:r>
              </a:p>
            </p:txBody>
          </p:sp>
        </p:grpSp>
        <p:grpSp>
          <p:nvGrpSpPr>
            <p:cNvPr id="20498" name="Group 9"/>
            <p:cNvGrpSpPr>
              <a:grpSpLocks/>
            </p:cNvGrpSpPr>
            <p:nvPr/>
          </p:nvGrpSpPr>
          <p:grpSpPr bwMode="auto">
            <a:xfrm>
              <a:off x="2045153" y="2585303"/>
              <a:ext cx="2920235" cy="1290086"/>
              <a:chOff x="1109326" y="2585303"/>
              <a:chExt cx="2920235" cy="1290086"/>
            </a:xfrm>
          </p:grpSpPr>
          <p:sp>
            <p:nvSpPr>
              <p:cNvPr id="5" name="Text Placeholder 2"/>
              <p:cNvSpPr txBox="1">
                <a:spLocks/>
              </p:cNvSpPr>
              <p:nvPr/>
            </p:nvSpPr>
            <p:spPr>
              <a:xfrm>
                <a:off x="1217248" y="2585969"/>
                <a:ext cx="2753592" cy="1211146"/>
              </a:xfrm>
              <a:prstGeom prst="rect">
                <a:avLst/>
              </a:prstGeom>
              <a:solidFill>
                <a:srgbClr val="0E7BAE"/>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Machine Learning	</a:t>
                </a:r>
              </a:p>
            </p:txBody>
          </p:sp>
          <p:sp>
            <p:nvSpPr>
              <p:cNvPr id="20503" name="TextBox 11"/>
              <p:cNvSpPr txBox="1">
                <a:spLocks noChangeArrowheads="1"/>
              </p:cNvSpPr>
              <p:nvPr/>
            </p:nvSpPr>
            <p:spPr bwMode="auto">
              <a:xfrm>
                <a:off x="1109326" y="3128859"/>
                <a:ext cx="292023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Incredibly fast, easy to deploy algorithms</a:t>
                </a:r>
              </a:p>
            </p:txBody>
          </p:sp>
        </p:grpSp>
        <p:grpSp>
          <p:nvGrpSpPr>
            <p:cNvPr id="20499" name="Group 12"/>
            <p:cNvGrpSpPr>
              <a:grpSpLocks/>
            </p:cNvGrpSpPr>
            <p:nvPr/>
          </p:nvGrpSpPr>
          <p:grpSpPr bwMode="auto">
            <a:xfrm>
              <a:off x="2153603" y="3901434"/>
              <a:ext cx="2811785" cy="1287545"/>
              <a:chOff x="1217776" y="3901434"/>
              <a:chExt cx="2811785" cy="1287545"/>
            </a:xfrm>
          </p:grpSpPr>
          <p:sp>
            <p:nvSpPr>
              <p:cNvPr id="6" name="Text Placeholder 3"/>
              <p:cNvSpPr txBox="1">
                <a:spLocks/>
              </p:cNvSpPr>
              <p:nvPr/>
            </p:nvSpPr>
            <p:spPr>
              <a:xfrm>
                <a:off x="1217248" y="3901880"/>
                <a:ext cx="2753591" cy="1212734"/>
              </a:xfrm>
              <a:prstGeom prst="rect">
                <a:avLst/>
              </a:prstGeom>
              <a:solidFill>
                <a:srgbClr val="00B2EF"/>
              </a:solidFill>
              <a:ln>
                <a:noFill/>
              </a:ln>
              <a:effectLst/>
            </p:spPr>
            <p:style>
              <a:lnRef idx="1">
                <a:schemeClr val="accent1"/>
              </a:lnRef>
              <a:fillRef idx="3">
                <a:schemeClr val="accent1"/>
              </a:fillRef>
              <a:effectRef idx="2">
                <a:schemeClr val="accent1"/>
              </a:effectRef>
              <a:fontRef idx="minor">
                <a:schemeClr val="lt1"/>
              </a:fontRef>
            </p:style>
            <p:txBody>
              <a:bodyPr lIns="108000" tIns="108000" rIns="108000"/>
              <a:lstStyle>
                <a:defPPr>
                  <a:defRPr lang="en-US"/>
                </a:defPPr>
                <a:lvl1pPr>
                  <a:defRPr sz="2200" b="1">
                    <a:solidFill>
                      <a:schemeClr val="bg1"/>
                    </a:solidFill>
                    <a:latin typeface="Helvetica" panose="020B0604020202020204" pitchFamily="34" charset="0"/>
                    <a:cs typeface="Helvetica" panose="020B0604020202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eaLnBrk="1" hangingPunct="1">
                  <a:defRPr/>
                </a:pPr>
                <a:r>
                  <a:rPr lang="en-US" sz="1800" dirty="0"/>
                  <a:t>Unified Data Access</a:t>
                </a:r>
              </a:p>
            </p:txBody>
          </p:sp>
          <p:sp>
            <p:nvSpPr>
              <p:cNvPr id="20501" name="TextBox 16"/>
              <p:cNvSpPr txBox="1">
                <a:spLocks noChangeArrowheads="1"/>
              </p:cNvSpPr>
              <p:nvPr/>
            </p:nvSpPr>
            <p:spPr bwMode="auto">
              <a:xfrm>
                <a:off x="1217776" y="4442449"/>
                <a:ext cx="2811785" cy="746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50602" tIns="120481" rIns="150602" bIns="120481">
                <a:spAutoFit/>
              </a:bodyPr>
              <a:lstStyle>
                <a:lvl1pPr>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1" hangingPunct="1">
                  <a:lnSpc>
                    <a:spcPct val="90000"/>
                  </a:lnSpc>
                  <a:spcAft>
                    <a:spcPts val="500"/>
                  </a:spcAft>
                  <a:buClrTx/>
                  <a:buFontTx/>
                  <a:buNone/>
                </a:pPr>
                <a:r>
                  <a:rPr lang="en-US" altLang="en-US" sz="1600" b="0" dirty="0">
                    <a:solidFill>
                      <a:schemeClr val="bg1"/>
                    </a:solidFill>
                    <a:latin typeface="Helvetica" panose="020B0604020202020204" pitchFamily="34" charset="0"/>
                  </a:rPr>
                  <a:t>Fast, familiar query language for all data</a:t>
                </a:r>
              </a:p>
            </p:txBody>
          </p:sp>
        </p:grpSp>
      </p:grpSp>
      <p:sp>
        <p:nvSpPr>
          <p:cNvPr id="20486" name="TextBox 17"/>
          <p:cNvSpPr txBox="1">
            <a:spLocks noChangeArrowheads="1"/>
          </p:cNvSpPr>
          <p:nvPr/>
        </p:nvSpPr>
        <p:spPr bwMode="auto">
          <a:xfrm>
            <a:off x="4949825" y="1206500"/>
            <a:ext cx="37353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dirty="0">
                <a:solidFill>
                  <a:srgbClr val="000000"/>
                </a:solidFill>
              </a:rPr>
              <a:t>Micro-batch event processing </a:t>
            </a:r>
            <a:r>
              <a:rPr lang="en-US" altLang="en-US" sz="1400" b="0" dirty="0">
                <a:solidFill>
                  <a:srgbClr val="000000"/>
                </a:solidFill>
              </a:rPr>
              <a:t>for near real-time analytics </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Process live streams of data (</a:t>
            </a:r>
            <a:r>
              <a:rPr lang="en-US" altLang="en-US" sz="1400" b="0" dirty="0" err="1">
                <a:solidFill>
                  <a:srgbClr val="000000"/>
                </a:solidFill>
                <a:latin typeface="Helvetica" panose="020B0604020202020204" pitchFamily="34" charset="0"/>
              </a:rPr>
              <a:t>IoT</a:t>
            </a:r>
            <a:r>
              <a:rPr lang="en-US" altLang="en-US" sz="1400" b="0" dirty="0">
                <a:solidFill>
                  <a:srgbClr val="000000"/>
                </a:solidFill>
                <a:latin typeface="Helvetica" panose="020B0604020202020204" pitchFamily="34" charset="0"/>
              </a:rPr>
              <a:t>, Twitter, Kafka)</a:t>
            </a:r>
          </a:p>
          <a:p>
            <a:pPr eaLnBrk="1" hangingPunct="1">
              <a:buClrTx/>
              <a:buFont typeface="Arial" panose="020B0604020202020204" pitchFamily="34" charset="0"/>
              <a:buChar char="•"/>
            </a:pPr>
            <a:r>
              <a:rPr lang="en-US" altLang="en-US" sz="1400" b="0" dirty="0">
                <a:solidFill>
                  <a:srgbClr val="000000"/>
                </a:solidFill>
                <a:latin typeface="Helvetica" panose="020B0604020202020204" pitchFamily="34" charset="0"/>
              </a:rPr>
              <a:t>No multi-threading or parallel processing required</a:t>
            </a:r>
            <a:endParaRPr lang="en-US" altLang="en-US" sz="1400" b="0" dirty="0">
              <a:solidFill>
                <a:srgbClr val="000000"/>
              </a:solidFill>
            </a:endParaRPr>
          </a:p>
        </p:txBody>
      </p:sp>
      <p:sp>
        <p:nvSpPr>
          <p:cNvPr id="20487" name="TextBox 19"/>
          <p:cNvSpPr txBox="1">
            <a:spLocks noChangeArrowheads="1"/>
          </p:cNvSpPr>
          <p:nvPr/>
        </p:nvSpPr>
        <p:spPr bwMode="auto">
          <a:xfrm>
            <a:off x="4927600" y="2724150"/>
            <a:ext cx="35909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Predictive and prescriptive analytics</a:t>
            </a:r>
            <a:r>
              <a:rPr lang="en-US" altLang="en-US" sz="1400" b="0"/>
              <a:t>, and smart application design, from statistical and algorithmic models </a:t>
            </a:r>
          </a:p>
          <a:p>
            <a:pPr eaLnBrk="1" hangingPunct="1">
              <a:buClrTx/>
              <a:buFont typeface="Arial" panose="020B0604020202020204" pitchFamily="34" charset="0"/>
              <a:buChar char="•"/>
            </a:pPr>
            <a:r>
              <a:rPr lang="en-US" altLang="en-US" sz="1400" b="0"/>
              <a:t>Algorithms are pre-built  </a:t>
            </a:r>
          </a:p>
        </p:txBody>
      </p:sp>
      <p:sp>
        <p:nvSpPr>
          <p:cNvPr id="20488" name="TextBox 21"/>
          <p:cNvSpPr txBox="1">
            <a:spLocks noChangeArrowheads="1"/>
          </p:cNvSpPr>
          <p:nvPr/>
        </p:nvSpPr>
        <p:spPr bwMode="auto">
          <a:xfrm>
            <a:off x="4989513" y="4030663"/>
            <a:ext cx="3551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Query your structured data sets </a:t>
            </a:r>
            <a:r>
              <a:rPr lang="en-US" altLang="en-US" sz="1400" b="0"/>
              <a:t>with SQL or other dataframe APIs </a:t>
            </a:r>
          </a:p>
          <a:p>
            <a:pPr eaLnBrk="1" hangingPunct="1">
              <a:buClrTx/>
              <a:buFont typeface="Arial" panose="020B0604020202020204" pitchFamily="34" charset="0"/>
              <a:buChar char="•"/>
            </a:pPr>
            <a:r>
              <a:rPr lang="en-US" altLang="en-US" sz="1400" b="0"/>
              <a:t>Data mining, BI, and insight discovery </a:t>
            </a:r>
          </a:p>
          <a:p>
            <a:pPr eaLnBrk="1" hangingPunct="1">
              <a:buClrTx/>
              <a:buFont typeface="Arial" panose="020B0604020202020204" pitchFamily="34" charset="0"/>
              <a:buChar char="•"/>
            </a:pPr>
            <a:r>
              <a:rPr lang="en-US" altLang="en-US" sz="1400" b="0"/>
              <a:t>Get results faster due to performance</a:t>
            </a:r>
          </a:p>
        </p:txBody>
      </p:sp>
      <p:sp>
        <p:nvSpPr>
          <p:cNvPr id="20489" name="TextBox 22"/>
          <p:cNvSpPr txBox="1">
            <a:spLocks noChangeArrowheads="1"/>
          </p:cNvSpPr>
          <p:nvPr/>
        </p:nvSpPr>
        <p:spPr bwMode="auto">
          <a:xfrm>
            <a:off x="4989513" y="5272088"/>
            <a:ext cx="3903662"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buClr>
                <a:schemeClr val="tx1"/>
              </a:buClr>
              <a:buFont typeface="Wingdings" panose="05000000000000000000" pitchFamily="2" charset="2"/>
              <a:buChar char="§"/>
              <a:defRPr sz="2000" b="1">
                <a:solidFill>
                  <a:schemeClr val="tx1"/>
                </a:solidFill>
                <a:latin typeface="Arial" panose="020B0604020202020204" pitchFamily="34" charset="0"/>
                <a:ea typeface="MS PGothic" panose="020B0600070205080204" pitchFamily="34" charset="-128"/>
                <a:cs typeface="Arial" panose="020B0604020202020204" pitchFamily="34" charset="0"/>
              </a:defRPr>
            </a:lvl1pPr>
            <a:lvl2pPr marL="742950" indent="-285750">
              <a:buClr>
                <a:schemeClr val="tx1"/>
              </a:buClr>
              <a:buFont typeface="Arial" panose="020B0604020202020204" pitchFamily="34" charset="0"/>
              <a:buChar cha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buClr>
                <a:schemeClr val="tx1"/>
              </a:buClr>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buClr>
                <a:schemeClr val="tx1"/>
              </a:buClr>
              <a:buSzPct val="65000"/>
              <a:buFont typeface="Wingdings" panose="05000000000000000000" pitchFamily="2" charset="2"/>
              <a:buChar char="q"/>
              <a:defRPr sz="14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0"/>
              </a:spcBef>
              <a:spcAft>
                <a:spcPct val="0"/>
              </a:spcAft>
              <a:buClr>
                <a:schemeClr val="tx1"/>
              </a:buClr>
              <a:buFont typeface="Arial" panose="020B0604020202020204" pitchFamily="34" charset="0"/>
              <a:buChar char="&gt;"/>
              <a:defRPr sz="14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eaLnBrk="1" hangingPunct="1">
              <a:buClrTx/>
              <a:buFont typeface="Arial" panose="020B0604020202020204" pitchFamily="34" charset="0"/>
              <a:buChar char="•"/>
            </a:pPr>
            <a:r>
              <a:rPr lang="en-US" altLang="en-US" sz="1400"/>
              <a:t>Represent data in a graph</a:t>
            </a:r>
          </a:p>
          <a:p>
            <a:pPr eaLnBrk="1" hangingPunct="1">
              <a:buClrTx/>
              <a:buFont typeface="Arial" panose="020B0604020202020204" pitchFamily="34" charset="0"/>
              <a:buChar char="•"/>
            </a:pPr>
            <a:r>
              <a:rPr lang="en-US" altLang="en-US" sz="1400" b="0"/>
              <a:t>Represent/analyze systems represented by nodes and interconnections between them</a:t>
            </a:r>
          </a:p>
          <a:p>
            <a:pPr eaLnBrk="1" hangingPunct="1">
              <a:buClrTx/>
              <a:buFont typeface="Arial" panose="020B0604020202020204" pitchFamily="34" charset="0"/>
              <a:buChar char="•"/>
            </a:pPr>
            <a:r>
              <a:rPr lang="en-US" altLang="en-US" sz="1400" b="0"/>
              <a:t>Transportation, person to person relationships, etc.</a:t>
            </a:r>
          </a:p>
          <a:p>
            <a:pPr eaLnBrk="1" hangingPunct="1">
              <a:buClrTx/>
              <a:buFont typeface="Arial" panose="020B0604020202020204" pitchFamily="34" charset="0"/>
              <a:buChar char="•"/>
            </a:pPr>
            <a:endParaRPr lang="en-US" altLang="en-US" sz="1400" b="0"/>
          </a:p>
        </p:txBody>
      </p:sp>
      <p:grpSp>
        <p:nvGrpSpPr>
          <p:cNvPr id="20490" name="Group 7"/>
          <p:cNvGrpSpPr>
            <a:grpSpLocks/>
          </p:cNvGrpSpPr>
          <p:nvPr/>
        </p:nvGrpSpPr>
        <p:grpSpPr bwMode="auto">
          <a:xfrm>
            <a:off x="428625" y="1268413"/>
            <a:ext cx="1603375" cy="5162550"/>
            <a:chOff x="9517970" y="1431736"/>
            <a:chExt cx="1603405" cy="3994331"/>
          </a:xfrm>
        </p:grpSpPr>
        <p:sp>
          <p:nvSpPr>
            <p:cNvPr id="21" name="Rectangle 20"/>
            <p:cNvSpPr/>
            <p:nvPr/>
          </p:nvSpPr>
          <p:spPr>
            <a:xfrm>
              <a:off x="9517970" y="1431736"/>
              <a:ext cx="356252" cy="3994331"/>
            </a:xfrm>
            <a:prstGeom prst="rect">
              <a:avLst/>
            </a:prstGeom>
            <a:solidFill>
              <a:srgbClr val="00B2EF"/>
            </a:solidFill>
            <a:ln>
              <a:noFill/>
            </a:ln>
          </p:spPr>
          <p:style>
            <a:lnRef idx="1">
              <a:schemeClr val="accent1"/>
            </a:lnRef>
            <a:fillRef idx="3">
              <a:schemeClr val="accent1"/>
            </a:fillRef>
            <a:effectRef idx="2">
              <a:schemeClr val="accent1"/>
            </a:effectRef>
            <a:fontRef idx="minor">
              <a:schemeClr val="lt1"/>
            </a:fontRef>
          </p:style>
          <p:txBody>
            <a:bodyPr vert="vert270" anchor="ctr"/>
            <a:lstStyle/>
            <a:p>
              <a:pPr algn="ctr" eaLnBrk="1" hangingPunct="1">
                <a:defRPr/>
              </a:pPr>
              <a:r>
                <a:rPr lang="en-US" b="1" dirty="0"/>
                <a:t>Spark Core</a:t>
              </a:r>
            </a:p>
          </p:txBody>
        </p:sp>
        <p:sp>
          <p:nvSpPr>
            <p:cNvPr id="24" name="Rectangle 23"/>
            <p:cNvSpPr>
              <a:spLocks/>
            </p:cNvSpPr>
            <p:nvPr/>
          </p:nvSpPr>
          <p:spPr>
            <a:xfrm>
              <a:off x="9978354" y="3469434"/>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SQL</a:t>
              </a:r>
            </a:p>
          </p:txBody>
        </p:sp>
        <p:sp>
          <p:nvSpPr>
            <p:cNvPr id="25" name="Rectangle 24"/>
            <p:cNvSpPr>
              <a:spLocks/>
            </p:cNvSpPr>
            <p:nvPr/>
          </p:nvSpPr>
          <p:spPr>
            <a:xfrm>
              <a:off x="9978354" y="1431736"/>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a:t>Spark Streaming</a:t>
              </a:r>
            </a:p>
          </p:txBody>
        </p:sp>
        <p:sp>
          <p:nvSpPr>
            <p:cNvPr id="26" name="Rectangle 25"/>
            <p:cNvSpPr>
              <a:spLocks/>
            </p:cNvSpPr>
            <p:nvPr/>
          </p:nvSpPr>
          <p:spPr>
            <a:xfrm>
              <a:off x="9978354" y="2454884"/>
              <a:ext cx="1143021" cy="933484"/>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MLlib</a:t>
              </a:r>
              <a:r>
                <a:rPr lang="en-US" dirty="0"/>
                <a:t> (machine learning)</a:t>
              </a:r>
            </a:p>
          </p:txBody>
        </p:sp>
        <p:sp>
          <p:nvSpPr>
            <p:cNvPr id="27" name="Rectangle 26"/>
            <p:cNvSpPr>
              <a:spLocks/>
            </p:cNvSpPr>
            <p:nvPr/>
          </p:nvSpPr>
          <p:spPr>
            <a:xfrm>
              <a:off x="9978354" y="4487669"/>
              <a:ext cx="1143021" cy="938398"/>
            </a:xfrm>
            <a:prstGeom prst="rect">
              <a:avLst/>
            </a:prstGeom>
            <a:solidFill>
              <a:srgbClr val="003F69"/>
            </a:solidFill>
            <a:ln>
              <a:noFill/>
            </a:ln>
          </p:spPr>
          <p:style>
            <a:lnRef idx="1">
              <a:schemeClr val="accent1"/>
            </a:lnRef>
            <a:fillRef idx="3">
              <a:schemeClr val="accent1"/>
            </a:fillRef>
            <a:effectRef idx="2">
              <a:schemeClr val="accent1"/>
            </a:effectRef>
            <a:fontRef idx="minor">
              <a:schemeClr val="lt1"/>
            </a:fontRef>
          </p:style>
          <p:txBody>
            <a:bodyPr lIns="0" rIns="0" anchor="ctr"/>
            <a:lstStyle/>
            <a:p>
              <a:pPr algn="ctr" eaLnBrk="1" hangingPunct="1">
                <a:defRPr/>
              </a:pPr>
              <a:r>
                <a:rPr lang="en-US" dirty="0" err="1"/>
                <a:t>GraphX</a:t>
              </a:r>
              <a:r>
                <a:rPr lang="en-US" dirty="0"/>
                <a:t> (graph)</a:t>
              </a:r>
            </a:p>
          </p:txBody>
        </p:sp>
      </p:grpSp>
      <p:sp>
        <p:nvSpPr>
          <p:cNvPr id="2" name="Rectangle 1"/>
          <p:cNvSpPr/>
          <p:nvPr/>
        </p:nvSpPr>
        <p:spPr bwMode="auto">
          <a:xfrm>
            <a:off x="827732" y="2510404"/>
            <a:ext cx="4122093" cy="1337746"/>
          </a:xfrm>
          <a:prstGeom prst="rect">
            <a:avLst/>
          </a:prstGeom>
          <a:noFill/>
          <a:ln w="25400"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3"/>
                <a:ext cx="8537936" cy="5322837"/>
              </a:xfrm>
            </p:spPr>
            <p:txBody>
              <a:bodyPr/>
              <a:lstStyle/>
              <a:p>
                <a:pPr>
                  <a:spcBef>
                    <a:spcPts val="84"/>
                  </a:spcBef>
                  <a:spcAft>
                    <a:spcPts val="168"/>
                  </a:spcAft>
                </a:pPr>
                <a:r>
                  <a:rPr lang="en-US" dirty="0"/>
                  <a:t>(</a:t>
                </a:r>
                <a:r>
                  <a:rPr lang="en-US" dirty="0">
                    <a:solidFill>
                      <a:srgbClr val="0070C0"/>
                    </a:solidFill>
                  </a:rPr>
                  <a:t>1</a:t>
                </a:r>
                <a:r>
                  <a:rPr lang="en-US" dirty="0"/>
                  <a:t>) Probability(Approved when credit score = </a:t>
                </a:r>
                <a:r>
                  <a:rPr lang="en-US" dirty="0">
                    <a:solidFill>
                      <a:srgbClr val="FF0000"/>
                    </a:solidFill>
                  </a:rPr>
                  <a:t>x</a:t>
                </a:r>
                <a:r>
                  <a:rPr lang="en-US" dirty="0"/>
                  <a:t>) = </a:t>
                </a:r>
                <a14:m>
                  <m:oMath xmlns:m="http://schemas.openxmlformats.org/officeDocument/2006/math">
                    <m:f>
                      <m:fPr>
                        <m:ctrlPr>
                          <a:rPr lang="en-US" sz="3600" i="1" dirty="0" smtClean="0">
                            <a:latin typeface="Cambria Math" charset="0"/>
                          </a:rPr>
                        </m:ctrlPr>
                      </m:fPr>
                      <m:num>
                        <m:r>
                          <a:rPr lang="en-US" sz="3600" dirty="0" smtClean="0">
                            <a:latin typeface="Cambria Math" panose="02040503050406030204" pitchFamily="18" charset="0"/>
                          </a:rPr>
                          <m:t>1</m:t>
                        </m:r>
                        <m:r>
                          <a:rPr lang="en-US" sz="3600" i="0" dirty="0" smtClean="0">
                            <a:latin typeface="Cambria Math" panose="02040503050406030204" pitchFamily="18" charset="0"/>
                          </a:rPr>
                          <m:t>+</m:t>
                        </m:r>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smtClean="0">
                                <a:latin typeface="Cambria Math" panose="02040503050406030204" pitchFamily="18" charset="0"/>
                              </a:rPr>
                              <m:t>𝛽</m:t>
                            </m:r>
                          </m:sup>
                        </m:sSup>
                      </m:num>
                      <m:den>
                        <m:sSup>
                          <m:sSupPr>
                            <m:ctrlPr>
                              <a:rPr lang="en-US" sz="3600" i="1" dirty="0" smtClean="0">
                                <a:latin typeface="Cambria Math" charset="0"/>
                              </a:rPr>
                            </m:ctrlPr>
                          </m:sSupPr>
                          <m:e>
                            <m:r>
                              <a:rPr lang="en-US" sz="3600" i="0" dirty="0" smtClean="0">
                                <a:latin typeface="Cambria Math" panose="02040503050406030204" pitchFamily="18" charset="0"/>
                              </a:rPr>
                              <m:t>ⅇ</m:t>
                            </m:r>
                          </m:e>
                          <m:sup>
                            <m:r>
                              <a:rPr lang="en-US" sz="3600" i="1" dirty="0" smtClean="0">
                                <a:latin typeface="Cambria Math" panose="02040503050406030204" pitchFamily="18" charset="0"/>
                              </a:rPr>
                              <m:t>𝛼</m:t>
                            </m:r>
                            <m:r>
                              <a:rPr lang="en-US" sz="3600" i="1" dirty="0" smtClean="0">
                                <a:solidFill>
                                  <a:srgbClr val="FF0000"/>
                                </a:solidFill>
                                <a:latin typeface="Cambria Math" panose="02040503050406030204" pitchFamily="18" charset="0"/>
                              </a:rPr>
                              <m:t>𝑥</m:t>
                            </m:r>
                            <m:r>
                              <a:rPr lang="en-US" sz="3600" i="0" dirty="0" smtClean="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marL="0" indent="0">
                  <a:spcBef>
                    <a:spcPts val="84"/>
                  </a:spcBef>
                  <a:spcAft>
                    <a:spcPts val="168"/>
                  </a:spcAft>
                  <a:buNone/>
                </a:pPr>
                <a:endParaRPr lang="en-US" sz="3600" dirty="0"/>
              </a:p>
              <a:p>
                <a:pPr>
                  <a:spcBef>
                    <a:spcPts val="84"/>
                  </a:spcBef>
                  <a:spcAft>
                    <a:spcPts val="168"/>
                  </a:spcAft>
                </a:pPr>
                <a:r>
                  <a:rPr lang="en-US" dirty="0"/>
                  <a:t>Probability(Rejected when credit score = </a:t>
                </a:r>
                <a:r>
                  <a:rPr lang="en-US" dirty="0">
                    <a:solidFill>
                      <a:srgbClr val="FF0000"/>
                    </a:solidFill>
                  </a:rPr>
                  <a:t>x</a:t>
                </a:r>
                <a:r>
                  <a:rPr lang="en-US" dirty="0"/>
                  <a:t> ) = 1 – (          )</a:t>
                </a:r>
              </a:p>
              <a:p>
                <a:pPr marL="0" indent="0">
                  <a:spcBef>
                    <a:spcPts val="84"/>
                  </a:spcBef>
                  <a:spcAft>
                    <a:spcPts val="168"/>
                  </a:spcAft>
                  <a:buNone/>
                </a:pPr>
                <a:endParaRPr lang="en-US" dirty="0"/>
              </a:p>
              <a:p>
                <a:pPr>
                  <a:spcBef>
                    <a:spcPts val="84"/>
                  </a:spcBef>
                  <a:spcAft>
                    <a:spcPts val="168"/>
                  </a:spcAft>
                </a:pPr>
                <a:r>
                  <a:rPr lang="en-US" dirty="0"/>
                  <a:t>(</a:t>
                </a:r>
                <a:r>
                  <a:rPr lang="en-US" dirty="0">
                    <a:solidFill>
                      <a:srgbClr val="0070C0"/>
                    </a:solidFill>
                  </a:rPr>
                  <a:t>2</a:t>
                </a:r>
                <a:r>
                  <a:rPr lang="en-US" dirty="0"/>
                  <a:t>) After rearranging the subtraction above:  </a:t>
                </a:r>
                <a14:m>
                  <m:oMath xmlns:m="http://schemas.openxmlformats.org/officeDocument/2006/math">
                    <m:f>
                      <m:fPr>
                        <m:ctrlPr>
                          <a:rPr lang="en-US" sz="3600" i="1" dirty="0">
                            <a:latin typeface="Cambria Math" charset="0"/>
                          </a:rPr>
                        </m:ctrlPr>
                      </m:fPr>
                      <m:num>
                        <m:r>
                          <a:rPr lang="en-US" sz="3600" dirty="0">
                            <a:latin typeface="Cambria Math" panose="02040503050406030204" pitchFamily="18" charset="0"/>
                          </a:rPr>
                          <m:t>1</m:t>
                        </m:r>
                      </m:num>
                      <m:den>
                        <m:r>
                          <a:rPr lang="en-US" sz="3600" b="1" i="0" dirty="0" smtClean="0">
                            <a:latin typeface="Cambria Math" panose="02040503050406030204" pitchFamily="18" charset="0"/>
                          </a:rPr>
                          <m:t>𝟏</m:t>
                        </m:r>
                        <m:r>
                          <a:rPr lang="en-US" sz="3600" b="1" i="1" dirty="0" smtClean="0">
                            <a:latin typeface="Cambria Math" panose="02040503050406030204" pitchFamily="18" charset="0"/>
                          </a:rPr>
                          <m:t>+</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den>
                    </m:f>
                  </m:oMath>
                </a14:m>
                <a:endParaRPr lang="en-US" sz="3600" dirty="0"/>
              </a:p>
              <a:p>
                <a:pPr>
                  <a:spcBef>
                    <a:spcPts val="84"/>
                  </a:spcBef>
                  <a:spcAft>
                    <a:spcPts val="168"/>
                  </a:spcAft>
                </a:pPr>
                <a:endParaRPr lang="en-US" dirty="0"/>
              </a:p>
              <a:p>
                <a:pPr>
                  <a:spcBef>
                    <a:spcPts val="84"/>
                  </a:spcBef>
                  <a:spcAft>
                    <a:spcPts val="168"/>
                  </a:spcAft>
                </a:pPr>
                <a:r>
                  <a:rPr lang="en-US" dirty="0"/>
                  <a:t>The odds of approval is then: </a:t>
                </a:r>
                <a14:m>
                  <m:oMath xmlns:m="http://schemas.openxmlformats.org/officeDocument/2006/math">
                    <m:f>
                      <m:fPr>
                        <m:ctrlPr>
                          <a:rPr lang="en-US" sz="3600" i="1" smtClean="0">
                            <a:latin typeface="Cambria Math" charset="0"/>
                          </a:rPr>
                        </m:ctrlPr>
                      </m:fPr>
                      <m:num>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𝟏</m:t>
                        </m:r>
                        <m:r>
                          <a:rPr lang="en-US" sz="3600" b="1" i="1" smtClean="0">
                            <a:latin typeface="Cambria Math" panose="02040503050406030204" pitchFamily="18" charset="0"/>
                          </a:rPr>
                          <m:t>)</m:t>
                        </m:r>
                      </m:num>
                      <m:den>
                        <m:r>
                          <a:rPr lang="en-US" sz="3600" b="1" i="1" smtClean="0">
                            <a:latin typeface="Cambria Math" panose="02040503050406030204" pitchFamily="18" charset="0"/>
                          </a:rPr>
                          <m:t>(</m:t>
                        </m:r>
                        <m:r>
                          <a:rPr lang="en-US" sz="3600" b="1" i="1" smtClean="0">
                            <a:solidFill>
                              <a:srgbClr val="0070C0"/>
                            </a:solidFill>
                            <a:latin typeface="Cambria Math" panose="02040503050406030204" pitchFamily="18" charset="0"/>
                          </a:rPr>
                          <m:t>𝟐</m:t>
                        </m:r>
                        <m:r>
                          <a:rPr lang="en-US" sz="3600" b="1" i="1" smtClean="0">
                            <a:latin typeface="Cambria Math" panose="02040503050406030204" pitchFamily="18" charset="0"/>
                          </a:rPr>
                          <m:t>)</m:t>
                        </m:r>
                      </m:den>
                    </m:f>
                  </m:oMath>
                </a14:m>
                <a:r>
                  <a:rPr lang="en-US" sz="3600" dirty="0"/>
                  <a:t> = </a:t>
                </a:r>
                <a14:m>
                  <m:oMath xmlns:m="http://schemas.openxmlformats.org/officeDocument/2006/math">
                    <m:f>
                      <m:fPr>
                        <m:ctrlPr>
                          <a:rPr lang="en-US" sz="3600" i="1">
                            <a:latin typeface="Cambria Math" charset="0"/>
                          </a:rPr>
                        </m:ctrlPr>
                      </m:fPr>
                      <m:num>
                        <m:r>
                          <a:rPr lang="en-US" sz="3600" b="1" i="1" smtClean="0">
                            <a:latin typeface="Cambria Math" panose="02040503050406030204" pitchFamily="18" charset="0"/>
                          </a:rPr>
                          <m:t>𝒑</m:t>
                        </m:r>
                      </m:num>
                      <m:den>
                        <m:r>
                          <a:rPr lang="en-US" sz="3600" b="1" i="1" smtClean="0">
                            <a:latin typeface="Cambria Math" panose="02040503050406030204" pitchFamily="18" charset="0"/>
                          </a:rPr>
                          <m:t>𝟏</m:t>
                        </m:r>
                        <m:r>
                          <a:rPr lang="en-US" sz="3600" b="1" i="1" smtClean="0">
                            <a:latin typeface="Cambria Math" panose="02040503050406030204" pitchFamily="18" charset="0"/>
                          </a:rPr>
                          <m:t>−</m:t>
                        </m:r>
                        <m:r>
                          <a:rPr lang="en-US" sz="3600" b="1" i="1" smtClean="0">
                            <a:latin typeface="Cambria Math" panose="02040503050406030204" pitchFamily="18" charset="0"/>
                          </a:rPr>
                          <m:t>𝒑</m:t>
                        </m:r>
                      </m:den>
                    </m:f>
                  </m:oMath>
                </a14:m>
                <a:r>
                  <a:rPr lang="en-US" sz="3600" dirty="0"/>
                  <a:t> = </a:t>
                </a:r>
                <a14:m>
                  <m:oMath xmlns:m="http://schemas.openxmlformats.org/officeDocument/2006/math">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a:latin typeface="Cambria Math" panose="02040503050406030204" pitchFamily="18" charset="0"/>
                          </a:rPr>
                          <m:t>𝛼</m:t>
                        </m:r>
                        <m:r>
                          <a:rPr lang="en-US" sz="3600" i="1" dirty="0">
                            <a:solidFill>
                              <a:srgbClr val="FF0000"/>
                            </a:solidFill>
                            <a:latin typeface="Cambria Math" panose="02040503050406030204" pitchFamily="18" charset="0"/>
                          </a:rPr>
                          <m:t>𝑥</m:t>
                        </m:r>
                        <m:r>
                          <a:rPr lang="en-US" sz="3600" dirty="0">
                            <a:latin typeface="Cambria Math" panose="02040503050406030204" pitchFamily="18" charset="0"/>
                          </a:rPr>
                          <m:t>+</m:t>
                        </m:r>
                        <m:r>
                          <a:rPr lang="en-US" sz="3600" i="1" dirty="0">
                            <a:latin typeface="Cambria Math" panose="02040503050406030204" pitchFamily="18" charset="0"/>
                          </a:rPr>
                          <m:t>𝛽</m:t>
                        </m:r>
                      </m:sup>
                    </m:sSup>
                  </m:oMath>
                </a14:m>
                <a:endParaRPr lang="en-US" sz="3600" dirty="0"/>
              </a:p>
              <a:p>
                <a:pPr marL="0" indent="0">
                  <a:spcBef>
                    <a:spcPts val="84"/>
                  </a:spcBef>
                  <a:spcAft>
                    <a:spcPts val="168"/>
                  </a:spcAft>
                  <a:buNone/>
                </a:pPr>
                <a:endParaRPr lang="en-US" dirty="0"/>
              </a:p>
              <a:p>
                <a:pPr>
                  <a:spcBef>
                    <a:spcPts val="84"/>
                  </a:spcBef>
                  <a:spcAft>
                    <a:spcPts val="168"/>
                  </a:spcAft>
                </a:pPr>
                <a:r>
                  <a:rPr lang="en-US" dirty="0"/>
                  <a:t>Taking the natural log on both sides: </a:t>
                </a:r>
                <a14:m>
                  <m:oMath xmlns:m="http://schemas.openxmlformats.org/officeDocument/2006/math">
                    <m:r>
                      <a:rPr lang="en-US" sz="2800" b="1" i="0" smtClean="0">
                        <a:latin typeface="Cambria Math" panose="02040503050406030204" pitchFamily="18" charset="0"/>
                      </a:rPr>
                      <m:t>𝐥𝐧</m:t>
                    </m:r>
                    <m:d>
                      <m:dPr>
                        <m:ctrlPr>
                          <a:rPr lang="en-US" sz="2800" b="1" i="1" smtClean="0">
                            <a:latin typeface="Cambria Math" charset="0"/>
                          </a:rPr>
                        </m:ctrlPr>
                      </m:dPr>
                      <m:e>
                        <m:f>
                          <m:fPr>
                            <m:ctrlPr>
                              <a:rPr lang="en-US" sz="2800" i="1">
                                <a:latin typeface="Cambria Math" charset="0"/>
                              </a:rPr>
                            </m:ctrlPr>
                          </m:fPr>
                          <m:num>
                            <m:r>
                              <a:rPr lang="en-US" sz="2800" i="1">
                                <a:latin typeface="Cambria Math" panose="02040503050406030204" pitchFamily="18" charset="0"/>
                              </a:rPr>
                              <m:t>𝒑</m:t>
                            </m:r>
                          </m:num>
                          <m:den>
                            <m:r>
                              <a:rPr lang="en-US" sz="2800" i="1">
                                <a:latin typeface="Cambria Math" panose="02040503050406030204" pitchFamily="18" charset="0"/>
                              </a:rPr>
                              <m:t>𝟏</m:t>
                            </m:r>
                            <m:r>
                              <a:rPr lang="en-US" sz="2800" i="1">
                                <a:latin typeface="Cambria Math" panose="02040503050406030204" pitchFamily="18" charset="0"/>
                              </a:rPr>
                              <m:t>−</m:t>
                            </m:r>
                            <m:r>
                              <a:rPr lang="en-US" sz="2800" i="1">
                                <a:latin typeface="Cambria Math" panose="02040503050406030204" pitchFamily="18" charset="0"/>
                              </a:rPr>
                              <m:t>𝒑</m:t>
                            </m:r>
                          </m:den>
                        </m:f>
                      </m:e>
                    </m:d>
                    <m:r>
                      <a:rPr lang="en-US" sz="2800" b="1" i="1" smtClean="0">
                        <a:latin typeface="Cambria Math" panose="02040503050406030204" pitchFamily="18" charset="0"/>
                      </a:rPr>
                      <m:t>= </m:t>
                    </m:r>
                    <m:r>
                      <a:rPr lang="en-US" sz="2800" i="1" dirty="0">
                        <a:latin typeface="Cambria Math" panose="02040503050406030204" pitchFamily="18" charset="0"/>
                      </a:rPr>
                      <m:t>𝛼</m:t>
                    </m:r>
                    <m:r>
                      <a:rPr lang="en-US" sz="2800" i="1" dirty="0">
                        <a:solidFill>
                          <a:srgbClr val="FF0000"/>
                        </a:solidFill>
                        <a:latin typeface="Cambria Math" panose="02040503050406030204" pitchFamily="18" charset="0"/>
                      </a:rPr>
                      <m:t>𝑥</m:t>
                    </m:r>
                    <m:r>
                      <a:rPr lang="en-US" sz="2800" dirty="0">
                        <a:latin typeface="Cambria Math" panose="02040503050406030204" pitchFamily="18" charset="0"/>
                      </a:rPr>
                      <m:t>+</m:t>
                    </m:r>
                    <m:r>
                      <a:rPr lang="en-US" sz="2800" i="1" dirty="0">
                        <a:latin typeface="Cambria Math" panose="02040503050406030204" pitchFamily="18" charset="0"/>
                      </a:rPr>
                      <m:t>𝛽</m:t>
                    </m:r>
                  </m:oMath>
                </a14:m>
                <a:endParaRPr lang="en-US" sz="2800"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3"/>
                <a:ext cx="8537936" cy="5322837"/>
              </a:xfrm>
              <a:blipFill>
                <a:blip r:embed="rId3"/>
                <a:stretch>
                  <a:fillRect l="-643" b="-344"/>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 name="Arrow: Down 1"/>
          <p:cNvSpPr/>
          <p:nvPr/>
        </p:nvSpPr>
        <p:spPr>
          <a:xfrm>
            <a:off x="6716889" y="2302933"/>
            <a:ext cx="270933" cy="609600"/>
          </a:xfrm>
          <a:prstGeom prst="down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053934" y="5802489"/>
            <a:ext cx="3029432" cy="903111"/>
          </a:xfrm>
          <a:prstGeom prst="rect">
            <a:avLst/>
          </a:prstGeom>
          <a:noFill/>
          <a:ln w="508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592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Logistic regression: Summary</a:t>
            </a:r>
          </a:p>
        </p:txBody>
      </p:sp>
      <mc:AlternateContent xmlns:mc="http://schemas.openxmlformats.org/markup-compatibility/2006" xmlns:a14="http://schemas.microsoft.com/office/drawing/2010/main">
        <mc:Choice Requires="a14">
          <p:sp>
            <p:nvSpPr>
              <p:cNvPr id="25603" name="Rectangle 2"/>
              <p:cNvSpPr>
                <a:spLocks noGrp="1" noChangeArrowheads="1"/>
              </p:cNvSpPr>
              <p:nvPr>
                <p:ph type="body" idx="1"/>
              </p:nvPr>
            </p:nvSpPr>
            <p:spPr>
              <a:xfrm>
                <a:off x="266699" y="1269874"/>
                <a:ext cx="7684689" cy="5099176"/>
              </a:xfrm>
            </p:spPr>
            <p:txBody>
              <a:bodyPr/>
              <a:lstStyle/>
              <a:p>
                <a:pPr>
                  <a:spcBef>
                    <a:spcPts val="84"/>
                  </a:spcBef>
                  <a:spcAft>
                    <a:spcPts val="168"/>
                  </a:spcAft>
                </a:pPr>
                <a:r>
                  <a:rPr lang="en-US" dirty="0"/>
                  <a:t>We perform a linear regression between the natural logarithm of the odds and the independent variable (here credit score):</a:t>
                </a:r>
              </a:p>
              <a:p>
                <a:pPr lvl="1">
                  <a:spcBef>
                    <a:spcPts val="84"/>
                  </a:spcBef>
                  <a:spcAft>
                    <a:spcPts val="168"/>
                  </a:spcAft>
                </a:pPr>
                <a14:m>
                  <m:oMath xmlns:m="http://schemas.openxmlformats.org/officeDocument/2006/math">
                    <m:r>
                      <a:rPr lang="en-US" sz="2400" b="1">
                        <a:latin typeface="Cambria Math" panose="02040503050406030204" pitchFamily="18" charset="0"/>
                      </a:rPr>
                      <m:t>𝐥𝐧</m:t>
                    </m:r>
                    <m:d>
                      <m:dPr>
                        <m:ctrlPr>
                          <a:rPr lang="en-US" sz="2400" b="1" i="1">
                            <a:latin typeface="Cambria Math" charset="0"/>
                          </a:rPr>
                        </m:ctrlPr>
                      </m:dPr>
                      <m:e>
                        <m:f>
                          <m:fPr>
                            <m:ctrlPr>
                              <a:rPr lang="en-US" sz="2400" i="1">
                                <a:latin typeface="Cambria Math" charset="0"/>
                              </a:rPr>
                            </m:ctrlPr>
                          </m:fPr>
                          <m:num>
                            <m:r>
                              <a:rPr lang="en-US" sz="2400" i="1">
                                <a:latin typeface="Cambria Math" panose="02040503050406030204" pitchFamily="18" charset="0"/>
                              </a:rPr>
                              <m:t>𝒑</m:t>
                            </m:r>
                          </m:num>
                          <m:den>
                            <m:r>
                              <a:rPr lang="en-US" sz="2400" i="1">
                                <a:latin typeface="Cambria Math" panose="02040503050406030204" pitchFamily="18" charset="0"/>
                              </a:rPr>
                              <m:t>𝟏</m:t>
                            </m:r>
                            <m:r>
                              <a:rPr lang="en-US" sz="2400" i="1">
                                <a:latin typeface="Cambria Math" panose="02040503050406030204" pitchFamily="18" charset="0"/>
                              </a:rPr>
                              <m:t>−</m:t>
                            </m:r>
                            <m:r>
                              <a:rPr lang="en-US" sz="2400" i="1">
                                <a:latin typeface="Cambria Math" panose="02040503050406030204" pitchFamily="18" charset="0"/>
                              </a:rPr>
                              <m:t>𝒑</m:t>
                            </m:r>
                          </m:den>
                        </m:f>
                      </m:e>
                    </m:d>
                    <m:r>
                      <a:rPr lang="en-US" sz="2400" b="1" i="1">
                        <a:latin typeface="Cambria Math" panose="02040503050406030204" pitchFamily="18" charset="0"/>
                      </a:rPr>
                      <m:t>= </m:t>
                    </m:r>
                    <m:r>
                      <a:rPr lang="en-US" sz="2400" i="1" dirty="0" smtClean="0">
                        <a:solidFill>
                          <a:srgbClr val="FF0000"/>
                        </a:solidFill>
                        <a:latin typeface="Cambria Math" panose="02040503050406030204" pitchFamily="18" charset="0"/>
                      </a:rPr>
                      <m:t>𝛼</m:t>
                    </m:r>
                    <m:r>
                      <a:rPr lang="en-US" sz="2400" i="1" dirty="0" smtClean="0">
                        <a:solidFill>
                          <a:schemeClr val="tx1"/>
                        </a:solidFill>
                        <a:latin typeface="Cambria Math" panose="02040503050406030204" pitchFamily="18" charset="0"/>
                      </a:rPr>
                      <m:t>𝑥</m:t>
                    </m:r>
                    <m:r>
                      <a:rPr lang="en-US" sz="2400" dirty="0">
                        <a:latin typeface="Cambria Math" panose="02040503050406030204" pitchFamily="18" charset="0"/>
                      </a:rPr>
                      <m:t>+</m:t>
                    </m:r>
                    <m:r>
                      <a:rPr lang="en-US" sz="2400" i="1" dirty="0" smtClean="0">
                        <a:solidFill>
                          <a:srgbClr val="FF0000"/>
                        </a:solidFill>
                        <a:latin typeface="Cambria Math" panose="02040503050406030204" pitchFamily="18" charset="0"/>
                      </a:rPr>
                      <m:t>𝛽</m:t>
                    </m:r>
                  </m:oMath>
                </a14:m>
                <a:endParaRPr lang="en-US" sz="2400" dirty="0"/>
              </a:p>
              <a:p>
                <a:pPr>
                  <a:spcBef>
                    <a:spcPts val="84"/>
                  </a:spcBef>
                  <a:spcAft>
                    <a:spcPts val="168"/>
                  </a:spcAft>
                </a:pPr>
                <a:endParaRPr lang="en-US" dirty="0"/>
              </a:p>
              <a:p>
                <a:pPr>
                  <a:spcBef>
                    <a:spcPts val="84"/>
                  </a:spcBef>
                  <a:spcAft>
                    <a:spcPts val="168"/>
                  </a:spcAft>
                </a:pPr>
                <a:r>
                  <a:rPr lang="en-US" dirty="0"/>
                  <a:t> We determine the coefficients of the linear regression, </a:t>
                </a:r>
                <a:r>
                  <a:rPr lang="en-US" dirty="0">
                    <a:solidFill>
                      <a:srgbClr val="FF0000"/>
                    </a:solidFill>
                  </a:rPr>
                  <a:t>alpha </a:t>
                </a:r>
                <a:r>
                  <a:rPr lang="en-US" dirty="0">
                    <a:solidFill>
                      <a:schemeClr val="tx1"/>
                    </a:solidFill>
                  </a:rPr>
                  <a:t>and</a:t>
                </a:r>
                <a:r>
                  <a:rPr lang="en-US" dirty="0">
                    <a:solidFill>
                      <a:srgbClr val="FF0000"/>
                    </a:solidFill>
                  </a:rPr>
                  <a:t> beta</a:t>
                </a:r>
              </a:p>
              <a:p>
                <a:pPr>
                  <a:spcBef>
                    <a:spcPts val="84"/>
                  </a:spcBef>
                  <a:spcAft>
                    <a:spcPts val="168"/>
                  </a:spcAft>
                </a:pPr>
                <a:endParaRPr lang="en-US" dirty="0"/>
              </a:p>
              <a:p>
                <a:pPr>
                  <a:spcBef>
                    <a:spcPts val="84"/>
                  </a:spcBef>
                  <a:spcAft>
                    <a:spcPts val="168"/>
                  </a:spcAft>
                </a:pPr>
                <a:r>
                  <a:rPr lang="en-US" dirty="0"/>
                  <a:t>We use them to define the function which fits our data as a probabilities curve.</a:t>
                </a:r>
              </a:p>
              <a:p>
                <a:pPr lvl="1">
                  <a:spcBef>
                    <a:spcPts val="84"/>
                  </a:spcBef>
                  <a:spcAft>
                    <a:spcPts val="168"/>
                  </a:spcAft>
                </a:pPr>
                <a14:m>
                  <m:oMath xmlns:m="http://schemas.openxmlformats.org/officeDocument/2006/math">
                    <m:r>
                      <a:rPr lang="en-US" sz="3600" b="0" i="1" dirty="0" smtClean="0">
                        <a:latin typeface="Cambria Math" panose="02040503050406030204" pitchFamily="18" charset="0"/>
                      </a:rPr>
                      <m:t>𝑃𝑟𝑜𝑏</m:t>
                    </m:r>
                    <m:d>
                      <m:dPr>
                        <m:ctrlPr>
                          <a:rPr lang="en-US" sz="3600" b="0" i="1" dirty="0" smtClean="0">
                            <a:latin typeface="Cambria Math" charset="0"/>
                          </a:rPr>
                        </m:ctrlPr>
                      </m:dPr>
                      <m:e>
                        <m:r>
                          <a:rPr lang="en-US" sz="3600" b="0" i="1" dirty="0" smtClean="0">
                            <a:latin typeface="Cambria Math" panose="02040503050406030204" pitchFamily="18" charset="0"/>
                          </a:rPr>
                          <m:t>𝑆𝑢𝑐𝑐𝑒𝑠𝑠</m:t>
                        </m:r>
                      </m:e>
                    </m:d>
                    <m:r>
                      <a:rPr lang="en-US" sz="3600" b="0" i="1" dirty="0" smtClean="0">
                        <a:latin typeface="Cambria Math" panose="02040503050406030204" pitchFamily="18" charset="0"/>
                      </a:rPr>
                      <m:t>= </m:t>
                    </m:r>
                    <m:f>
                      <m:fPr>
                        <m:ctrlPr>
                          <a:rPr lang="en-US" sz="3600" i="1" dirty="0">
                            <a:latin typeface="Cambria Math" charset="0"/>
                          </a:rPr>
                        </m:ctrlPr>
                      </m:fPr>
                      <m:num>
                        <m:r>
                          <a:rPr lang="en-US" sz="3600" dirty="0">
                            <a:latin typeface="Cambria Math" panose="02040503050406030204" pitchFamily="18" charset="0"/>
                          </a:rPr>
                          <m:t>1+</m:t>
                        </m:r>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num>
                      <m:den>
                        <m:sSup>
                          <m:sSupPr>
                            <m:ctrlPr>
                              <a:rPr lang="en-US" sz="3600" i="1" dirty="0">
                                <a:latin typeface="Cambria Math" charset="0"/>
                              </a:rPr>
                            </m:ctrlPr>
                          </m:sSupPr>
                          <m:e>
                            <m:r>
                              <a:rPr lang="en-US" sz="3600" dirty="0">
                                <a:latin typeface="Cambria Math" panose="02040503050406030204" pitchFamily="18" charset="0"/>
                              </a:rPr>
                              <m:t>ⅇ</m:t>
                            </m:r>
                          </m:e>
                          <m:sup>
                            <m:r>
                              <a:rPr lang="en-US" sz="3600" i="1" dirty="0" smtClean="0">
                                <a:solidFill>
                                  <a:srgbClr val="FF0000"/>
                                </a:solidFill>
                                <a:latin typeface="Cambria Math" panose="02040503050406030204" pitchFamily="18" charset="0"/>
                              </a:rPr>
                              <m:t>𝛼</m:t>
                            </m:r>
                            <m:r>
                              <a:rPr lang="en-US" sz="3600" i="1" dirty="0" smtClean="0">
                                <a:solidFill>
                                  <a:schemeClr val="tx1"/>
                                </a:solidFill>
                                <a:latin typeface="Cambria Math" panose="02040503050406030204" pitchFamily="18" charset="0"/>
                              </a:rPr>
                              <m:t>𝑥</m:t>
                            </m:r>
                            <m:r>
                              <a:rPr lang="en-US" sz="3600" dirty="0">
                                <a:latin typeface="Cambria Math" panose="02040503050406030204" pitchFamily="18" charset="0"/>
                              </a:rPr>
                              <m:t>+</m:t>
                            </m:r>
                            <m:r>
                              <a:rPr lang="en-US" sz="3600" i="1" dirty="0" smtClean="0">
                                <a:solidFill>
                                  <a:srgbClr val="FF0000"/>
                                </a:solidFill>
                                <a:latin typeface="Cambria Math" panose="02040503050406030204" pitchFamily="18" charset="0"/>
                              </a:rPr>
                              <m:t>𝛽</m:t>
                            </m:r>
                          </m:sup>
                        </m:sSup>
                      </m:den>
                    </m:f>
                  </m:oMath>
                </a14:m>
                <a:endParaRPr lang="en-US" sz="3600" dirty="0"/>
              </a:p>
              <a:p>
                <a:pPr lvl="1">
                  <a:spcBef>
                    <a:spcPts val="84"/>
                  </a:spcBef>
                  <a:spcAft>
                    <a:spcPts val="168"/>
                  </a:spcAft>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a:p>
                <a:pPr>
                  <a:spcBef>
                    <a:spcPts val="84"/>
                  </a:spcBef>
                  <a:spcAft>
                    <a:spcPts val="168"/>
                  </a:spcAft>
                  <a:buNone/>
                </a:pPr>
                <a:endParaRPr lang="en-US" dirty="0"/>
              </a:p>
            </p:txBody>
          </p:sp>
        </mc:Choice>
        <mc:Fallback xmlns="">
          <p:sp>
            <p:nvSpPr>
              <p:cNvPr id="25603" name="Rectangle 2"/>
              <p:cNvSpPr>
                <a:spLocks noGrp="1" noRot="1" noChangeAspect="1" noMove="1" noResize="1" noEditPoints="1" noAdjustHandles="1" noChangeArrowheads="1" noChangeShapeType="1" noTextEdit="1"/>
              </p:cNvSpPr>
              <p:nvPr>
                <p:ph type="body" idx="1"/>
              </p:nvPr>
            </p:nvSpPr>
            <p:spPr>
              <a:xfrm>
                <a:off x="266699" y="1269874"/>
                <a:ext cx="7684689" cy="5099176"/>
              </a:xfrm>
              <a:blipFill>
                <a:blip r:embed="rId3"/>
                <a:stretch>
                  <a:fillRect l="-1905" t="-478" r="-1587"/>
                </a:stretch>
              </a:blipFill>
            </p:spPr>
            <p:txBody>
              <a:bodyPr/>
              <a:lstStyle/>
              <a:p>
                <a:r>
                  <a:rPr lang="en-US">
                    <a:noFill/>
                  </a:rPr>
                  <a:t> </a:t>
                </a:r>
              </a:p>
            </p:txBody>
          </p:sp>
        </mc:Fallback>
      </mc:AlternateContent>
      <p:grpSp>
        <p:nvGrpSpPr>
          <p:cNvPr id="25" name="Group 24"/>
          <p:cNvGrpSpPr/>
          <p:nvPr/>
        </p:nvGrpSpPr>
        <p:grpSpPr>
          <a:xfrm>
            <a:off x="7951389" y="581229"/>
            <a:ext cx="982183" cy="368861"/>
            <a:chOff x="10628352" y="1293699"/>
            <a:chExt cx="982183" cy="368861"/>
          </a:xfrm>
        </p:grpSpPr>
        <p:pic>
          <p:nvPicPr>
            <p:cNvPr id="26" name="Picture 2"/>
            <p:cNvPicPr>
              <a:picLocks noChangeAspect="1" noChangeArrowheads="1"/>
            </p:cNvPicPr>
            <p:nvPr/>
          </p:nvPicPr>
          <p:blipFill>
            <a:blip r:embed="rId4"/>
            <a:srcRect l="51498" t="61017"/>
            <a:stretch>
              <a:fillRect/>
            </a:stretch>
          </p:blipFill>
          <p:spPr bwMode="auto">
            <a:xfrm>
              <a:off x="10670995" y="1310334"/>
              <a:ext cx="917334" cy="352226"/>
            </a:xfrm>
            <a:prstGeom prst="rect">
              <a:avLst/>
            </a:prstGeom>
            <a:noFill/>
            <a:ln w="9525">
              <a:noFill/>
              <a:miter lim="800000"/>
              <a:headEnd/>
              <a:tailEnd/>
            </a:ln>
          </p:spPr>
        </p:pic>
        <p:sp>
          <p:nvSpPr>
            <p:cNvPr id="27" name="Rectangle 26"/>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2855930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31271" y="1095375"/>
            <a:ext cx="6865041" cy="4847598"/>
          </a:xfrm>
          <a:prstGeom prst="rect">
            <a:avLst/>
          </a:prstGeom>
        </p:spPr>
      </p:pic>
      <p:sp>
        <p:nvSpPr>
          <p:cNvPr id="4" name="TextBox 3"/>
          <p:cNvSpPr txBox="1"/>
          <p:nvPr/>
        </p:nvSpPr>
        <p:spPr>
          <a:xfrm>
            <a:off x="1656522" y="6101510"/>
            <a:ext cx="5489003" cy="461665"/>
          </a:xfrm>
          <a:prstGeom prst="rect">
            <a:avLst/>
          </a:prstGeom>
          <a:noFill/>
        </p:spPr>
        <p:txBody>
          <a:bodyPr wrap="none" rtlCol="0">
            <a:spAutoFit/>
          </a:bodyPr>
          <a:lstStyle/>
          <a:p>
            <a:r>
              <a:rPr lang="en-US" sz="2400" dirty="0"/>
              <a:t>Start with 20 data points and 3 clusters</a:t>
            </a:r>
          </a:p>
        </p:txBody>
      </p:sp>
    </p:spTree>
    <p:extLst>
      <p:ext uri="{BB962C8B-B14F-4D97-AF65-F5344CB8AC3E}">
        <p14:creationId xmlns:p14="http://schemas.microsoft.com/office/powerpoint/2010/main" val="33503403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52204958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924680" y="6101510"/>
            <a:ext cx="4943982" cy="461665"/>
          </a:xfrm>
          <a:prstGeom prst="rect">
            <a:avLst/>
          </a:prstGeom>
          <a:noFill/>
        </p:spPr>
        <p:txBody>
          <a:bodyPr wrap="none" rtlCol="0">
            <a:spAutoFit/>
          </a:bodyPr>
          <a:lstStyle/>
          <a:p>
            <a:r>
              <a:rPr lang="en-US" sz="2400" dirty="0"/>
              <a:t>Calculate centroids of new clusters</a:t>
            </a:r>
          </a:p>
        </p:txBody>
      </p:sp>
    </p:spTree>
    <p:extLst>
      <p:ext uri="{BB962C8B-B14F-4D97-AF65-F5344CB8AC3E}">
        <p14:creationId xmlns:p14="http://schemas.microsoft.com/office/powerpoint/2010/main" val="288230689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 name="Picture 1"/>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1407845" y="6101510"/>
            <a:ext cx="6260047" cy="461665"/>
          </a:xfrm>
          <a:prstGeom prst="rect">
            <a:avLst/>
          </a:prstGeom>
          <a:noFill/>
        </p:spPr>
        <p:txBody>
          <a:bodyPr wrap="none" rtlCol="0">
            <a:spAutoFit/>
          </a:bodyPr>
          <a:lstStyle/>
          <a:p>
            <a:r>
              <a:rPr lang="en-US" sz="2400" dirty="0"/>
              <a:t>Assign each data point to the nearest cluster</a:t>
            </a:r>
          </a:p>
        </p:txBody>
      </p:sp>
    </p:spTree>
    <p:extLst>
      <p:ext uri="{BB962C8B-B14F-4D97-AF65-F5344CB8AC3E}">
        <p14:creationId xmlns:p14="http://schemas.microsoft.com/office/powerpoint/2010/main" val="215177637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dirty="0"/>
              <a:t>Clustering – K-means method</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1152525" y="1014412"/>
            <a:ext cx="6838950" cy="4829175"/>
          </a:xfrm>
          <a:prstGeom prst="rect">
            <a:avLst/>
          </a:prstGeom>
        </p:spPr>
      </p:pic>
      <p:sp>
        <p:nvSpPr>
          <p:cNvPr id="14" name="TextBox 13"/>
          <p:cNvSpPr txBox="1"/>
          <p:nvPr/>
        </p:nvSpPr>
        <p:spPr>
          <a:xfrm>
            <a:off x="785215" y="6033441"/>
            <a:ext cx="7667484" cy="461665"/>
          </a:xfrm>
          <a:prstGeom prst="rect">
            <a:avLst/>
          </a:prstGeom>
          <a:noFill/>
        </p:spPr>
        <p:txBody>
          <a:bodyPr wrap="none" rtlCol="0">
            <a:spAutoFit/>
          </a:bodyPr>
          <a:lstStyle/>
          <a:p>
            <a:r>
              <a:rPr lang="en-US" sz="2400" dirty="0"/>
              <a:t>Calculate centroids of new clusters…until convergence</a:t>
            </a:r>
          </a:p>
        </p:txBody>
      </p:sp>
    </p:spTree>
    <p:extLst>
      <p:ext uri="{BB962C8B-B14F-4D97-AF65-F5344CB8AC3E}">
        <p14:creationId xmlns:p14="http://schemas.microsoft.com/office/powerpoint/2010/main" val="128251648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Training, testing, &amp; validation sets</a:t>
            </a:r>
            <a:endParaRPr lang="en-US" altLang="en-US" dirty="0"/>
          </a:p>
        </p:txBody>
      </p:sp>
      <p:grpSp>
        <p:nvGrpSpPr>
          <p:cNvPr id="9" name="Group 8"/>
          <p:cNvGrpSpPr/>
          <p:nvPr/>
        </p:nvGrpSpPr>
        <p:grpSpPr>
          <a:xfrm>
            <a:off x="7199948" y="609600"/>
            <a:ext cx="1913572" cy="937260"/>
            <a:chOff x="4172903" y="617220"/>
            <a:chExt cx="2380297" cy="1165860"/>
          </a:xfrm>
        </p:grpSpPr>
        <p:pic>
          <p:nvPicPr>
            <p:cNvPr id="10" name="Picture 2"/>
            <p:cNvPicPr>
              <a:picLocks noChangeAspect="1" noChangeArrowheads="1"/>
            </p:cNvPicPr>
            <p:nvPr/>
          </p:nvPicPr>
          <p:blipFill>
            <a:blip r:embed="rId3"/>
            <a:srcRect/>
            <a:stretch>
              <a:fillRect/>
            </a:stretch>
          </p:blipFill>
          <p:spPr bwMode="auto">
            <a:xfrm>
              <a:off x="4172903" y="657225"/>
              <a:ext cx="2352675" cy="1123950"/>
            </a:xfrm>
            <a:prstGeom prst="rect">
              <a:avLst/>
            </a:prstGeom>
            <a:noFill/>
            <a:ln w="9525">
              <a:noFill/>
              <a:miter lim="800000"/>
              <a:headEnd/>
              <a:tailEnd/>
            </a:ln>
          </p:spPr>
        </p:pic>
        <p:sp>
          <p:nvSpPr>
            <p:cNvPr id="11" name="Rectangle 10"/>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7171" name="Rectangle 3"/>
          <p:cNvSpPr>
            <a:spLocks noGrp="1" noChangeArrowheads="1"/>
          </p:cNvSpPr>
          <p:nvPr>
            <p:ph idx="1"/>
          </p:nvPr>
        </p:nvSpPr>
        <p:spPr/>
        <p:txBody>
          <a:bodyPr/>
          <a:lstStyle/>
          <a:p>
            <a:pPr>
              <a:spcBef>
                <a:spcPts val="84"/>
              </a:spcBef>
              <a:spcAft>
                <a:spcPts val="168"/>
              </a:spcAft>
            </a:pPr>
            <a:r>
              <a:rPr lang="en-US" dirty="0"/>
              <a:t>During the model development process, supervised learning techniques employ </a:t>
            </a:r>
            <a:r>
              <a:rPr lang="en-US" dirty="0">
                <a:solidFill>
                  <a:schemeClr val="accent6"/>
                </a:solidFill>
              </a:rPr>
              <a:t>training</a:t>
            </a:r>
            <a:r>
              <a:rPr lang="en-US" dirty="0"/>
              <a:t> and </a:t>
            </a:r>
            <a:r>
              <a:rPr lang="en-US" dirty="0">
                <a:solidFill>
                  <a:schemeClr val="accent6"/>
                </a:solidFill>
              </a:rPr>
              <a:t>testing</a:t>
            </a:r>
            <a:r>
              <a:rPr lang="en-US" dirty="0"/>
              <a:t> sets and sometimes a </a:t>
            </a:r>
            <a:r>
              <a:rPr lang="en-US" dirty="0">
                <a:solidFill>
                  <a:schemeClr val="accent6"/>
                </a:solidFill>
              </a:rPr>
              <a:t>validation</a:t>
            </a:r>
            <a:r>
              <a:rPr lang="en-US" dirty="0"/>
              <a:t> set.</a:t>
            </a:r>
          </a:p>
          <a:p>
            <a:pPr lvl="1">
              <a:spcBef>
                <a:spcPts val="84"/>
              </a:spcBef>
              <a:spcAft>
                <a:spcPts val="168"/>
              </a:spcAft>
            </a:pPr>
            <a:r>
              <a:rPr lang="en-US" dirty="0"/>
              <a:t>Historical data with known outcome (</a:t>
            </a:r>
            <a:r>
              <a:rPr lang="en-US" i="1" dirty="0"/>
              <a:t>target</a:t>
            </a:r>
            <a:r>
              <a:rPr lang="en-US" dirty="0"/>
              <a:t>, </a:t>
            </a:r>
            <a:r>
              <a:rPr lang="en-US" i="1" dirty="0"/>
              <a:t>class</a:t>
            </a:r>
            <a:r>
              <a:rPr lang="en-US" dirty="0"/>
              <a:t>, </a:t>
            </a:r>
            <a:r>
              <a:rPr lang="en-US" i="1" dirty="0"/>
              <a:t>response</a:t>
            </a:r>
            <a:r>
              <a:rPr lang="en-US" dirty="0"/>
              <a:t>, or </a:t>
            </a:r>
            <a:r>
              <a:rPr lang="en-US" i="1" dirty="0"/>
              <a:t>dependent variable</a:t>
            </a:r>
            <a:r>
              <a:rPr lang="en-US" dirty="0"/>
              <a:t>)</a:t>
            </a:r>
          </a:p>
          <a:p>
            <a:pPr lvl="1">
              <a:spcBef>
                <a:spcPts val="84"/>
              </a:spcBef>
              <a:spcAft>
                <a:spcPts val="168"/>
              </a:spcAft>
            </a:pPr>
            <a:r>
              <a:rPr lang="en-US" dirty="0"/>
              <a:t>Source data randomly split or sampled… mutually exclusive records</a:t>
            </a:r>
          </a:p>
          <a:p>
            <a:pPr>
              <a:spcBef>
                <a:spcPts val="84"/>
              </a:spcBef>
              <a:spcAft>
                <a:spcPts val="168"/>
              </a:spcAft>
            </a:pPr>
            <a:r>
              <a:rPr lang="en-US" dirty="0"/>
              <a:t>Why?</a:t>
            </a:r>
          </a:p>
          <a:p>
            <a:pPr lvl="1">
              <a:spcBef>
                <a:spcPts val="84"/>
              </a:spcBef>
              <a:spcAft>
                <a:spcPts val="168"/>
              </a:spcAft>
            </a:pPr>
            <a:r>
              <a:rPr lang="en-US" dirty="0"/>
              <a:t>Training set </a:t>
            </a:r>
            <a:r>
              <a:rPr lang="en-US" dirty="0">
                <a:sym typeface="Wingdings" pitchFamily="2" charset="2"/>
              </a:rPr>
              <a:t></a:t>
            </a:r>
            <a:r>
              <a:rPr lang="en-US" dirty="0"/>
              <a:t> build the model (</a:t>
            </a:r>
            <a:r>
              <a:rPr lang="en-US" b="1" dirty="0">
                <a:solidFill>
                  <a:schemeClr val="accent6"/>
                </a:solidFill>
              </a:rPr>
              <a:t>iterative</a:t>
            </a:r>
            <a:r>
              <a:rPr lang="en-US" dirty="0"/>
              <a:t>)</a:t>
            </a:r>
          </a:p>
          <a:p>
            <a:pPr lvl="1">
              <a:spcBef>
                <a:spcPts val="84"/>
              </a:spcBef>
              <a:spcAft>
                <a:spcPts val="168"/>
              </a:spcAft>
            </a:pPr>
            <a:r>
              <a:rPr lang="en-US" dirty="0"/>
              <a:t>Testing set </a:t>
            </a:r>
            <a:r>
              <a:rPr lang="en-US" dirty="0">
                <a:sym typeface="Wingdings" pitchFamily="2" charset="2"/>
              </a:rPr>
              <a:t></a:t>
            </a:r>
            <a:r>
              <a:rPr lang="en-US" dirty="0"/>
              <a:t> tune the parameters &amp; variables during model building (</a:t>
            </a:r>
            <a:r>
              <a:rPr lang="en-US" b="1" dirty="0">
                <a:solidFill>
                  <a:schemeClr val="accent6"/>
                </a:solidFill>
              </a:rPr>
              <a:t>iterative</a:t>
            </a:r>
            <a:r>
              <a:rPr lang="en-US" dirty="0"/>
              <a:t>)</a:t>
            </a:r>
          </a:p>
          <a:p>
            <a:pPr lvl="2">
              <a:spcBef>
                <a:spcPts val="84"/>
              </a:spcBef>
              <a:spcAft>
                <a:spcPts val="168"/>
              </a:spcAft>
            </a:pPr>
            <a:r>
              <a:rPr lang="en-US" sz="1800" dirty="0"/>
              <a:t>Assess model quality during training process</a:t>
            </a:r>
          </a:p>
          <a:p>
            <a:pPr lvl="2">
              <a:spcBef>
                <a:spcPts val="84"/>
              </a:spcBef>
              <a:spcAft>
                <a:spcPts val="168"/>
              </a:spcAft>
            </a:pPr>
            <a:r>
              <a:rPr lang="en-US" sz="1800" dirty="0"/>
              <a:t>Avoid overfitting the model to the training set</a:t>
            </a:r>
          </a:p>
          <a:p>
            <a:pPr lvl="1">
              <a:spcBef>
                <a:spcPts val="84"/>
              </a:spcBef>
              <a:spcAft>
                <a:spcPts val="168"/>
              </a:spcAft>
            </a:pPr>
            <a:r>
              <a:rPr lang="en-US" dirty="0"/>
              <a:t>Validation set </a:t>
            </a:r>
            <a:r>
              <a:rPr lang="en-US" dirty="0">
                <a:sym typeface="Wingdings" pitchFamily="2" charset="2"/>
              </a:rPr>
              <a:t> estimate accuracy or error rate of model (</a:t>
            </a:r>
            <a:r>
              <a:rPr lang="en-US" b="1" dirty="0">
                <a:solidFill>
                  <a:schemeClr val="accent6"/>
                </a:solidFill>
                <a:sym typeface="Wingdings" pitchFamily="2" charset="2"/>
              </a:rPr>
              <a:t>once</a:t>
            </a:r>
            <a:r>
              <a:rPr lang="en-US" dirty="0">
                <a:sym typeface="Wingdings" pitchFamily="2" charset="2"/>
              </a:rPr>
              <a:t>)</a:t>
            </a:r>
            <a:endParaRPr lang="en-US" dirty="0"/>
          </a:p>
          <a:p>
            <a:pPr lvl="2">
              <a:spcBef>
                <a:spcPts val="84"/>
              </a:spcBef>
              <a:spcAft>
                <a:spcPts val="168"/>
              </a:spcAft>
            </a:pPr>
            <a:r>
              <a:rPr lang="en-US" sz="1800" dirty="0"/>
              <a:t>Assess model’s expected performance when applied to new data</a:t>
            </a:r>
            <a:endParaRPr lang="en-US" sz="1800" dirty="0">
              <a:solidFill>
                <a:schemeClr val="tx1"/>
              </a:solidFill>
            </a:endParaRPr>
          </a:p>
        </p:txBody>
      </p:sp>
    </p:spTree>
    <p:extLst>
      <p:ext uri="{BB962C8B-B14F-4D97-AF65-F5344CB8AC3E}">
        <p14:creationId xmlns:p14="http://schemas.microsoft.com/office/powerpoint/2010/main" val="432005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altLang="en-US" dirty="0"/>
              <a:t>Spark ML</a:t>
            </a:r>
          </a:p>
        </p:txBody>
      </p:sp>
      <p:sp>
        <p:nvSpPr>
          <p:cNvPr id="77827" name="Content Placeholder 2"/>
          <p:cNvSpPr>
            <a:spLocks noGrp="1"/>
          </p:cNvSpPr>
          <p:nvPr>
            <p:ph idx="1"/>
          </p:nvPr>
        </p:nvSpPr>
        <p:spPr/>
        <p:txBody>
          <a:bodyPr/>
          <a:lstStyle/>
          <a:p>
            <a:r>
              <a:rPr lang="en-US" altLang="en-US" b="0"/>
              <a:t>Spark ML </a:t>
            </a:r>
            <a:r>
              <a:rPr lang="en-US" altLang="en-US" b="0" dirty="0"/>
              <a:t>is Spark’s machine learning (ML) library</a:t>
            </a:r>
          </a:p>
          <a:p>
            <a:endParaRPr lang="en-US" altLang="en-US" b="0" dirty="0"/>
          </a:p>
          <a:p>
            <a:r>
              <a:rPr lang="en-US" altLang="en-US" b="0" dirty="0"/>
              <a:t>Its goal is to make practical machine learning scalable and easy</a:t>
            </a:r>
          </a:p>
          <a:p>
            <a:endParaRPr lang="en-US" altLang="en-US" b="0" dirty="0"/>
          </a:p>
          <a:p>
            <a:r>
              <a:rPr lang="en-US" altLang="en-US" b="0" dirty="0"/>
              <a:t>Consists of common learning algorithms and utilities, including</a:t>
            </a:r>
          </a:p>
          <a:p>
            <a:pPr lvl="1"/>
            <a:r>
              <a:rPr lang="en-US" altLang="en-US" dirty="0"/>
              <a:t>Classification</a:t>
            </a:r>
          </a:p>
          <a:p>
            <a:pPr lvl="1"/>
            <a:r>
              <a:rPr lang="en-US" altLang="en-US" dirty="0"/>
              <a:t>Regression</a:t>
            </a:r>
          </a:p>
          <a:p>
            <a:pPr lvl="1"/>
            <a:r>
              <a:rPr lang="en-US" altLang="en-US" dirty="0"/>
              <a:t>Clustering</a:t>
            </a:r>
          </a:p>
          <a:p>
            <a:pPr lvl="1"/>
            <a:r>
              <a:rPr lang="en-US" altLang="en-US" dirty="0"/>
              <a:t>Collaborative filtering</a:t>
            </a:r>
          </a:p>
          <a:p>
            <a:pPr lvl="1"/>
            <a:r>
              <a:rPr lang="en-US" altLang="en-US" dirty="0"/>
              <a:t>Dimensionality Reduction</a:t>
            </a:r>
          </a:p>
          <a:p>
            <a:pPr lvl="1"/>
            <a:endParaRPr lang="en-US" altLang="en-US" dirty="0"/>
          </a:p>
          <a:p>
            <a:r>
              <a:rPr lang="en-US" altLang="en-US" b="0" dirty="0"/>
              <a:t>Lower-level optimization primitives</a:t>
            </a:r>
          </a:p>
          <a:p>
            <a:endParaRPr lang="en-US" altLang="en-US" b="0" dirty="0"/>
          </a:p>
          <a:p>
            <a:r>
              <a:rPr lang="en-US" altLang="en-US" b="0" dirty="0"/>
              <a:t>Higher-level pipeline APIs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altLang="en-US" dirty="0"/>
              <a:t>Spark ML</a:t>
            </a:r>
          </a:p>
        </p:txBody>
      </p:sp>
      <p:sp>
        <p:nvSpPr>
          <p:cNvPr id="78851" name="Content Placeholder 2"/>
          <p:cNvSpPr>
            <a:spLocks noGrp="1"/>
          </p:cNvSpPr>
          <p:nvPr>
            <p:ph idx="1"/>
          </p:nvPr>
        </p:nvSpPr>
        <p:spPr/>
        <p:txBody>
          <a:bodyPr/>
          <a:lstStyle/>
          <a:p>
            <a:r>
              <a:rPr lang="en-US" altLang="en-US" b="0" dirty="0"/>
              <a:t>Divides into two packages:</a:t>
            </a:r>
          </a:p>
          <a:p>
            <a:pPr lvl="1"/>
            <a:r>
              <a:rPr lang="en-US" altLang="en-US" dirty="0" err="1"/>
              <a:t>spark.mllib</a:t>
            </a:r>
            <a:r>
              <a:rPr lang="en-US" altLang="en-US" dirty="0"/>
              <a:t> contains the original API built on top of RDDs</a:t>
            </a:r>
          </a:p>
          <a:p>
            <a:pPr lvl="1"/>
            <a:r>
              <a:rPr lang="en-US" altLang="en-US" dirty="0"/>
              <a:t>spark.ml provides higher-level API built on top of </a:t>
            </a:r>
            <a:r>
              <a:rPr lang="en-US" altLang="en-US" dirty="0" err="1"/>
              <a:t>DataFrames</a:t>
            </a:r>
            <a:r>
              <a:rPr lang="en-US" altLang="en-US" dirty="0"/>
              <a:t> for constructing ML pipelines</a:t>
            </a:r>
          </a:p>
          <a:p>
            <a:endParaRPr lang="en-US" altLang="en-US" b="0" dirty="0"/>
          </a:p>
          <a:p>
            <a:r>
              <a:rPr lang="en-US" altLang="en-US" b="0" dirty="0"/>
              <a:t>Using spark.ml is recommended because with </a:t>
            </a:r>
            <a:r>
              <a:rPr lang="en-US" altLang="en-US" b="0" dirty="0" err="1"/>
              <a:t>DataFrames</a:t>
            </a:r>
            <a:r>
              <a:rPr lang="en-US" altLang="en-US" b="0" dirty="0"/>
              <a:t> the API is more versatile and flexible</a:t>
            </a:r>
          </a:p>
          <a:p>
            <a:pPr lvl="1"/>
            <a:r>
              <a:rPr lang="en-US" altLang="en-US" dirty="0" err="1"/>
              <a:t>spark.mllib</a:t>
            </a:r>
            <a:r>
              <a:rPr lang="en-US" altLang="en-US" dirty="0"/>
              <a:t> will continue to be supported</a:t>
            </a:r>
          </a:p>
        </p:txBody>
      </p:sp>
      <p:pic>
        <p:nvPicPr>
          <p:cNvPr id="7885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2850" y="4700588"/>
            <a:ext cx="358140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70359" y="688944"/>
            <a:ext cx="7779808" cy="558831"/>
          </a:xfrm>
        </p:spPr>
        <p:txBody>
          <a:bodyPr/>
          <a:lstStyle/>
          <a:p>
            <a:r>
              <a:rPr lang="en-US" altLang="en-US" dirty="0"/>
              <a:t>Data Science Methodology </a:t>
            </a:r>
            <a:endParaRPr lang="en-US" sz="1500" dirty="0">
              <a:solidFill>
                <a:schemeClr val="accent4"/>
              </a:solidFill>
            </a:endParaRPr>
          </a:p>
        </p:txBody>
      </p:sp>
      <p:sp>
        <p:nvSpPr>
          <p:cNvPr id="4" name="Slide Number Placeholder 3"/>
          <p:cNvSpPr>
            <a:spLocks noGrp="1"/>
          </p:cNvSpPr>
          <p:nvPr>
            <p:ph type="sldNum" sz="quarter" idx="4"/>
          </p:nvPr>
        </p:nvSpPr>
        <p:spPr/>
        <p:txBody>
          <a:bodyPr/>
          <a:lstStyle/>
          <a:p>
            <a:fld id="{6C6A7680-854B-B649-89CD-6056432A2D0E}" type="slidenum">
              <a:rPr lang="en-US" smtClean="0"/>
              <a:pPr/>
              <a:t>3</a:t>
            </a:fld>
            <a:endParaRPr lang="en-US" dirty="0"/>
          </a:p>
        </p:txBody>
      </p:sp>
      <p:pic>
        <p:nvPicPr>
          <p:cNvPr id="8" name="Picture 5" descr="Foundational Data Science Methodology diagra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6143" y="1752522"/>
            <a:ext cx="7448924" cy="4605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856576" y="4405788"/>
            <a:ext cx="1468672" cy="954107"/>
          </a:xfrm>
          <a:prstGeom prst="rect">
            <a:avLst/>
          </a:prstGeom>
          <a:noFill/>
          <a:ln w="19050">
            <a:noFill/>
          </a:ln>
        </p:spPr>
        <p:txBody>
          <a:bodyPr wrap="none" rtlCol="0">
            <a:spAutoFit/>
          </a:bodyPr>
          <a:lstStyle/>
          <a:p>
            <a:r>
              <a:rPr lang="en-US" sz="1400" dirty="0">
                <a:solidFill>
                  <a:srgbClr val="00B050"/>
                </a:solidFill>
              </a:rPr>
              <a:t>Data Scientist / </a:t>
            </a:r>
          </a:p>
          <a:p>
            <a:r>
              <a:rPr lang="en-US" sz="1400" dirty="0">
                <a:solidFill>
                  <a:srgbClr val="00B050"/>
                </a:solidFill>
              </a:rPr>
              <a:t>Data Engineer</a:t>
            </a:r>
          </a:p>
          <a:p>
            <a:r>
              <a:rPr lang="en-US" sz="1400" dirty="0"/>
              <a:t>Statistician</a:t>
            </a:r>
          </a:p>
          <a:p>
            <a:r>
              <a:rPr lang="en-US" sz="1400" dirty="0"/>
              <a:t>Domain Expert</a:t>
            </a:r>
          </a:p>
        </p:txBody>
      </p:sp>
      <p:pic>
        <p:nvPicPr>
          <p:cNvPr id="17" name="Picture 47" descr="PE01561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1905" y="3011572"/>
            <a:ext cx="20574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797442" y="4529470"/>
            <a:ext cx="3455581" cy="1955999"/>
          </a:xfrm>
          <a:prstGeom prst="rect">
            <a:avLst/>
          </a:prstGeom>
          <a:noFill/>
          <a:ln w="34925" cap="flat" cmpd="sng" algn="ctr">
            <a:solidFill>
              <a:srgbClr val="FF00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endParaRPr>
          </a:p>
        </p:txBody>
      </p:sp>
    </p:spTree>
    <p:extLst>
      <p:ext uri="{BB962C8B-B14F-4D97-AF65-F5344CB8AC3E}">
        <p14:creationId xmlns:p14="http://schemas.microsoft.com/office/powerpoint/2010/main" val="2824404998"/>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sp>
        <p:nvSpPr>
          <p:cNvPr id="25603" name="Rectangle 2"/>
          <p:cNvSpPr>
            <a:spLocks noGrp="1" noChangeArrowheads="1"/>
          </p:cNvSpPr>
          <p:nvPr>
            <p:ph type="body" idx="1"/>
          </p:nvPr>
        </p:nvSpPr>
        <p:spPr>
          <a:xfrm>
            <a:off x="257334" y="1273378"/>
            <a:ext cx="8607623" cy="3073336"/>
          </a:xfrm>
        </p:spPr>
        <p:txBody>
          <a:bodyPr/>
          <a:lstStyle/>
          <a:p>
            <a:pPr>
              <a:spcBef>
                <a:spcPts val="84"/>
              </a:spcBef>
              <a:spcAft>
                <a:spcPts val="168"/>
              </a:spcAft>
            </a:pPr>
            <a:r>
              <a:rPr lang="en-US" dirty="0"/>
              <a:t>Two or more outcomes.</a:t>
            </a:r>
          </a:p>
          <a:p>
            <a:pPr>
              <a:spcBef>
                <a:spcPts val="84"/>
              </a:spcBef>
              <a:spcAft>
                <a:spcPts val="168"/>
              </a:spcAft>
            </a:pPr>
            <a:r>
              <a:rPr lang="en-US" dirty="0"/>
              <a:t>Assumes independence among explanatory variables, which is rarely true (thus “naïve”).</a:t>
            </a:r>
          </a:p>
          <a:p>
            <a:pPr>
              <a:spcBef>
                <a:spcPts val="84"/>
              </a:spcBef>
              <a:spcAft>
                <a:spcPts val="168"/>
              </a:spcAft>
            </a:pPr>
            <a:r>
              <a:rPr lang="en-US" dirty="0"/>
              <a:t>Despite its simplicity, often performs very well… widely used.</a:t>
            </a:r>
          </a:p>
          <a:p>
            <a:pPr>
              <a:spcBef>
                <a:spcPts val="84"/>
              </a:spcBef>
              <a:spcAft>
                <a:spcPts val="168"/>
              </a:spcAft>
            </a:pPr>
            <a:r>
              <a:rPr lang="en-US" dirty="0"/>
              <a:t>Significant use cases:</a:t>
            </a:r>
          </a:p>
          <a:p>
            <a:pPr lvl="1">
              <a:spcBef>
                <a:spcPts val="84"/>
              </a:spcBef>
              <a:spcAft>
                <a:spcPts val="168"/>
              </a:spcAft>
            </a:pPr>
            <a:r>
              <a:rPr lang="en-US" dirty="0"/>
              <a:t>Text categorization (spam vs. legitimate, sports or politics, etc.) using word frequencies as the features</a:t>
            </a:r>
          </a:p>
          <a:p>
            <a:pPr lvl="1">
              <a:spcBef>
                <a:spcPts val="84"/>
              </a:spcBef>
              <a:spcAft>
                <a:spcPts val="168"/>
              </a:spcAft>
            </a:pPr>
            <a:r>
              <a:rPr lang="en-US" dirty="0"/>
              <a:t>Medical diagnosis (</a:t>
            </a:r>
            <a:r>
              <a:rPr lang="en-US" i="1" dirty="0"/>
              <a:t>e.g.</a:t>
            </a:r>
            <a:r>
              <a:rPr lang="en-US" dirty="0"/>
              <a:t>, automatic screening)</a:t>
            </a:r>
          </a:p>
          <a:p>
            <a:pPr lvl="1">
              <a:spcBef>
                <a:spcPts val="84"/>
              </a:spcBef>
              <a:spcAft>
                <a:spcPts val="168"/>
              </a:spcAft>
            </a:pPr>
            <a:endParaRPr lang="en-US" dirty="0"/>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7854772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aphicFrame>
        <p:nvGraphicFramePr>
          <p:cNvPr id="2" name="Table 1"/>
          <p:cNvGraphicFramePr>
            <a:graphicFrameLocks noGrp="1"/>
          </p:cNvGraphicFramePr>
          <p:nvPr>
            <p:extLst>
              <p:ext uri="{D42A27DB-BD31-4B8C-83A1-F6EECF244321}">
                <p14:modId xmlns:p14="http://schemas.microsoft.com/office/powerpoint/2010/main" val="1566967957"/>
              </p:ext>
            </p:extLst>
          </p:nvPr>
        </p:nvGraphicFramePr>
        <p:xfrm>
          <a:off x="1325217" y="1087645"/>
          <a:ext cx="6096000" cy="5562600"/>
        </p:xfrm>
        <a:graphic>
          <a:graphicData uri="http://schemas.openxmlformats.org/drawingml/2006/table">
            <a:tbl>
              <a:tblPr firstRow="1" bandRow="1">
                <a:tableStyleId>{5C22544A-7EE6-4342-B048-85BDC9FD1C3A}</a:tableStyleId>
              </a:tblPr>
              <a:tblGrid>
                <a:gridCol w="1219200">
                  <a:extLst>
                    <a:ext uri="{9D8B030D-6E8A-4147-A177-3AD203B41FA5}">
                      <a16:colId xmlns="" xmlns:a16="http://schemas.microsoft.com/office/drawing/2014/main" val="3480544745"/>
                    </a:ext>
                  </a:extLst>
                </a:gridCol>
                <a:gridCol w="1219200">
                  <a:extLst>
                    <a:ext uri="{9D8B030D-6E8A-4147-A177-3AD203B41FA5}">
                      <a16:colId xmlns="" xmlns:a16="http://schemas.microsoft.com/office/drawing/2014/main" val="916757565"/>
                    </a:ext>
                  </a:extLst>
                </a:gridCol>
                <a:gridCol w="1219200">
                  <a:extLst>
                    <a:ext uri="{9D8B030D-6E8A-4147-A177-3AD203B41FA5}">
                      <a16:colId xmlns="" xmlns:a16="http://schemas.microsoft.com/office/drawing/2014/main" val="2834856093"/>
                    </a:ext>
                  </a:extLst>
                </a:gridCol>
                <a:gridCol w="1219200">
                  <a:extLst>
                    <a:ext uri="{9D8B030D-6E8A-4147-A177-3AD203B41FA5}">
                      <a16:colId xmlns="" xmlns:a16="http://schemas.microsoft.com/office/drawing/2014/main" val="635755816"/>
                    </a:ext>
                  </a:extLst>
                </a:gridCol>
                <a:gridCol w="1219200">
                  <a:extLst>
                    <a:ext uri="{9D8B030D-6E8A-4147-A177-3AD203B41FA5}">
                      <a16:colId xmlns="" xmlns:a16="http://schemas.microsoft.com/office/drawing/2014/main" val="1972398041"/>
                    </a:ext>
                  </a:extLst>
                </a:gridCol>
              </a:tblGrid>
              <a:tr h="370840">
                <a:tc>
                  <a:txBody>
                    <a:bodyPr/>
                    <a:lstStyle/>
                    <a:p>
                      <a:r>
                        <a:rPr lang="en-US" dirty="0">
                          <a:solidFill>
                            <a:schemeClr val="tx1"/>
                          </a:solidFill>
                        </a:rPr>
                        <a:t>Outlook</a:t>
                      </a:r>
                    </a:p>
                  </a:txBody>
                  <a:tcPr/>
                </a:tc>
                <a:tc>
                  <a:txBody>
                    <a:bodyPr/>
                    <a:lstStyle/>
                    <a:p>
                      <a:r>
                        <a:rPr lang="en-US" dirty="0">
                          <a:solidFill>
                            <a:schemeClr val="tx1"/>
                          </a:solidFill>
                        </a:rPr>
                        <a:t>Temp</a:t>
                      </a:r>
                    </a:p>
                  </a:txBody>
                  <a:tcPr/>
                </a:tc>
                <a:tc>
                  <a:txBody>
                    <a:bodyPr/>
                    <a:lstStyle/>
                    <a:p>
                      <a:r>
                        <a:rPr lang="en-US" dirty="0">
                          <a:solidFill>
                            <a:schemeClr val="tx1"/>
                          </a:solidFill>
                        </a:rPr>
                        <a:t>Humidity</a:t>
                      </a:r>
                    </a:p>
                  </a:txBody>
                  <a:tcPr/>
                </a:tc>
                <a:tc>
                  <a:txBody>
                    <a:bodyPr/>
                    <a:lstStyle/>
                    <a:p>
                      <a:r>
                        <a:rPr lang="en-US" dirty="0">
                          <a:solidFill>
                            <a:schemeClr val="tx1"/>
                          </a:solidFill>
                        </a:rPr>
                        <a:t>Windy</a:t>
                      </a:r>
                    </a:p>
                  </a:txBody>
                  <a:tcPr/>
                </a:tc>
                <a:tc>
                  <a:txBody>
                    <a:bodyPr/>
                    <a:lstStyle/>
                    <a:p>
                      <a:r>
                        <a:rPr lang="en-US" dirty="0">
                          <a:solidFill>
                            <a:schemeClr val="tx1"/>
                          </a:solidFill>
                        </a:rPr>
                        <a:t>Play golf</a:t>
                      </a:r>
                    </a:p>
                  </a:txBody>
                  <a:tcPr/>
                </a:tc>
                <a:extLst>
                  <a:ext uri="{0D108BD9-81ED-4DB2-BD59-A6C34878D82A}">
                    <a16:rowId xmlns="" xmlns:a16="http://schemas.microsoft.com/office/drawing/2014/main" val="1849761393"/>
                  </a:ext>
                </a:extLst>
              </a:tr>
              <a:tr h="370840">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False</a:t>
                      </a:r>
                    </a:p>
                  </a:txBody>
                  <a:tcPr/>
                </a:tc>
                <a:tc>
                  <a:txBody>
                    <a:bodyPr/>
                    <a:lstStyle/>
                    <a:p>
                      <a:r>
                        <a:rPr lang="en-US" dirty="0"/>
                        <a:t>No</a:t>
                      </a:r>
                    </a:p>
                  </a:txBody>
                  <a:tcPr/>
                </a:tc>
                <a:extLst>
                  <a:ext uri="{0D108BD9-81ED-4DB2-BD59-A6C34878D82A}">
                    <a16:rowId xmlns="" xmlns:a16="http://schemas.microsoft.com/office/drawing/2014/main" val="3717898675"/>
                  </a:ext>
                </a:extLst>
              </a:tr>
              <a:tr h="370840">
                <a:tc>
                  <a:txBody>
                    <a:bodyPr/>
                    <a:lstStyle/>
                    <a:p>
                      <a:r>
                        <a:rPr lang="en-US" dirty="0"/>
                        <a:t>Sunny</a:t>
                      </a:r>
                    </a:p>
                  </a:txBody>
                  <a:tcPr/>
                </a:tc>
                <a:tc>
                  <a:txBody>
                    <a:bodyPr/>
                    <a:lstStyle/>
                    <a:p>
                      <a:r>
                        <a:rPr lang="en-US" dirty="0"/>
                        <a:t>Hot</a:t>
                      </a:r>
                    </a:p>
                  </a:txBody>
                  <a:tcPr/>
                </a:tc>
                <a:tc>
                  <a:txBody>
                    <a:bodyPr/>
                    <a:lstStyle/>
                    <a:p>
                      <a:r>
                        <a:rPr lang="en-US" dirty="0"/>
                        <a:t>High</a:t>
                      </a:r>
                    </a:p>
                  </a:txBody>
                  <a:tcPr/>
                </a:tc>
                <a:tc>
                  <a:txBody>
                    <a:bodyPr/>
                    <a:lstStyle/>
                    <a:p>
                      <a:r>
                        <a:rPr lang="en-US" dirty="0"/>
                        <a:t>True</a:t>
                      </a:r>
                    </a:p>
                  </a:txBody>
                  <a:tcPr/>
                </a:tc>
                <a:tc>
                  <a:txBody>
                    <a:bodyPr/>
                    <a:lstStyle/>
                    <a:p>
                      <a:r>
                        <a:rPr lang="en-US" dirty="0"/>
                        <a:t>No</a:t>
                      </a:r>
                    </a:p>
                  </a:txBody>
                  <a:tcPr/>
                </a:tc>
                <a:extLst>
                  <a:ext uri="{0D108BD9-81ED-4DB2-BD59-A6C34878D82A}">
                    <a16:rowId xmlns="" xmlns:a16="http://schemas.microsoft.com/office/drawing/2014/main" val="2567046546"/>
                  </a:ext>
                </a:extLst>
              </a:tr>
              <a:tr h="370840">
                <a:tc>
                  <a:txBody>
                    <a:bodyPr/>
                    <a:lstStyle/>
                    <a:p>
                      <a:r>
                        <a:rPr lang="en-US" dirty="0"/>
                        <a:t>Overcast</a:t>
                      </a:r>
                    </a:p>
                  </a:txBody>
                  <a:tcPr/>
                </a:tc>
                <a:tc>
                  <a:txBody>
                    <a:bodyPr/>
                    <a:lstStyle/>
                    <a:p>
                      <a:r>
                        <a:rPr lang="en-US" dirty="0"/>
                        <a:t>Hot</a:t>
                      </a:r>
                    </a:p>
                  </a:txBody>
                  <a:tcPr/>
                </a:tc>
                <a:tc>
                  <a:txBody>
                    <a:bodyPr/>
                    <a:lstStyle/>
                    <a:p>
                      <a:r>
                        <a:rPr lang="en-US" dirty="0"/>
                        <a:t>High</a:t>
                      </a:r>
                    </a:p>
                  </a:txBody>
                  <a:tcPr/>
                </a:tc>
                <a:tc>
                  <a:txBody>
                    <a:bodyPr/>
                    <a:lstStyle/>
                    <a:p>
                      <a:r>
                        <a:rPr lang="en-US" dirty="0"/>
                        <a:t>False</a:t>
                      </a:r>
                    </a:p>
                  </a:txBody>
                  <a:tcPr/>
                </a:tc>
                <a:tc>
                  <a:txBody>
                    <a:bodyPr/>
                    <a:lstStyle/>
                    <a:p>
                      <a:r>
                        <a:rPr lang="en-US" dirty="0"/>
                        <a:t>Yes</a:t>
                      </a:r>
                    </a:p>
                  </a:txBody>
                  <a:tcPr/>
                </a:tc>
                <a:extLst>
                  <a:ext uri="{0D108BD9-81ED-4DB2-BD59-A6C34878D82A}">
                    <a16:rowId xmlns="" xmlns:a16="http://schemas.microsoft.com/office/drawing/2014/main" val="2877996339"/>
                  </a:ext>
                </a:extLst>
              </a:tr>
              <a:tr h="370840">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False</a:t>
                      </a:r>
                    </a:p>
                  </a:txBody>
                  <a:tcPr/>
                </a:tc>
                <a:tc>
                  <a:txBody>
                    <a:bodyPr/>
                    <a:lstStyle/>
                    <a:p>
                      <a:r>
                        <a:rPr lang="en-US" dirty="0"/>
                        <a:t>Yes</a:t>
                      </a:r>
                    </a:p>
                  </a:txBody>
                  <a:tcPr/>
                </a:tc>
                <a:extLst>
                  <a:ext uri="{0D108BD9-81ED-4DB2-BD59-A6C34878D82A}">
                    <a16:rowId xmlns="" xmlns:a16="http://schemas.microsoft.com/office/drawing/2014/main" val="902591187"/>
                  </a:ext>
                </a:extLst>
              </a:tr>
              <a:tr h="370840">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 xmlns:a16="http://schemas.microsoft.com/office/drawing/2014/main" val="1535932179"/>
                  </a:ext>
                </a:extLst>
              </a:tr>
              <a:tr h="370840">
                <a:tc>
                  <a:txBody>
                    <a:bodyPr/>
                    <a:lstStyle/>
                    <a:p>
                      <a:r>
                        <a:rPr lang="en-US" dirty="0"/>
                        <a:t>Rainy</a:t>
                      </a:r>
                    </a:p>
                  </a:txBody>
                  <a:tcPr/>
                </a:tc>
                <a:tc>
                  <a:txBody>
                    <a:bodyPr/>
                    <a:lstStyle/>
                    <a:p>
                      <a:r>
                        <a:rPr lang="en-US" dirty="0"/>
                        <a:t>cool</a:t>
                      </a:r>
                    </a:p>
                  </a:txBody>
                  <a:tcPr/>
                </a:tc>
                <a:tc>
                  <a:txBody>
                    <a:bodyPr/>
                    <a:lstStyle/>
                    <a:p>
                      <a:r>
                        <a:rPr lang="en-US" dirty="0"/>
                        <a:t>Normal</a:t>
                      </a:r>
                    </a:p>
                  </a:txBody>
                  <a:tcPr/>
                </a:tc>
                <a:tc>
                  <a:txBody>
                    <a:bodyPr/>
                    <a:lstStyle/>
                    <a:p>
                      <a:r>
                        <a:rPr lang="en-US" dirty="0"/>
                        <a:t>True</a:t>
                      </a:r>
                    </a:p>
                  </a:txBody>
                  <a:tcPr/>
                </a:tc>
                <a:tc>
                  <a:txBody>
                    <a:bodyPr/>
                    <a:lstStyle/>
                    <a:p>
                      <a:r>
                        <a:rPr lang="en-US" dirty="0"/>
                        <a:t>No</a:t>
                      </a:r>
                    </a:p>
                  </a:txBody>
                  <a:tcPr/>
                </a:tc>
                <a:extLst>
                  <a:ext uri="{0D108BD9-81ED-4DB2-BD59-A6C34878D82A}">
                    <a16:rowId xmlns="" xmlns:a16="http://schemas.microsoft.com/office/drawing/2014/main" val="2723396167"/>
                  </a:ext>
                </a:extLst>
              </a:tr>
              <a:tr h="370840">
                <a:tc>
                  <a:txBody>
                    <a:bodyPr/>
                    <a:lstStyle/>
                    <a:p>
                      <a:r>
                        <a:rPr lang="en-US" dirty="0"/>
                        <a:t>Overcast</a:t>
                      </a:r>
                    </a:p>
                  </a:txBody>
                  <a:tcPr/>
                </a:tc>
                <a:tc>
                  <a:txBody>
                    <a:bodyPr/>
                    <a:lstStyle/>
                    <a:p>
                      <a:r>
                        <a:rPr lang="en-US" dirty="0"/>
                        <a:t>Cool</a:t>
                      </a:r>
                    </a:p>
                  </a:txBody>
                  <a:tcPr/>
                </a:tc>
                <a:tc>
                  <a:txBody>
                    <a:bodyPr/>
                    <a:lstStyle/>
                    <a:p>
                      <a:r>
                        <a:rPr lang="en-US" dirty="0"/>
                        <a:t>Normal</a:t>
                      </a:r>
                    </a:p>
                  </a:txBody>
                  <a:tcPr/>
                </a:tc>
                <a:tc>
                  <a:txBody>
                    <a:bodyPr/>
                    <a:lstStyle/>
                    <a:p>
                      <a:r>
                        <a:rPr lang="en-US" dirty="0"/>
                        <a:t>True</a:t>
                      </a:r>
                    </a:p>
                  </a:txBody>
                  <a:tcPr/>
                </a:tc>
                <a:tc>
                  <a:txBody>
                    <a:bodyPr/>
                    <a:lstStyle/>
                    <a:p>
                      <a:r>
                        <a:rPr lang="en-US" dirty="0"/>
                        <a:t>Yes</a:t>
                      </a:r>
                    </a:p>
                  </a:txBody>
                  <a:tcPr/>
                </a:tc>
                <a:extLst>
                  <a:ext uri="{0D108BD9-81ED-4DB2-BD59-A6C34878D82A}">
                    <a16:rowId xmlns="" xmlns:a16="http://schemas.microsoft.com/office/drawing/2014/main" val="2986539505"/>
                  </a:ext>
                </a:extLst>
              </a:tr>
              <a:tr h="370840">
                <a:tc>
                  <a:txBody>
                    <a:bodyPr/>
                    <a:lstStyle/>
                    <a:p>
                      <a:r>
                        <a:rPr lang="en-US" dirty="0"/>
                        <a:t>Sunny</a:t>
                      </a:r>
                    </a:p>
                  </a:txBody>
                  <a:tcPr/>
                </a:tc>
                <a:tc>
                  <a:txBody>
                    <a:bodyPr/>
                    <a:lstStyle/>
                    <a:p>
                      <a:r>
                        <a:rPr lang="en-US" dirty="0"/>
                        <a:t>Mild</a:t>
                      </a:r>
                    </a:p>
                  </a:txBody>
                  <a:tcPr/>
                </a:tc>
                <a:tc>
                  <a:txBody>
                    <a:bodyPr/>
                    <a:lstStyle/>
                    <a:p>
                      <a:r>
                        <a:rPr lang="en-US" dirty="0"/>
                        <a:t>High</a:t>
                      </a:r>
                    </a:p>
                  </a:txBody>
                  <a:tcPr/>
                </a:tc>
                <a:tc>
                  <a:txBody>
                    <a:bodyPr/>
                    <a:lstStyle/>
                    <a:p>
                      <a:r>
                        <a:rPr lang="en-US" dirty="0"/>
                        <a:t>False</a:t>
                      </a:r>
                    </a:p>
                  </a:txBody>
                  <a:tcPr/>
                </a:tc>
                <a:tc>
                  <a:txBody>
                    <a:bodyPr/>
                    <a:lstStyle/>
                    <a:p>
                      <a:r>
                        <a:rPr lang="en-US" dirty="0"/>
                        <a:t>No</a:t>
                      </a:r>
                    </a:p>
                  </a:txBody>
                  <a:tcPr/>
                </a:tc>
                <a:extLst>
                  <a:ext uri="{0D108BD9-81ED-4DB2-BD59-A6C34878D82A}">
                    <a16:rowId xmlns="" xmlns:a16="http://schemas.microsoft.com/office/drawing/2014/main" val="943896595"/>
                  </a:ext>
                </a:extLst>
              </a:tr>
              <a:tr h="370840">
                <a:tc>
                  <a:txBody>
                    <a:bodyPr/>
                    <a:lstStyle/>
                    <a:p>
                      <a:r>
                        <a:rPr lang="en-US" dirty="0"/>
                        <a:t>Sunny</a:t>
                      </a:r>
                    </a:p>
                  </a:txBody>
                  <a:tcPr/>
                </a:tc>
                <a:tc>
                  <a:txBody>
                    <a:bodyPr/>
                    <a:lstStyle/>
                    <a:p>
                      <a:r>
                        <a:rPr lang="en-US" dirty="0"/>
                        <a:t>Cool</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 xmlns:a16="http://schemas.microsoft.com/office/drawing/2014/main" val="3580461304"/>
                  </a:ext>
                </a:extLst>
              </a:tr>
              <a:tr h="370840">
                <a:tc>
                  <a:txBody>
                    <a:bodyPr/>
                    <a:lstStyle/>
                    <a:p>
                      <a:r>
                        <a:rPr lang="en-US" dirty="0"/>
                        <a:t>Rainy</a:t>
                      </a:r>
                    </a:p>
                  </a:txBody>
                  <a:tcPr/>
                </a:tc>
                <a:tc>
                  <a:txBody>
                    <a:bodyPr/>
                    <a:lstStyle/>
                    <a:p>
                      <a:r>
                        <a:rPr lang="en-US" dirty="0"/>
                        <a:t>Mild</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 xmlns:a16="http://schemas.microsoft.com/office/drawing/2014/main" val="2241904089"/>
                  </a:ext>
                </a:extLst>
              </a:tr>
              <a:tr h="370840">
                <a:tc>
                  <a:txBody>
                    <a:bodyPr/>
                    <a:lstStyle/>
                    <a:p>
                      <a:r>
                        <a:rPr lang="en-US" dirty="0"/>
                        <a:t>Sunny</a:t>
                      </a:r>
                    </a:p>
                  </a:txBody>
                  <a:tcPr/>
                </a:tc>
                <a:tc>
                  <a:txBody>
                    <a:bodyPr/>
                    <a:lstStyle/>
                    <a:p>
                      <a:r>
                        <a:rPr lang="en-US" dirty="0"/>
                        <a:t>Mild</a:t>
                      </a:r>
                    </a:p>
                  </a:txBody>
                  <a:tcPr/>
                </a:tc>
                <a:tc>
                  <a:txBody>
                    <a:bodyPr/>
                    <a:lstStyle/>
                    <a:p>
                      <a:r>
                        <a:rPr lang="en-US" dirty="0"/>
                        <a:t>Normal</a:t>
                      </a:r>
                    </a:p>
                  </a:txBody>
                  <a:tcPr/>
                </a:tc>
                <a:tc>
                  <a:txBody>
                    <a:bodyPr/>
                    <a:lstStyle/>
                    <a:p>
                      <a:r>
                        <a:rPr lang="en-US" dirty="0"/>
                        <a:t>True</a:t>
                      </a:r>
                    </a:p>
                  </a:txBody>
                  <a:tcPr/>
                </a:tc>
                <a:tc>
                  <a:txBody>
                    <a:bodyPr/>
                    <a:lstStyle/>
                    <a:p>
                      <a:r>
                        <a:rPr lang="en-US" dirty="0"/>
                        <a:t>Yes</a:t>
                      </a:r>
                    </a:p>
                  </a:txBody>
                  <a:tcPr/>
                </a:tc>
                <a:extLst>
                  <a:ext uri="{0D108BD9-81ED-4DB2-BD59-A6C34878D82A}">
                    <a16:rowId xmlns="" xmlns:a16="http://schemas.microsoft.com/office/drawing/2014/main" val="3580469505"/>
                  </a:ext>
                </a:extLst>
              </a:tr>
              <a:tr h="370840">
                <a:tc>
                  <a:txBody>
                    <a:bodyPr/>
                    <a:lstStyle/>
                    <a:p>
                      <a:r>
                        <a:rPr lang="en-US" dirty="0"/>
                        <a:t>Overcast</a:t>
                      </a:r>
                    </a:p>
                  </a:txBody>
                  <a:tcPr/>
                </a:tc>
                <a:tc>
                  <a:txBody>
                    <a:bodyPr/>
                    <a:lstStyle/>
                    <a:p>
                      <a:r>
                        <a:rPr lang="en-US" dirty="0"/>
                        <a:t>Mild</a:t>
                      </a:r>
                    </a:p>
                  </a:txBody>
                  <a:tcPr/>
                </a:tc>
                <a:tc>
                  <a:txBody>
                    <a:bodyPr/>
                    <a:lstStyle/>
                    <a:p>
                      <a:r>
                        <a:rPr lang="en-US" dirty="0"/>
                        <a:t>High</a:t>
                      </a:r>
                    </a:p>
                  </a:txBody>
                  <a:tcPr/>
                </a:tc>
                <a:tc>
                  <a:txBody>
                    <a:bodyPr/>
                    <a:lstStyle/>
                    <a:p>
                      <a:r>
                        <a:rPr lang="en-US" dirty="0"/>
                        <a:t>True</a:t>
                      </a:r>
                    </a:p>
                  </a:txBody>
                  <a:tcPr/>
                </a:tc>
                <a:tc>
                  <a:txBody>
                    <a:bodyPr/>
                    <a:lstStyle/>
                    <a:p>
                      <a:r>
                        <a:rPr lang="en-US" dirty="0"/>
                        <a:t>Yes</a:t>
                      </a:r>
                    </a:p>
                  </a:txBody>
                  <a:tcPr/>
                </a:tc>
                <a:extLst>
                  <a:ext uri="{0D108BD9-81ED-4DB2-BD59-A6C34878D82A}">
                    <a16:rowId xmlns="" xmlns:a16="http://schemas.microsoft.com/office/drawing/2014/main" val="2518437508"/>
                  </a:ext>
                </a:extLst>
              </a:tr>
              <a:tr h="370840">
                <a:tc>
                  <a:txBody>
                    <a:bodyPr/>
                    <a:lstStyle/>
                    <a:p>
                      <a:r>
                        <a:rPr lang="en-US" dirty="0"/>
                        <a:t>Overcast</a:t>
                      </a:r>
                    </a:p>
                  </a:txBody>
                  <a:tcPr/>
                </a:tc>
                <a:tc>
                  <a:txBody>
                    <a:bodyPr/>
                    <a:lstStyle/>
                    <a:p>
                      <a:r>
                        <a:rPr lang="en-US" dirty="0"/>
                        <a:t>Hot</a:t>
                      </a:r>
                    </a:p>
                  </a:txBody>
                  <a:tcPr/>
                </a:tc>
                <a:tc>
                  <a:txBody>
                    <a:bodyPr/>
                    <a:lstStyle/>
                    <a:p>
                      <a:r>
                        <a:rPr lang="en-US" dirty="0"/>
                        <a:t>Normal</a:t>
                      </a:r>
                    </a:p>
                  </a:txBody>
                  <a:tcPr/>
                </a:tc>
                <a:tc>
                  <a:txBody>
                    <a:bodyPr/>
                    <a:lstStyle/>
                    <a:p>
                      <a:r>
                        <a:rPr lang="en-US" dirty="0"/>
                        <a:t>False</a:t>
                      </a:r>
                    </a:p>
                  </a:txBody>
                  <a:tcPr/>
                </a:tc>
                <a:tc>
                  <a:txBody>
                    <a:bodyPr/>
                    <a:lstStyle/>
                    <a:p>
                      <a:r>
                        <a:rPr lang="en-US" dirty="0"/>
                        <a:t>Yes</a:t>
                      </a:r>
                    </a:p>
                  </a:txBody>
                  <a:tcPr/>
                </a:tc>
                <a:extLst>
                  <a:ext uri="{0D108BD9-81ED-4DB2-BD59-A6C34878D82A}">
                    <a16:rowId xmlns="" xmlns:a16="http://schemas.microsoft.com/office/drawing/2014/main" val="2487666978"/>
                  </a:ext>
                </a:extLst>
              </a:tr>
              <a:tr h="370840">
                <a:tc>
                  <a:txBody>
                    <a:bodyPr/>
                    <a:lstStyle/>
                    <a:p>
                      <a:r>
                        <a:rPr lang="en-US" dirty="0"/>
                        <a:t>Rainy</a:t>
                      </a:r>
                    </a:p>
                  </a:txBody>
                  <a:tcPr/>
                </a:tc>
                <a:tc>
                  <a:txBody>
                    <a:bodyPr/>
                    <a:lstStyle/>
                    <a:p>
                      <a:r>
                        <a:rPr lang="en-US" dirty="0"/>
                        <a:t>Mild</a:t>
                      </a:r>
                    </a:p>
                  </a:txBody>
                  <a:tcPr/>
                </a:tc>
                <a:tc>
                  <a:txBody>
                    <a:bodyPr/>
                    <a:lstStyle/>
                    <a:p>
                      <a:r>
                        <a:rPr lang="en-US" dirty="0"/>
                        <a:t>High</a:t>
                      </a:r>
                    </a:p>
                  </a:txBody>
                  <a:tcPr/>
                </a:tc>
                <a:tc>
                  <a:txBody>
                    <a:bodyPr/>
                    <a:lstStyle/>
                    <a:p>
                      <a:r>
                        <a:rPr lang="en-US" dirty="0"/>
                        <a:t>True</a:t>
                      </a:r>
                    </a:p>
                  </a:txBody>
                  <a:tcPr/>
                </a:tc>
                <a:tc>
                  <a:txBody>
                    <a:bodyPr/>
                    <a:lstStyle/>
                    <a:p>
                      <a:r>
                        <a:rPr lang="en-US" dirty="0"/>
                        <a:t>No</a:t>
                      </a:r>
                    </a:p>
                  </a:txBody>
                  <a:tcPr/>
                </a:tc>
                <a:extLst>
                  <a:ext uri="{0D108BD9-81ED-4DB2-BD59-A6C34878D82A}">
                    <a16:rowId xmlns="" xmlns:a16="http://schemas.microsoft.com/office/drawing/2014/main" val="3638596052"/>
                  </a:ext>
                </a:extLst>
              </a:tr>
            </a:tbl>
          </a:graphicData>
        </a:graphic>
      </p:graphicFrame>
    </p:spTree>
    <p:extLst>
      <p:ext uri="{BB962C8B-B14F-4D97-AF65-F5344CB8AC3E}">
        <p14:creationId xmlns:p14="http://schemas.microsoft.com/office/powerpoint/2010/main" val="208366706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3" name="Picture 2"/>
          <p:cNvPicPr>
            <a:picLocks noChangeAspect="1"/>
          </p:cNvPicPr>
          <p:nvPr/>
        </p:nvPicPr>
        <p:blipFill>
          <a:blip r:embed="rId4"/>
          <a:stretch>
            <a:fillRect/>
          </a:stretch>
        </p:blipFill>
        <p:spPr>
          <a:xfrm>
            <a:off x="313641" y="1497495"/>
            <a:ext cx="8597725" cy="4306958"/>
          </a:xfrm>
          <a:prstGeom prst="rect">
            <a:avLst/>
          </a:prstGeom>
        </p:spPr>
      </p:pic>
      <p:sp>
        <p:nvSpPr>
          <p:cNvPr id="14" name="Oval 13"/>
          <p:cNvSpPr/>
          <p:nvPr/>
        </p:nvSpPr>
        <p:spPr>
          <a:xfrm>
            <a:off x="1311966" y="4632620"/>
            <a:ext cx="397566" cy="344557"/>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928731" y="5433388"/>
            <a:ext cx="384313" cy="318055"/>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4810539" y="4645873"/>
            <a:ext cx="384313" cy="323690"/>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6453809" y="5016933"/>
            <a:ext cx="424069" cy="350195"/>
          </a:xfrm>
          <a:prstGeom prst="ellipse">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923381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a:tabLst>
                <a:tab pos="9245822" algn="r"/>
              </a:tabLst>
            </a:pPr>
            <a:r>
              <a:rPr lang="en-US" dirty="0"/>
              <a:t>Classification – Naïve Bayes</a:t>
            </a:r>
          </a:p>
        </p:txBody>
      </p:sp>
      <p:grpSp>
        <p:nvGrpSpPr>
          <p:cNvPr id="9" name="Group 8"/>
          <p:cNvGrpSpPr/>
          <p:nvPr/>
        </p:nvGrpSpPr>
        <p:grpSpPr>
          <a:xfrm>
            <a:off x="7951389" y="581229"/>
            <a:ext cx="982183" cy="368861"/>
            <a:chOff x="10628352" y="1293699"/>
            <a:chExt cx="982183" cy="368861"/>
          </a:xfrm>
        </p:grpSpPr>
        <p:pic>
          <p:nvPicPr>
            <p:cNvPr id="10" name="Picture 2"/>
            <p:cNvPicPr>
              <a:picLocks noChangeAspect="1" noChangeArrowheads="1"/>
            </p:cNvPicPr>
            <p:nvPr/>
          </p:nvPicPr>
          <p:blipFill>
            <a:blip r:embed="rId3"/>
            <a:srcRect l="51498" t="61017"/>
            <a:stretch>
              <a:fillRect/>
            </a:stretch>
          </p:blipFill>
          <p:spPr bwMode="auto">
            <a:xfrm>
              <a:off x="10670995" y="1310334"/>
              <a:ext cx="917334" cy="352226"/>
            </a:xfrm>
            <a:prstGeom prst="rect">
              <a:avLst/>
            </a:prstGeom>
            <a:noFill/>
            <a:ln w="9525">
              <a:noFill/>
              <a:miter lim="800000"/>
              <a:headEnd/>
              <a:tailEnd/>
            </a:ln>
          </p:spPr>
        </p:pic>
        <p:sp>
          <p:nvSpPr>
            <p:cNvPr id="11" name="Rectangle 10"/>
            <p:cNvSpPr/>
            <p:nvPr/>
          </p:nvSpPr>
          <p:spPr>
            <a:xfrm>
              <a:off x="10961192" y="1293699"/>
              <a:ext cx="269539" cy="4571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p:nvSpPr>
          <p:spPr>
            <a:xfrm>
              <a:off x="1156561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0628352" y="1313422"/>
              <a:ext cx="44923" cy="34304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9" name="Rectangle 2"/>
          <p:cNvSpPr txBox="1">
            <a:spLocks noChangeArrowheads="1"/>
          </p:cNvSpPr>
          <p:nvPr/>
        </p:nvSpPr>
        <p:spPr bwMode="auto">
          <a:xfrm>
            <a:off x="257334" y="1273378"/>
            <a:ext cx="8607623" cy="3073336"/>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0" tIns="45720" rIns="91440" bIns="45720" numCol="1" anchor="t" anchorCtr="0" compatLnSpc="1">
            <a:prstTxWarp prst="textNoShape">
              <a:avLst/>
            </a:prstTxWarp>
          </a:bodyPr>
          <a:lstStyle>
            <a:lvl1pPr marL="176213" indent="-176213" algn="l" rtl="0" eaLnBrk="1" fontAlgn="base" hangingPunct="1">
              <a:spcBef>
                <a:spcPct val="20000"/>
              </a:spcBef>
              <a:spcAft>
                <a:spcPct val="0"/>
              </a:spcAft>
              <a:buClr>
                <a:schemeClr val="tx1"/>
              </a:buClr>
              <a:buFont typeface="Wingdings" charset="0"/>
              <a:buChar char="§"/>
              <a:defRPr sz="2000" b="1">
                <a:solidFill>
                  <a:srgbClr val="000000"/>
                </a:solidFill>
                <a:latin typeface="Helvetica Neue" charset="0"/>
                <a:ea typeface="Helvetica Neue" charset="0"/>
                <a:cs typeface="Helvetica Neue" charset="0"/>
              </a:defRPr>
            </a:lvl1pPr>
            <a:lvl2pPr marL="515938" indent="-225425" algn="l" rtl="0" eaLnBrk="1" fontAlgn="base" hangingPunct="1">
              <a:spcBef>
                <a:spcPct val="20000"/>
              </a:spcBef>
              <a:spcAft>
                <a:spcPct val="0"/>
              </a:spcAft>
              <a:buClr>
                <a:schemeClr val="tx1"/>
              </a:buClr>
              <a:buFont typeface="STHeitiSC-Light" charset="-122"/>
              <a:buChar char="－"/>
              <a:defRPr sz="1800" b="0">
                <a:solidFill>
                  <a:schemeClr val="tx1"/>
                </a:solidFill>
                <a:latin typeface="Helvetica Neue" charset="0"/>
                <a:ea typeface="Helvetica Neue" charset="0"/>
                <a:cs typeface="Helvetica Neue" charset="0"/>
              </a:defRPr>
            </a:lvl2pPr>
            <a:lvl3pPr marL="804863" indent="-171450" algn="l" rtl="0" eaLnBrk="1" fontAlgn="base" hangingPunct="1">
              <a:spcBef>
                <a:spcPct val="20000"/>
              </a:spcBef>
              <a:spcAft>
                <a:spcPct val="0"/>
              </a:spcAft>
              <a:buClr>
                <a:schemeClr val="tx1"/>
              </a:buClr>
              <a:buChar char="•"/>
              <a:defRPr sz="1600">
                <a:solidFill>
                  <a:schemeClr val="tx1"/>
                </a:solidFill>
                <a:latin typeface="Helvetica Neue" charset="0"/>
                <a:ea typeface="Helvetica Neue" charset="0"/>
                <a:cs typeface="Helvetica Neue" charset="0"/>
              </a:defRPr>
            </a:lvl3pPr>
            <a:lvl4pPr marL="1430338" indent="-176213" algn="l" rtl="0" eaLnBrk="1" fontAlgn="base" hangingPunct="1">
              <a:spcBef>
                <a:spcPct val="20000"/>
              </a:spcBef>
              <a:spcAft>
                <a:spcPct val="0"/>
              </a:spcAft>
              <a:buClr>
                <a:schemeClr val="tx1"/>
              </a:buClr>
              <a:buChar char="•"/>
              <a:defRPr sz="1400">
                <a:solidFill>
                  <a:schemeClr val="tx1"/>
                </a:solidFill>
                <a:latin typeface="+mn-lt"/>
                <a:ea typeface="+mn-ea"/>
              </a:defRPr>
            </a:lvl4pPr>
            <a:lvl5pPr marL="1719263" indent="-7938" algn="l" rtl="0" eaLnBrk="1" fontAlgn="base" hangingPunct="1">
              <a:spcBef>
                <a:spcPct val="20000"/>
              </a:spcBef>
              <a:spcAft>
                <a:spcPct val="0"/>
              </a:spcAft>
              <a:buClr>
                <a:schemeClr val="tx1"/>
              </a:buClr>
              <a:defRPr sz="1200">
                <a:solidFill>
                  <a:schemeClr val="tx1"/>
                </a:solidFill>
                <a:latin typeface="+mn-lt"/>
                <a:ea typeface="+mn-ea"/>
              </a:defRPr>
            </a:lvl5pPr>
            <a:lvl6pPr marL="2176463" indent="-7938" algn="l" rtl="0" eaLnBrk="1" fontAlgn="base" hangingPunct="1">
              <a:spcBef>
                <a:spcPct val="20000"/>
              </a:spcBef>
              <a:spcAft>
                <a:spcPct val="0"/>
              </a:spcAft>
              <a:buClr>
                <a:schemeClr val="tx1"/>
              </a:buClr>
              <a:defRPr sz="1200">
                <a:solidFill>
                  <a:schemeClr val="tx1"/>
                </a:solidFill>
                <a:latin typeface="+mn-lt"/>
                <a:ea typeface="+mn-ea"/>
              </a:defRPr>
            </a:lvl6pPr>
            <a:lvl7pPr marL="2633663" indent="-7938" algn="l" rtl="0" eaLnBrk="1" fontAlgn="base" hangingPunct="1">
              <a:spcBef>
                <a:spcPct val="20000"/>
              </a:spcBef>
              <a:spcAft>
                <a:spcPct val="0"/>
              </a:spcAft>
              <a:buClr>
                <a:schemeClr val="tx1"/>
              </a:buClr>
              <a:defRPr sz="1200">
                <a:solidFill>
                  <a:schemeClr val="tx1"/>
                </a:solidFill>
                <a:latin typeface="+mn-lt"/>
                <a:ea typeface="+mn-ea"/>
              </a:defRPr>
            </a:lvl7pPr>
            <a:lvl8pPr marL="3090863" indent="-7938" algn="l" rtl="0" eaLnBrk="1" fontAlgn="base" hangingPunct="1">
              <a:spcBef>
                <a:spcPct val="20000"/>
              </a:spcBef>
              <a:spcAft>
                <a:spcPct val="0"/>
              </a:spcAft>
              <a:buClr>
                <a:schemeClr val="tx1"/>
              </a:buClr>
              <a:defRPr sz="1200">
                <a:solidFill>
                  <a:schemeClr val="tx1"/>
                </a:solidFill>
                <a:latin typeface="+mn-lt"/>
                <a:ea typeface="+mn-ea"/>
              </a:defRPr>
            </a:lvl8pPr>
            <a:lvl9pPr marL="3548063" indent="-7938" algn="l" rtl="0" eaLnBrk="1" fontAlgn="base" hangingPunct="1">
              <a:spcBef>
                <a:spcPct val="20000"/>
              </a:spcBef>
              <a:spcAft>
                <a:spcPct val="0"/>
              </a:spcAft>
              <a:buClr>
                <a:schemeClr val="tx1"/>
              </a:buClr>
              <a:defRPr sz="1200">
                <a:solidFill>
                  <a:schemeClr val="tx1"/>
                </a:solidFill>
                <a:latin typeface="+mn-lt"/>
                <a:ea typeface="+mn-ea"/>
              </a:defRPr>
            </a:lvl9pPr>
          </a:lstStyle>
          <a:p>
            <a:pPr>
              <a:spcBef>
                <a:spcPts val="84"/>
              </a:spcBef>
              <a:spcAft>
                <a:spcPts val="168"/>
              </a:spcAft>
            </a:pPr>
            <a:r>
              <a:rPr lang="en-US" kern="0" dirty="0"/>
              <a:t>L(yes) = 2/9 * 3/9 * 3/9 * 3/9 = 0.0082</a:t>
            </a:r>
          </a:p>
          <a:p>
            <a:pPr>
              <a:spcBef>
                <a:spcPts val="84"/>
              </a:spcBef>
              <a:spcAft>
                <a:spcPts val="168"/>
              </a:spcAft>
            </a:pPr>
            <a:r>
              <a:rPr lang="en-US" kern="0" dirty="0"/>
              <a:t>L(no) = 3/5 * 1/5 * 4/5 * 3/5 = 0.0577</a:t>
            </a:r>
          </a:p>
          <a:p>
            <a:pPr>
              <a:spcBef>
                <a:spcPts val="84"/>
              </a:spcBef>
              <a:spcAft>
                <a:spcPts val="168"/>
              </a:spcAft>
            </a:pPr>
            <a:endParaRPr lang="en-US" kern="0" dirty="0"/>
          </a:p>
          <a:p>
            <a:pPr>
              <a:spcBef>
                <a:spcPts val="84"/>
              </a:spcBef>
              <a:spcAft>
                <a:spcPts val="168"/>
              </a:spcAft>
            </a:pPr>
            <a:r>
              <a:rPr lang="en-US" kern="0" dirty="0"/>
              <a:t>P(yes) = 0.0082 * 9/14 = 0.0053</a:t>
            </a:r>
          </a:p>
          <a:p>
            <a:pPr>
              <a:spcBef>
                <a:spcPts val="84"/>
              </a:spcBef>
              <a:spcAft>
                <a:spcPts val="168"/>
              </a:spcAft>
            </a:pPr>
            <a:r>
              <a:rPr lang="en-US" kern="0" dirty="0"/>
              <a:t>P(no) = 0.0577 * 5/14 = 0.0206</a:t>
            </a:r>
          </a:p>
          <a:p>
            <a:pPr>
              <a:spcBef>
                <a:spcPts val="84"/>
              </a:spcBef>
              <a:spcAft>
                <a:spcPts val="168"/>
              </a:spcAft>
            </a:pPr>
            <a:endParaRPr lang="en-US" kern="0" dirty="0"/>
          </a:p>
          <a:p>
            <a:pPr>
              <a:spcBef>
                <a:spcPts val="84"/>
              </a:spcBef>
              <a:spcAft>
                <a:spcPts val="168"/>
              </a:spcAft>
            </a:pPr>
            <a:r>
              <a:rPr lang="en-US" kern="0" dirty="0"/>
              <a:t>The decision would be: NO.</a:t>
            </a:r>
          </a:p>
          <a:p>
            <a:pPr lvl="1">
              <a:spcBef>
                <a:spcPts val="84"/>
              </a:spcBef>
              <a:spcAft>
                <a:spcPts val="168"/>
              </a:spcAft>
            </a:pPr>
            <a:endParaRPr lang="en-US" kern="0" dirty="0"/>
          </a:p>
        </p:txBody>
      </p:sp>
    </p:spTree>
    <p:extLst>
      <p:ext uri="{BB962C8B-B14F-4D97-AF65-F5344CB8AC3E}">
        <p14:creationId xmlns:p14="http://schemas.microsoft.com/office/powerpoint/2010/main" val="339358918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Flow</a:t>
            </a:r>
          </a:p>
        </p:txBody>
      </p:sp>
      <p:sp>
        <p:nvSpPr>
          <p:cNvPr id="3" name="Content Placeholder 2"/>
          <p:cNvSpPr>
            <a:spLocks noGrp="1"/>
          </p:cNvSpPr>
          <p:nvPr>
            <p:ph idx="1"/>
          </p:nvPr>
        </p:nvSpPr>
        <p:spPr>
          <a:xfrm>
            <a:off x="165100" y="1217613"/>
            <a:ext cx="8805863" cy="5326062"/>
          </a:xfrm>
        </p:spPr>
        <p:txBody>
          <a:bodyPr/>
          <a:lstStyle/>
          <a:p>
            <a:pPr marL="800100" lvl="1" indent="-457200">
              <a:buFont typeface="+mj-lt"/>
              <a:buAutoNum type="arabicPeriod"/>
            </a:pPr>
            <a:r>
              <a:rPr lang="en-US" dirty="0" smtClean="0">
                <a:solidFill>
                  <a:schemeClr val="accent2"/>
                </a:solidFill>
              </a:rPr>
              <a:t>Connect to </a:t>
            </a:r>
            <a:r>
              <a:rPr lang="en-US" dirty="0" err="1" smtClean="0">
                <a:solidFill>
                  <a:schemeClr val="accent2"/>
                </a:solidFill>
              </a:rPr>
              <a:t>dashDB</a:t>
            </a:r>
            <a:r>
              <a:rPr lang="en-US" dirty="0" smtClean="0">
                <a:solidFill>
                  <a:schemeClr val="accent2"/>
                </a:solidFill>
              </a:rPr>
              <a:t> and load the data</a:t>
            </a:r>
            <a:r>
              <a:rPr lang="en-US" dirty="0"/>
              <a:t/>
            </a:r>
            <a:br>
              <a:rPr lang="en-US" dirty="0"/>
            </a:br>
            <a:endParaRPr lang="en-US" dirty="0"/>
          </a:p>
          <a:p>
            <a:pPr marL="0" indent="0">
              <a:buNone/>
            </a:pPr>
            <a:endParaRPr lang="en-US" dirty="0"/>
          </a:p>
          <a:p>
            <a:pPr marL="457200" indent="-457200">
              <a:buFont typeface="+mj-lt"/>
              <a:buAutoNum type="arabicPeriod"/>
            </a:pPr>
            <a:endParaRPr lang="en-US" dirty="0"/>
          </a:p>
          <a:p>
            <a:pPr marL="800100" lvl="1" indent="-457200">
              <a:buAutoNum type="arabicPeriod" startAt="2"/>
            </a:pPr>
            <a:r>
              <a:rPr lang="en-US" dirty="0">
                <a:solidFill>
                  <a:schemeClr val="accent2"/>
                </a:solidFill>
              </a:rPr>
              <a:t>Prepare the </a:t>
            </a:r>
            <a:r>
              <a:rPr lang="en-US" dirty="0" smtClean="0">
                <a:solidFill>
                  <a:schemeClr val="accent2"/>
                </a:solidFill>
              </a:rPr>
              <a:t>data</a:t>
            </a:r>
            <a:endParaRPr lang="en-US" dirty="0"/>
          </a:p>
          <a:p>
            <a:pPr lvl="1"/>
            <a:r>
              <a:rPr lang="en-US" dirty="0"/>
              <a:t>Drop </a:t>
            </a:r>
            <a:r>
              <a:rPr lang="en-US" dirty="0" err="1"/>
              <a:t>uneeded</a:t>
            </a:r>
            <a:r>
              <a:rPr lang="en-US" dirty="0"/>
              <a:t> columns / </a:t>
            </a:r>
            <a:r>
              <a:rPr lang="en-US" dirty="0" smtClean="0"/>
              <a:t>rows</a:t>
            </a:r>
          </a:p>
          <a:p>
            <a:pPr lvl="1"/>
            <a:r>
              <a:rPr lang="en-US" dirty="0" smtClean="0"/>
              <a:t>Correctly format dates</a:t>
            </a:r>
            <a:endParaRPr lang="en-US" dirty="0"/>
          </a:p>
          <a:p>
            <a:pPr marL="0" indent="0">
              <a:buNone/>
            </a:pPr>
            <a:endParaRPr lang="en-US" dirty="0"/>
          </a:p>
          <a:p>
            <a:pPr marL="800100" lvl="1" indent="-457200">
              <a:buFont typeface="+mj-lt"/>
              <a:buAutoNum type="arabicPeriod" startAt="3"/>
            </a:pPr>
            <a:r>
              <a:rPr lang="en-US" dirty="0">
                <a:solidFill>
                  <a:schemeClr val="accent2"/>
                </a:solidFill>
              </a:rPr>
              <a:t>Prepare the pipeline</a:t>
            </a:r>
          </a:p>
          <a:p>
            <a:pPr lvl="1"/>
            <a:r>
              <a:rPr lang="en-US" dirty="0"/>
              <a:t>Identify a label column </a:t>
            </a:r>
            <a:r>
              <a:rPr lang="en-US" dirty="0" smtClean="0"/>
              <a:t>(VETTING_LEVEL : HIGH / MEDUIM / LOW)</a:t>
            </a:r>
            <a:endParaRPr lang="en-US" dirty="0"/>
          </a:p>
          <a:p>
            <a:pPr lvl="1"/>
            <a:r>
              <a:rPr lang="en-US" dirty="0"/>
              <a:t>Convert String columns to categorical values</a:t>
            </a:r>
          </a:p>
          <a:p>
            <a:pPr lvl="1"/>
            <a:r>
              <a:rPr lang="en-US" dirty="0"/>
              <a:t>Assemble all input columns into a Vector and Normalize it</a:t>
            </a:r>
          </a:p>
          <a:p>
            <a:pPr marL="342900" lvl="1" indent="0">
              <a:buNone/>
            </a:pPr>
            <a:endParaRPr lang="en-US" dirty="0"/>
          </a:p>
          <a:p>
            <a:pPr marL="800100" lvl="1" indent="-457200">
              <a:buFont typeface="+mj-lt"/>
              <a:buAutoNum type="arabicPeriod" startAt="4"/>
            </a:pPr>
            <a:r>
              <a:rPr lang="en-US" dirty="0">
                <a:solidFill>
                  <a:schemeClr val="accent2"/>
                </a:solidFill>
              </a:rPr>
              <a:t>Split the </a:t>
            </a:r>
            <a:r>
              <a:rPr lang="en-US" dirty="0" smtClean="0">
                <a:solidFill>
                  <a:schemeClr val="accent2"/>
                </a:solidFill>
              </a:rPr>
              <a:t>dataset, Train, and Load the Data</a:t>
            </a:r>
            <a:endParaRPr lang="en-US" dirty="0">
              <a:solidFill>
                <a:schemeClr val="accent2"/>
              </a:solidFill>
            </a:endParaRPr>
          </a:p>
          <a:p>
            <a:pPr lvl="1"/>
            <a:r>
              <a:rPr lang="en-US" smtClean="0"/>
              <a:t>Split </a:t>
            </a:r>
            <a:r>
              <a:rPr lang="en-US" dirty="0" smtClean="0"/>
              <a:t>90</a:t>
            </a:r>
            <a:r>
              <a:rPr lang="en-US" dirty="0"/>
              <a:t>% for </a:t>
            </a:r>
            <a:r>
              <a:rPr lang="en-US" dirty="0" smtClean="0"/>
              <a:t>training / 10</a:t>
            </a:r>
            <a:r>
              <a:rPr lang="en-US" dirty="0"/>
              <a:t>% for testing</a:t>
            </a:r>
          </a:p>
          <a:p>
            <a:pPr lvl="1"/>
            <a:r>
              <a:rPr lang="en-US" dirty="0" smtClean="0"/>
              <a:t>Train and Validate the algorithms</a:t>
            </a:r>
          </a:p>
          <a:p>
            <a:pPr lvl="1"/>
            <a:r>
              <a:rPr lang="en-US" dirty="0" smtClean="0"/>
              <a:t>Load the data back to </a:t>
            </a:r>
            <a:r>
              <a:rPr lang="en-US" dirty="0" err="1" smtClean="0"/>
              <a:t>dashDB</a:t>
            </a:r>
            <a:endParaRPr lang="en-US" dirty="0"/>
          </a:p>
          <a:p>
            <a:pPr lvl="1"/>
            <a:endParaRPr lang="en-US" dirty="0"/>
          </a:p>
        </p:txBody>
      </p:sp>
      <p:pic>
        <p:nvPicPr>
          <p:cNvPr id="9" name="Picture 8"/>
          <p:cNvPicPr>
            <a:picLocks noChangeAspect="1"/>
          </p:cNvPicPr>
          <p:nvPr/>
        </p:nvPicPr>
        <p:blipFill>
          <a:blip r:embed="rId2"/>
          <a:stretch>
            <a:fillRect/>
          </a:stretch>
        </p:blipFill>
        <p:spPr>
          <a:xfrm>
            <a:off x="5388102" y="4724826"/>
            <a:ext cx="1600200" cy="1607344"/>
          </a:xfrm>
          <a:prstGeom prst="rect">
            <a:avLst/>
          </a:prstGeom>
        </p:spPr>
      </p:pic>
      <p:pic>
        <p:nvPicPr>
          <p:cNvPr id="4" name="Picture 3"/>
          <p:cNvPicPr>
            <a:picLocks noChangeAspect="1"/>
          </p:cNvPicPr>
          <p:nvPr/>
        </p:nvPicPr>
        <p:blipFill>
          <a:blip r:embed="rId3"/>
          <a:stretch>
            <a:fillRect/>
          </a:stretch>
        </p:blipFill>
        <p:spPr>
          <a:xfrm>
            <a:off x="813288" y="1573903"/>
            <a:ext cx="6101862" cy="813582"/>
          </a:xfrm>
          <a:prstGeom prst="rect">
            <a:avLst/>
          </a:prstGeom>
        </p:spPr>
      </p:pic>
      <p:pic>
        <p:nvPicPr>
          <p:cNvPr id="1026" name="Picture 2" descr="BM Bluemix.Get started no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3998" y="2620038"/>
            <a:ext cx="742103" cy="936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8517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 A more formal definition</a:t>
            </a:r>
          </a:p>
        </p:txBody>
      </p:sp>
      <p:sp>
        <p:nvSpPr>
          <p:cNvPr id="3" name="Content Placeholder 2"/>
          <p:cNvSpPr>
            <a:spLocks noGrp="1"/>
          </p:cNvSpPr>
          <p:nvPr>
            <p:ph idx="1"/>
          </p:nvPr>
        </p:nvSpPr>
        <p:spPr/>
        <p:txBody>
          <a:bodyPr/>
          <a:lstStyle/>
          <a:p>
            <a:pPr marL="0" indent="0">
              <a:buNone/>
            </a:pPr>
            <a:r>
              <a:rPr lang="en-US" dirty="0"/>
              <a:t>Tom Mitchell of Carnegie Mellon University provides a widely quoted, more formal definition of machine learning</a:t>
            </a:r>
          </a:p>
          <a:p>
            <a:endParaRPr lang="en-US" dirty="0"/>
          </a:p>
          <a:p>
            <a:pPr marL="0" indent="0">
              <a:buNone/>
            </a:pPr>
            <a:r>
              <a:rPr lang="en-US" dirty="0"/>
              <a:t>"A computer program is said to learn from experience E with respect to some class of tasks T and performance measure P if its performance at tasks in T, as measured by P, improves with experience E"</a:t>
            </a:r>
          </a:p>
        </p:txBody>
      </p:sp>
      <p:pic>
        <p:nvPicPr>
          <p:cNvPr id="4" name="Picture 3"/>
          <p:cNvPicPr>
            <a:picLocks noChangeAspect="1"/>
          </p:cNvPicPr>
          <p:nvPr/>
        </p:nvPicPr>
        <p:blipFill>
          <a:blip r:embed="rId2"/>
          <a:stretch>
            <a:fillRect/>
          </a:stretch>
        </p:blipFill>
        <p:spPr>
          <a:xfrm>
            <a:off x="2869716" y="3980622"/>
            <a:ext cx="2847975" cy="1600200"/>
          </a:xfrm>
          <a:prstGeom prst="rect">
            <a:avLst/>
          </a:prstGeom>
        </p:spPr>
      </p:pic>
    </p:spTree>
    <p:extLst>
      <p:ext uri="{BB962C8B-B14F-4D97-AF65-F5344CB8AC3E}">
        <p14:creationId xmlns:p14="http://schemas.microsoft.com/office/powerpoint/2010/main" val="489396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Machine Learning vs Human Learning</a:t>
            </a:r>
          </a:p>
        </p:txBody>
      </p:sp>
      <p:sp>
        <p:nvSpPr>
          <p:cNvPr id="19458" name="Content Placeholder 2"/>
          <p:cNvSpPr>
            <a:spLocks noGrp="1"/>
          </p:cNvSpPr>
          <p:nvPr>
            <p:ph idx="1"/>
          </p:nvPr>
        </p:nvSpPr>
        <p:spPr>
          <a:xfrm>
            <a:off x="266700" y="1269874"/>
            <a:ext cx="8542338" cy="1595246"/>
          </a:xfrm>
        </p:spPr>
        <p:txBody>
          <a:bodyPr/>
          <a:lstStyle/>
          <a:p>
            <a:r>
              <a:rPr lang="en-US" altLang="en-US" dirty="0"/>
              <a:t>In many aspects, ML not fundamentally different from HL:</a:t>
            </a:r>
          </a:p>
          <a:p>
            <a:pPr lvl="1"/>
            <a:r>
              <a:rPr lang="en-US" altLang="en-US" dirty="0"/>
              <a:t>Repeat the same task over and over again to gain experience.</a:t>
            </a:r>
          </a:p>
          <a:p>
            <a:pPr lvl="1"/>
            <a:r>
              <a:rPr lang="en-US" altLang="en-US" dirty="0"/>
              <a:t>Action of repeating the same task is referred to as “practice”</a:t>
            </a:r>
          </a:p>
          <a:p>
            <a:pPr lvl="1"/>
            <a:r>
              <a:rPr lang="en-US" altLang="en-US" dirty="0"/>
              <a:t>With practice and experience, we get better at learned tasks.</a:t>
            </a:r>
          </a:p>
          <a:p>
            <a:pPr lvl="1"/>
            <a:endParaRPr lang="en-US" altLang="en-US" dirty="0"/>
          </a:p>
          <a:p>
            <a:r>
              <a:rPr lang="en-US" altLang="en-US" dirty="0"/>
              <a:t>Examples:</a:t>
            </a:r>
          </a:p>
          <a:p>
            <a:pPr lvl="1"/>
            <a:r>
              <a:rPr lang="en-US" altLang="en-US" dirty="0"/>
              <a:t>Learning how to play a music instrument</a:t>
            </a:r>
          </a:p>
          <a:p>
            <a:pPr lvl="1"/>
            <a:r>
              <a:rPr lang="en-US" altLang="en-US" dirty="0"/>
              <a:t>Learning how to play a sport (golf, tennis, </a:t>
            </a:r>
            <a:r>
              <a:rPr lang="en-US" altLang="en-US" dirty="0" err="1"/>
              <a:t>etc</a:t>
            </a:r>
            <a:r>
              <a:rPr lang="en-US" altLang="en-US" dirty="0"/>
              <a:t>…)</a:t>
            </a:r>
          </a:p>
          <a:p>
            <a:pPr lvl="1"/>
            <a:r>
              <a:rPr lang="en-US" altLang="en-US" dirty="0"/>
              <a:t>Practicing for a math exams doing exercises</a:t>
            </a:r>
          </a:p>
          <a:p>
            <a:pPr lvl="1"/>
            <a:r>
              <a:rPr lang="en-US" altLang="en-US" dirty="0"/>
              <a:t>A teacher or coach will measure performance to evaluate progress</a:t>
            </a:r>
          </a:p>
          <a:p>
            <a:pPr lvl="1"/>
            <a:r>
              <a:rPr lang="en-US" altLang="en-US" dirty="0"/>
              <a:t>Practice makes perfect</a:t>
            </a:r>
          </a:p>
          <a:p>
            <a:pPr lvl="1"/>
            <a:endParaRPr lang="en-US" altLang="en-US" sz="1400" dirty="0"/>
          </a:p>
        </p:txBody>
      </p:sp>
    </p:spTree>
    <p:extLst>
      <p:ext uri="{BB962C8B-B14F-4D97-AF65-F5344CB8AC3E}">
        <p14:creationId xmlns:p14="http://schemas.microsoft.com/office/powerpoint/2010/main" val="3641799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4996814"/>
          </a:xfrm>
        </p:spPr>
        <p:txBody>
          <a:bodyPr/>
          <a:lstStyle/>
          <a:p>
            <a:r>
              <a:rPr lang="en-US" altLang="en-US" u="sng" dirty="0">
                <a:solidFill>
                  <a:srgbClr val="0A5889"/>
                </a:solidFill>
              </a:rPr>
              <a:t>Under fitting:</a:t>
            </a:r>
          </a:p>
          <a:p>
            <a:pPr lvl="1"/>
            <a:r>
              <a:rPr lang="en-US" altLang="en-US" dirty="0"/>
              <a:t>Not knowing enough “basic” concepts, i.e. not being well-equipped enough to tackle learning at hand:</a:t>
            </a:r>
          </a:p>
          <a:p>
            <a:pPr lvl="2"/>
            <a:r>
              <a:rPr lang="en-US" altLang="en-US" dirty="0"/>
              <a:t>You can’t study calculus without knowing some algebra.</a:t>
            </a:r>
          </a:p>
          <a:p>
            <a:pPr lvl="2"/>
            <a:r>
              <a:rPr lang="en-US" altLang="en-US" dirty="0"/>
              <a:t>You can’t learn playing hockey without knowing how to skate.</a:t>
            </a:r>
          </a:p>
          <a:p>
            <a:pPr lvl="2"/>
            <a:r>
              <a:rPr lang="en-US" altLang="en-US" dirty="0"/>
              <a:t>You can’t learn polo without knowing how to ride.</a:t>
            </a:r>
          </a:p>
          <a:p>
            <a:pPr lvl="1"/>
            <a:endParaRPr lang="en-US" altLang="en-US" dirty="0"/>
          </a:p>
          <a:p>
            <a:pPr lvl="1"/>
            <a:r>
              <a:rPr lang="en-US" altLang="en-US" dirty="0"/>
              <a:t> This can lead to under fitting in Machine Learning: The chosen model is just not “sophisticated”, “rich”, enough to capture the concept.</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584960"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97152"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987296" y="47183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2115312" y="493166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292096" y="5108449"/>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2499360" y="517550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2755392" y="51755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974848" y="507187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3115056" y="488899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3255264" y="469392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1865376" y="4693922"/>
            <a:ext cx="2097024" cy="548639"/>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3962400" y="4021867"/>
            <a:ext cx="1379993" cy="338554"/>
          </a:xfrm>
          <a:prstGeom prst="rect">
            <a:avLst/>
          </a:prstGeom>
          <a:noFill/>
        </p:spPr>
        <p:txBody>
          <a:bodyPr wrap="none" rtlCol="0">
            <a:spAutoFit/>
          </a:bodyPr>
          <a:lstStyle/>
          <a:p>
            <a:r>
              <a:rPr lang="en-US" dirty="0" err="1"/>
              <a:t>aX</a:t>
            </a:r>
            <a:r>
              <a:rPr lang="en-US" dirty="0"/>
              <a:t> + BY + C </a:t>
            </a:r>
          </a:p>
        </p:txBody>
      </p:sp>
      <p:cxnSp>
        <p:nvCxnSpPr>
          <p:cNvPr id="18" name="Straight Connector 17"/>
          <p:cNvCxnSpPr/>
          <p:nvPr/>
        </p:nvCxnSpPr>
        <p:spPr>
          <a:xfrm>
            <a:off x="5398707" y="4559808"/>
            <a:ext cx="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410899" y="5455920"/>
            <a:ext cx="226771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iamond 19"/>
          <p:cNvSpPr/>
          <p:nvPr/>
        </p:nvSpPr>
        <p:spPr>
          <a:xfrm>
            <a:off x="6288724" y="477926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Diamond 20"/>
          <p:cNvSpPr/>
          <p:nvPr/>
        </p:nvSpPr>
        <p:spPr>
          <a:xfrm>
            <a:off x="6628131" y="463601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Diamond 21"/>
          <p:cNvSpPr/>
          <p:nvPr/>
        </p:nvSpPr>
        <p:spPr>
          <a:xfrm>
            <a:off x="6319902" y="496824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Diamond 22"/>
          <p:cNvSpPr/>
          <p:nvPr/>
        </p:nvSpPr>
        <p:spPr>
          <a:xfrm>
            <a:off x="6441123" y="511759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amond 23"/>
          <p:cNvSpPr/>
          <p:nvPr/>
        </p:nvSpPr>
        <p:spPr>
          <a:xfrm>
            <a:off x="6811392" y="49922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Diamond 24"/>
          <p:cNvSpPr/>
          <p:nvPr/>
        </p:nvSpPr>
        <p:spPr>
          <a:xfrm>
            <a:off x="6538660" y="47809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iamond 25"/>
          <p:cNvSpPr/>
          <p:nvPr/>
        </p:nvSpPr>
        <p:spPr>
          <a:xfrm>
            <a:off x="6565647" y="495605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Diamond 26"/>
          <p:cNvSpPr/>
          <p:nvPr/>
        </p:nvSpPr>
        <p:spPr>
          <a:xfrm>
            <a:off x="6775454" y="476707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Diamond 28"/>
          <p:cNvSpPr/>
          <p:nvPr/>
        </p:nvSpPr>
        <p:spPr>
          <a:xfrm>
            <a:off x="6423091" y="4628010"/>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iamond 29"/>
          <p:cNvSpPr/>
          <p:nvPr/>
        </p:nvSpPr>
        <p:spPr>
          <a:xfrm>
            <a:off x="6691060" y="493330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Diamond 30"/>
          <p:cNvSpPr/>
          <p:nvPr/>
        </p:nvSpPr>
        <p:spPr>
          <a:xfrm>
            <a:off x="6610416" y="510673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Diamond 31"/>
          <p:cNvSpPr/>
          <p:nvPr/>
        </p:nvSpPr>
        <p:spPr>
          <a:xfrm>
            <a:off x="6222556" y="44087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Diamond 32"/>
          <p:cNvSpPr/>
          <p:nvPr/>
        </p:nvSpPr>
        <p:spPr>
          <a:xfrm>
            <a:off x="6030186" y="467868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Diamond 33"/>
          <p:cNvSpPr/>
          <p:nvPr/>
        </p:nvSpPr>
        <p:spPr>
          <a:xfrm>
            <a:off x="7072026" y="4720593"/>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Diamond 34"/>
          <p:cNvSpPr/>
          <p:nvPr/>
        </p:nvSpPr>
        <p:spPr>
          <a:xfrm>
            <a:off x="7110317" y="5050537"/>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Diamond 35"/>
          <p:cNvSpPr/>
          <p:nvPr/>
        </p:nvSpPr>
        <p:spPr>
          <a:xfrm>
            <a:off x="6665121" y="5298112"/>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Diamond 36"/>
          <p:cNvSpPr/>
          <p:nvPr/>
        </p:nvSpPr>
        <p:spPr>
          <a:xfrm>
            <a:off x="6887030" y="4438710"/>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Diamond 37"/>
          <p:cNvSpPr/>
          <p:nvPr/>
        </p:nvSpPr>
        <p:spPr>
          <a:xfrm>
            <a:off x="6398451" y="5340096"/>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Diamond 38"/>
          <p:cNvSpPr/>
          <p:nvPr/>
        </p:nvSpPr>
        <p:spPr>
          <a:xfrm>
            <a:off x="6006022" y="4983481"/>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Diamond 39"/>
          <p:cNvSpPr/>
          <p:nvPr/>
        </p:nvSpPr>
        <p:spPr>
          <a:xfrm>
            <a:off x="6567998" y="428789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Diamond 40"/>
          <p:cNvSpPr/>
          <p:nvPr/>
        </p:nvSpPr>
        <p:spPr>
          <a:xfrm>
            <a:off x="6167692" y="5266945"/>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Diamond 41"/>
          <p:cNvSpPr/>
          <p:nvPr/>
        </p:nvSpPr>
        <p:spPr>
          <a:xfrm>
            <a:off x="6939281" y="5205984"/>
            <a:ext cx="109728" cy="134112"/>
          </a:xfrm>
          <a:prstGeom prst="diamond">
            <a:avLst/>
          </a:prstGeom>
          <a:solidFill>
            <a:schemeClr val="accent2"/>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229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Over fitting:</a:t>
            </a:r>
          </a:p>
          <a:p>
            <a:pPr lvl="1"/>
            <a:r>
              <a:rPr lang="en-US" altLang="en-US" dirty="0"/>
              <a:t>Hyper-sensitivity to minor fluctuations, ending up in modeling a lot of the unwanted noise in the data:</a:t>
            </a:r>
          </a:p>
          <a:p>
            <a:pPr lvl="1"/>
            <a:endParaRPr lang="en-US" altLang="en-US" dirty="0"/>
          </a:p>
          <a:p>
            <a:pPr lvl="1"/>
            <a:r>
              <a:rPr lang="en-US" altLang="en-US" dirty="0"/>
              <a:t> This can lead to over fitting in Machine Learning.</a:t>
            </a:r>
          </a:p>
          <a:p>
            <a:pPr lvl="1"/>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55768" y="3796954"/>
            <a:ext cx="26856" cy="16650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70432" y="5443728"/>
            <a:ext cx="203606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Diamond 7"/>
          <p:cNvSpPr/>
          <p:nvPr/>
        </p:nvSpPr>
        <p:spPr>
          <a:xfrm>
            <a:off x="1231392" y="500481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iamond 10"/>
          <p:cNvSpPr/>
          <p:nvPr/>
        </p:nvSpPr>
        <p:spPr>
          <a:xfrm>
            <a:off x="1328928" y="470230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iamond 11"/>
          <p:cNvSpPr/>
          <p:nvPr/>
        </p:nvSpPr>
        <p:spPr>
          <a:xfrm>
            <a:off x="2039112" y="4043745"/>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iamond 12"/>
          <p:cNvSpPr/>
          <p:nvPr/>
        </p:nvSpPr>
        <p:spPr>
          <a:xfrm>
            <a:off x="1670304" y="4568192"/>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iamond 13"/>
          <p:cNvSpPr/>
          <p:nvPr/>
        </p:nvSpPr>
        <p:spPr>
          <a:xfrm>
            <a:off x="1901952" y="4383026"/>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iamond 14"/>
          <p:cNvSpPr/>
          <p:nvPr/>
        </p:nvSpPr>
        <p:spPr>
          <a:xfrm>
            <a:off x="2337816" y="4228721"/>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iamond 15"/>
          <p:cNvSpPr/>
          <p:nvPr/>
        </p:nvSpPr>
        <p:spPr>
          <a:xfrm>
            <a:off x="2350008" y="3909633"/>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iamond 16"/>
          <p:cNvSpPr/>
          <p:nvPr/>
        </p:nvSpPr>
        <p:spPr>
          <a:xfrm>
            <a:off x="2718816" y="4100707"/>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Freeform 4"/>
          <p:cNvSpPr/>
          <p:nvPr/>
        </p:nvSpPr>
        <p:spPr>
          <a:xfrm>
            <a:off x="1316736" y="3864010"/>
            <a:ext cx="2231136" cy="1500469"/>
          </a:xfrm>
          <a:custGeom>
            <a:avLst/>
            <a:gdLst>
              <a:gd name="connsiteX0" fmla="*/ 0 w 1633728"/>
              <a:gd name="connsiteY0" fmla="*/ 1219200 h 1219200"/>
              <a:gd name="connsiteX1" fmla="*/ 219456 w 1633728"/>
              <a:gd name="connsiteY1" fmla="*/ 536448 h 1219200"/>
              <a:gd name="connsiteX2" fmla="*/ 829056 w 1633728"/>
              <a:gd name="connsiteY2" fmla="*/ 207264 h 1219200"/>
              <a:gd name="connsiteX3" fmla="*/ 1633728 w 1633728"/>
              <a:gd name="connsiteY3" fmla="*/ 0 h 1219200"/>
            </a:gdLst>
            <a:ahLst/>
            <a:cxnLst>
              <a:cxn ang="0">
                <a:pos x="connsiteX0" y="connsiteY0"/>
              </a:cxn>
              <a:cxn ang="0">
                <a:pos x="connsiteX1" y="connsiteY1"/>
              </a:cxn>
              <a:cxn ang="0">
                <a:pos x="connsiteX2" y="connsiteY2"/>
              </a:cxn>
              <a:cxn ang="0">
                <a:pos x="connsiteX3" y="connsiteY3"/>
              </a:cxn>
            </a:cxnLst>
            <a:rect l="l" t="t" r="r" b="b"/>
            <a:pathLst>
              <a:path w="1633728" h="1219200">
                <a:moveTo>
                  <a:pt x="0" y="1219200"/>
                </a:moveTo>
                <a:cubicBezTo>
                  <a:pt x="40640" y="962152"/>
                  <a:pt x="81280" y="705104"/>
                  <a:pt x="219456" y="536448"/>
                </a:cubicBezTo>
                <a:cubicBezTo>
                  <a:pt x="357632" y="367792"/>
                  <a:pt x="593344" y="296672"/>
                  <a:pt x="829056" y="207264"/>
                </a:cubicBezTo>
                <a:cubicBezTo>
                  <a:pt x="1064768" y="117856"/>
                  <a:pt x="1349248" y="58928"/>
                  <a:pt x="1633728" y="0"/>
                </a:cubicBez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Diamond 18"/>
          <p:cNvSpPr/>
          <p:nvPr/>
        </p:nvSpPr>
        <p:spPr>
          <a:xfrm>
            <a:off x="2898648" y="3796954"/>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Diamond 19"/>
          <p:cNvSpPr/>
          <p:nvPr/>
        </p:nvSpPr>
        <p:spPr>
          <a:xfrm>
            <a:off x="3139440" y="3729898"/>
            <a:ext cx="109728" cy="134112"/>
          </a:xfrm>
          <a:prstGeom prst="diamond">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eform 6"/>
          <p:cNvSpPr/>
          <p:nvPr/>
        </p:nvSpPr>
        <p:spPr>
          <a:xfrm>
            <a:off x="1304544" y="3722408"/>
            <a:ext cx="2426208" cy="1361656"/>
          </a:xfrm>
          <a:custGeom>
            <a:avLst/>
            <a:gdLst>
              <a:gd name="connsiteX0" fmla="*/ 0 w 2426208"/>
              <a:gd name="connsiteY0" fmla="*/ 1361656 h 1361656"/>
              <a:gd name="connsiteX1" fmla="*/ 60960 w 2426208"/>
              <a:gd name="connsiteY1" fmla="*/ 1056856 h 1361656"/>
              <a:gd name="connsiteX2" fmla="*/ 207264 w 2426208"/>
              <a:gd name="connsiteY2" fmla="*/ 642328 h 1361656"/>
              <a:gd name="connsiteX3" fmla="*/ 487680 w 2426208"/>
              <a:gd name="connsiteY3" fmla="*/ 1093432 h 1361656"/>
              <a:gd name="connsiteX4" fmla="*/ 816864 w 2426208"/>
              <a:gd name="connsiteY4" fmla="*/ 191224 h 1361656"/>
              <a:gd name="connsiteX5" fmla="*/ 1085088 w 2426208"/>
              <a:gd name="connsiteY5" fmla="*/ 678904 h 1361656"/>
              <a:gd name="connsiteX6" fmla="*/ 1121664 w 2426208"/>
              <a:gd name="connsiteY6" fmla="*/ 44920 h 1361656"/>
              <a:gd name="connsiteX7" fmla="*/ 1536192 w 2426208"/>
              <a:gd name="connsiteY7" fmla="*/ 581368 h 1361656"/>
              <a:gd name="connsiteX8" fmla="*/ 1670304 w 2426208"/>
              <a:gd name="connsiteY8" fmla="*/ 8344 h 1361656"/>
              <a:gd name="connsiteX9" fmla="*/ 2036064 w 2426208"/>
              <a:gd name="connsiteY9" fmla="*/ 227800 h 1361656"/>
              <a:gd name="connsiteX10" fmla="*/ 2426208 w 2426208"/>
              <a:gd name="connsiteY10" fmla="*/ 44920 h 1361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6208" h="1361656">
                <a:moveTo>
                  <a:pt x="0" y="1361656"/>
                </a:moveTo>
                <a:cubicBezTo>
                  <a:pt x="13208" y="1269200"/>
                  <a:pt x="26416" y="1176744"/>
                  <a:pt x="60960" y="1056856"/>
                </a:cubicBezTo>
                <a:cubicBezTo>
                  <a:pt x="95504" y="936968"/>
                  <a:pt x="136144" y="636232"/>
                  <a:pt x="207264" y="642328"/>
                </a:cubicBezTo>
                <a:cubicBezTo>
                  <a:pt x="278384" y="648424"/>
                  <a:pt x="386080" y="1168616"/>
                  <a:pt x="487680" y="1093432"/>
                </a:cubicBezTo>
                <a:cubicBezTo>
                  <a:pt x="589280" y="1018248"/>
                  <a:pt x="717296" y="260312"/>
                  <a:pt x="816864" y="191224"/>
                </a:cubicBezTo>
                <a:cubicBezTo>
                  <a:pt x="916432" y="122136"/>
                  <a:pt x="1034288" y="703288"/>
                  <a:pt x="1085088" y="678904"/>
                </a:cubicBezTo>
                <a:cubicBezTo>
                  <a:pt x="1135888" y="654520"/>
                  <a:pt x="1046480" y="61176"/>
                  <a:pt x="1121664" y="44920"/>
                </a:cubicBezTo>
                <a:cubicBezTo>
                  <a:pt x="1196848" y="28664"/>
                  <a:pt x="1444752" y="587464"/>
                  <a:pt x="1536192" y="581368"/>
                </a:cubicBezTo>
                <a:cubicBezTo>
                  <a:pt x="1627632" y="575272"/>
                  <a:pt x="1586992" y="67272"/>
                  <a:pt x="1670304" y="8344"/>
                </a:cubicBezTo>
                <a:cubicBezTo>
                  <a:pt x="1753616" y="-50584"/>
                  <a:pt x="1910080" y="221704"/>
                  <a:pt x="2036064" y="227800"/>
                </a:cubicBezTo>
                <a:cubicBezTo>
                  <a:pt x="2162048" y="233896"/>
                  <a:pt x="2294128" y="139408"/>
                  <a:pt x="2426208" y="44920"/>
                </a:cubicBezTo>
              </a:path>
            </a:pathLst>
          </a:custGeom>
          <a:noFill/>
          <a:ln w="25400">
            <a:solidFill>
              <a:srgbClr val="ED6D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7094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dirty="0">
                <a:ea typeface="ＭＳ Ｐゴシック" charset="-128"/>
              </a:rPr>
              <a:t>Learning challenges</a:t>
            </a:r>
          </a:p>
        </p:txBody>
      </p:sp>
      <p:sp>
        <p:nvSpPr>
          <p:cNvPr id="19458" name="Content Placeholder 2"/>
          <p:cNvSpPr>
            <a:spLocks noGrp="1"/>
          </p:cNvSpPr>
          <p:nvPr>
            <p:ph idx="1"/>
          </p:nvPr>
        </p:nvSpPr>
        <p:spPr>
          <a:xfrm>
            <a:off x="266700" y="1269874"/>
            <a:ext cx="8542338" cy="5277230"/>
          </a:xfrm>
        </p:spPr>
        <p:txBody>
          <a:bodyPr/>
          <a:lstStyle/>
          <a:p>
            <a:r>
              <a:rPr lang="en-US" altLang="en-US" u="sng" dirty="0">
                <a:solidFill>
                  <a:srgbClr val="0A5889"/>
                </a:solidFill>
              </a:rPr>
              <a:t>Compromise between bias and variance:</a:t>
            </a:r>
          </a:p>
          <a:p>
            <a:pPr marL="290513" lvl="1" indent="0">
              <a:buNone/>
            </a:pPr>
            <a:endParaRPr lang="en-US" altLang="en-US" dirty="0"/>
          </a:p>
          <a:p>
            <a:pPr marL="290513" lvl="1" indent="0">
              <a:buNone/>
            </a:pPr>
            <a:endParaRPr lang="en-US" altLang="en-US" dirty="0"/>
          </a:p>
          <a:p>
            <a:pPr marL="290513" lvl="1" indent="0">
              <a:buNone/>
            </a:pPr>
            <a:endParaRPr lang="en-US" altLang="en-US" dirty="0"/>
          </a:p>
        </p:txBody>
      </p:sp>
      <p:cxnSp>
        <p:nvCxnSpPr>
          <p:cNvPr id="3" name="Straight Connector 2"/>
          <p:cNvCxnSpPr/>
          <p:nvPr/>
        </p:nvCxnSpPr>
        <p:spPr>
          <a:xfrm>
            <a:off x="1170432" y="2231136"/>
            <a:ext cx="0" cy="2170176"/>
          </a:xfrm>
          <a:prstGeom prst="line">
            <a:avLst/>
          </a:prstGeom>
          <a:ln>
            <a:solidFill>
              <a:schemeClr val="tx1"/>
            </a:solidFill>
            <a:headEnd type="stealth"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182624" y="4383024"/>
            <a:ext cx="5644896" cy="0"/>
          </a:xfrm>
          <a:prstGeom prst="line">
            <a:avLst/>
          </a:prstGeom>
          <a:ln>
            <a:solidFill>
              <a:schemeClr val="tx1"/>
            </a:solidFill>
            <a:tailEnd type="stealth" w="lg" len="lg"/>
          </a:ln>
          <a:effectLst/>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1170432" y="2946783"/>
            <a:ext cx="3633216" cy="1247265"/>
          </a:xfrm>
          <a:custGeom>
            <a:avLst/>
            <a:gdLst>
              <a:gd name="connsiteX0" fmla="*/ 0 w 3633216"/>
              <a:gd name="connsiteY0" fmla="*/ 64641 h 1247265"/>
              <a:gd name="connsiteX1" fmla="*/ 999744 w 3633216"/>
              <a:gd name="connsiteY1" fmla="*/ 76833 h 1247265"/>
              <a:gd name="connsiteX2" fmla="*/ 2426208 w 3633216"/>
              <a:gd name="connsiteY2" fmla="*/ 832737 h 1247265"/>
              <a:gd name="connsiteX3" fmla="*/ 3169920 w 3633216"/>
              <a:gd name="connsiteY3" fmla="*/ 1174113 h 1247265"/>
              <a:gd name="connsiteX4" fmla="*/ 3633216 w 3633216"/>
              <a:gd name="connsiteY4" fmla="*/ 1247265 h 1247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3216" h="1247265">
                <a:moveTo>
                  <a:pt x="0" y="64641"/>
                </a:moveTo>
                <a:cubicBezTo>
                  <a:pt x="297688" y="6729"/>
                  <a:pt x="595376" y="-51183"/>
                  <a:pt x="999744" y="76833"/>
                </a:cubicBezTo>
                <a:cubicBezTo>
                  <a:pt x="1404112" y="204849"/>
                  <a:pt x="2064512" y="649857"/>
                  <a:pt x="2426208" y="832737"/>
                </a:cubicBezTo>
                <a:cubicBezTo>
                  <a:pt x="2787904" y="1015617"/>
                  <a:pt x="2968752" y="1105025"/>
                  <a:pt x="3169920" y="1174113"/>
                </a:cubicBezTo>
                <a:cubicBezTo>
                  <a:pt x="3371088" y="1243201"/>
                  <a:pt x="3502152" y="1245233"/>
                  <a:pt x="3633216" y="1247265"/>
                </a:cubicBezTo>
              </a:path>
            </a:pathLst>
          </a:custGeom>
          <a:noFill/>
          <a:ln w="2222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a:off x="1209480" y="2779775"/>
            <a:ext cx="3606360" cy="1292353"/>
          </a:xfrm>
          <a:custGeom>
            <a:avLst/>
            <a:gdLst>
              <a:gd name="connsiteX0" fmla="*/ 0 w 3633216"/>
              <a:gd name="connsiteY0" fmla="*/ 1267968 h 1361822"/>
              <a:gd name="connsiteX1" fmla="*/ 1292352 w 3633216"/>
              <a:gd name="connsiteY1" fmla="*/ 1267968 h 1361822"/>
              <a:gd name="connsiteX2" fmla="*/ 2816352 w 3633216"/>
              <a:gd name="connsiteY2" fmla="*/ 292608 h 1361822"/>
              <a:gd name="connsiteX3" fmla="*/ 3633216 w 3633216"/>
              <a:gd name="connsiteY3" fmla="*/ 0 h 1361822"/>
            </a:gdLst>
            <a:ahLst/>
            <a:cxnLst>
              <a:cxn ang="0">
                <a:pos x="connsiteX0" y="connsiteY0"/>
              </a:cxn>
              <a:cxn ang="0">
                <a:pos x="connsiteX1" y="connsiteY1"/>
              </a:cxn>
              <a:cxn ang="0">
                <a:pos x="connsiteX2" y="connsiteY2"/>
              </a:cxn>
              <a:cxn ang="0">
                <a:pos x="connsiteX3" y="connsiteY3"/>
              </a:cxn>
            </a:cxnLst>
            <a:rect l="l" t="t" r="r" b="b"/>
            <a:pathLst>
              <a:path w="3633216" h="1361822">
                <a:moveTo>
                  <a:pt x="0" y="1267968"/>
                </a:moveTo>
                <a:cubicBezTo>
                  <a:pt x="411480" y="1349248"/>
                  <a:pt x="822960" y="1430528"/>
                  <a:pt x="1292352" y="1267968"/>
                </a:cubicBezTo>
                <a:cubicBezTo>
                  <a:pt x="1761744" y="1105408"/>
                  <a:pt x="2426208" y="503936"/>
                  <a:pt x="2816352" y="292608"/>
                </a:cubicBezTo>
                <a:cubicBezTo>
                  <a:pt x="3206496" y="81280"/>
                  <a:pt x="3419856" y="40640"/>
                  <a:pt x="3633216" y="0"/>
                </a:cubicBezTo>
              </a:path>
            </a:pathLst>
          </a:custGeom>
          <a:noFill/>
          <a:ln w="22225">
            <a:solidFill>
              <a:srgbClr val="455AF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Freeform 17"/>
          <p:cNvSpPr/>
          <p:nvPr/>
        </p:nvSpPr>
        <p:spPr>
          <a:xfrm>
            <a:off x="1182624" y="2499360"/>
            <a:ext cx="3157728" cy="780160"/>
          </a:xfrm>
          <a:custGeom>
            <a:avLst/>
            <a:gdLst>
              <a:gd name="connsiteX0" fmla="*/ 0 w 3157728"/>
              <a:gd name="connsiteY0" fmla="*/ 341376 h 780160"/>
              <a:gd name="connsiteX1" fmla="*/ 1085088 w 3157728"/>
              <a:gd name="connsiteY1" fmla="*/ 316992 h 780160"/>
              <a:gd name="connsiteX2" fmla="*/ 1828800 w 3157728"/>
              <a:gd name="connsiteY2" fmla="*/ 694944 h 780160"/>
              <a:gd name="connsiteX3" fmla="*/ 2170176 w 3157728"/>
              <a:gd name="connsiteY3" fmla="*/ 731520 h 780160"/>
              <a:gd name="connsiteX4" fmla="*/ 2718816 w 3157728"/>
              <a:gd name="connsiteY4" fmla="*/ 121920 h 780160"/>
              <a:gd name="connsiteX5" fmla="*/ 3157728 w 3157728"/>
              <a:gd name="connsiteY5" fmla="*/ 0 h 7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7728" h="780160">
                <a:moveTo>
                  <a:pt x="0" y="341376"/>
                </a:moveTo>
                <a:cubicBezTo>
                  <a:pt x="390144" y="299720"/>
                  <a:pt x="780288" y="258064"/>
                  <a:pt x="1085088" y="316992"/>
                </a:cubicBezTo>
                <a:cubicBezTo>
                  <a:pt x="1389888" y="375920"/>
                  <a:pt x="1647952" y="625856"/>
                  <a:pt x="1828800" y="694944"/>
                </a:cubicBezTo>
                <a:cubicBezTo>
                  <a:pt x="2009648" y="764032"/>
                  <a:pt x="2021840" y="827024"/>
                  <a:pt x="2170176" y="731520"/>
                </a:cubicBezTo>
                <a:cubicBezTo>
                  <a:pt x="2318512" y="636016"/>
                  <a:pt x="2554224" y="243840"/>
                  <a:pt x="2718816" y="121920"/>
                </a:cubicBezTo>
                <a:cubicBezTo>
                  <a:pt x="2883408" y="0"/>
                  <a:pt x="3020568" y="0"/>
                  <a:pt x="3157728" y="0"/>
                </a:cubicBezTo>
              </a:path>
            </a:pathLst>
          </a:custGeom>
          <a:noFill/>
          <a:ln w="317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5581020" y="4458953"/>
            <a:ext cx="2385589" cy="338554"/>
          </a:xfrm>
          <a:prstGeom prst="rect">
            <a:avLst/>
          </a:prstGeom>
          <a:noFill/>
        </p:spPr>
        <p:txBody>
          <a:bodyPr wrap="none" rtlCol="0">
            <a:spAutoFit/>
          </a:bodyPr>
          <a:lstStyle/>
          <a:p>
            <a:r>
              <a:rPr lang="en-US" dirty="0"/>
              <a:t>Complexity of the model</a:t>
            </a:r>
          </a:p>
        </p:txBody>
      </p:sp>
      <p:sp>
        <p:nvSpPr>
          <p:cNvPr id="32" name="TextBox 31"/>
          <p:cNvSpPr txBox="1"/>
          <p:nvPr/>
        </p:nvSpPr>
        <p:spPr>
          <a:xfrm>
            <a:off x="116827" y="2231136"/>
            <a:ext cx="1095172" cy="584775"/>
          </a:xfrm>
          <a:prstGeom prst="rect">
            <a:avLst/>
          </a:prstGeom>
          <a:noFill/>
        </p:spPr>
        <p:txBody>
          <a:bodyPr wrap="none" rtlCol="0">
            <a:spAutoFit/>
          </a:bodyPr>
          <a:lstStyle/>
          <a:p>
            <a:pPr algn="ctr"/>
            <a:r>
              <a:rPr lang="en-US" dirty="0"/>
              <a:t>Prediction</a:t>
            </a:r>
          </a:p>
          <a:p>
            <a:pPr algn="ctr"/>
            <a:r>
              <a:rPr lang="en-US" dirty="0"/>
              <a:t>Error</a:t>
            </a:r>
          </a:p>
        </p:txBody>
      </p:sp>
      <p:sp>
        <p:nvSpPr>
          <p:cNvPr id="33" name="TextBox 32"/>
          <p:cNvSpPr txBox="1"/>
          <p:nvPr/>
        </p:nvSpPr>
        <p:spPr>
          <a:xfrm>
            <a:off x="4521934" y="3848693"/>
            <a:ext cx="1850186" cy="338554"/>
          </a:xfrm>
          <a:prstGeom prst="rect">
            <a:avLst/>
          </a:prstGeom>
          <a:noFill/>
        </p:spPr>
        <p:txBody>
          <a:bodyPr wrap="none" rtlCol="0">
            <a:spAutoFit/>
          </a:bodyPr>
          <a:lstStyle/>
          <a:p>
            <a:r>
              <a:rPr lang="en-US" dirty="0"/>
              <a:t>Bias (under fitting)</a:t>
            </a:r>
          </a:p>
        </p:txBody>
      </p:sp>
      <p:sp>
        <p:nvSpPr>
          <p:cNvPr id="34" name="TextBox 33"/>
          <p:cNvSpPr txBox="1"/>
          <p:nvPr/>
        </p:nvSpPr>
        <p:spPr>
          <a:xfrm>
            <a:off x="4520890" y="2779775"/>
            <a:ext cx="2120260" cy="338554"/>
          </a:xfrm>
          <a:prstGeom prst="rect">
            <a:avLst/>
          </a:prstGeom>
          <a:noFill/>
        </p:spPr>
        <p:txBody>
          <a:bodyPr wrap="none" rtlCol="0">
            <a:spAutoFit/>
          </a:bodyPr>
          <a:lstStyle/>
          <a:p>
            <a:r>
              <a:rPr lang="en-US" dirty="0"/>
              <a:t>Variance (over fitting)</a:t>
            </a:r>
          </a:p>
        </p:txBody>
      </p:sp>
      <p:cxnSp>
        <p:nvCxnSpPr>
          <p:cNvPr id="31" name="Straight Connector 30"/>
          <p:cNvCxnSpPr/>
          <p:nvPr/>
        </p:nvCxnSpPr>
        <p:spPr>
          <a:xfrm>
            <a:off x="3230880" y="2324862"/>
            <a:ext cx="0" cy="2058162"/>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bwMode="auto">
          <a:xfrm>
            <a:off x="1838325" y="2324100"/>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16" name="Straight Connector 15"/>
          <p:cNvCxnSpPr/>
          <p:nvPr/>
        </p:nvCxnSpPr>
        <p:spPr bwMode="auto">
          <a:xfrm>
            <a:off x="3657600" y="2324862"/>
            <a:ext cx="0" cy="2058162"/>
          </a:xfrm>
          <a:prstGeom prst="line">
            <a:avLst/>
          </a:prstGeom>
          <a:solidFill>
            <a:schemeClr val="accent1"/>
          </a:solidFill>
          <a:ln w="12700" cap="flat" cmpd="sng" algn="ctr">
            <a:solidFill>
              <a:schemeClr val="tx1"/>
            </a:solidFill>
            <a:prstDash val="solid"/>
            <a:round/>
            <a:headEnd type="none" w="sm" len="sm"/>
            <a:tailEnd type="none" w="sm" len="sm"/>
          </a:ln>
          <a:effectLst/>
        </p:spPr>
      </p:cxnSp>
      <p:sp>
        <p:nvSpPr>
          <p:cNvPr id="5" name="TextBox 4"/>
          <p:cNvSpPr txBox="1"/>
          <p:nvPr/>
        </p:nvSpPr>
        <p:spPr>
          <a:xfrm>
            <a:off x="1170432" y="4548812"/>
            <a:ext cx="777777" cy="830997"/>
          </a:xfrm>
          <a:prstGeom prst="rect">
            <a:avLst/>
          </a:prstGeom>
          <a:noFill/>
        </p:spPr>
        <p:txBody>
          <a:bodyPr wrap="none" rtlCol="0">
            <a:spAutoFit/>
          </a:bodyPr>
          <a:lstStyle/>
          <a:p>
            <a:r>
              <a:rPr lang="en-US" dirty="0"/>
              <a:t>Overly</a:t>
            </a:r>
          </a:p>
          <a:p>
            <a:r>
              <a:rPr lang="en-US" dirty="0"/>
              <a:t>simple</a:t>
            </a:r>
          </a:p>
          <a:p>
            <a:r>
              <a:rPr lang="en-US" dirty="0"/>
              <a:t>model</a:t>
            </a:r>
          </a:p>
        </p:txBody>
      </p:sp>
      <p:sp>
        <p:nvSpPr>
          <p:cNvPr id="19" name="TextBox 18"/>
          <p:cNvSpPr txBox="1"/>
          <p:nvPr/>
        </p:nvSpPr>
        <p:spPr>
          <a:xfrm>
            <a:off x="3951463" y="4582778"/>
            <a:ext cx="742511" cy="830997"/>
          </a:xfrm>
          <a:prstGeom prst="rect">
            <a:avLst/>
          </a:prstGeom>
          <a:noFill/>
        </p:spPr>
        <p:txBody>
          <a:bodyPr wrap="none" rtlCol="0">
            <a:spAutoFit/>
          </a:bodyPr>
          <a:lstStyle/>
          <a:p>
            <a:r>
              <a:rPr lang="en-US" dirty="0"/>
              <a:t>Over-</a:t>
            </a:r>
          </a:p>
          <a:p>
            <a:r>
              <a:rPr lang="en-US" dirty="0"/>
              <a:t>fitted</a:t>
            </a:r>
          </a:p>
          <a:p>
            <a:r>
              <a:rPr lang="en-US" dirty="0"/>
              <a:t>model</a:t>
            </a:r>
          </a:p>
        </p:txBody>
      </p:sp>
      <p:sp>
        <p:nvSpPr>
          <p:cNvPr id="20" name="TextBox 19"/>
          <p:cNvSpPr txBox="1"/>
          <p:nvPr/>
        </p:nvSpPr>
        <p:spPr>
          <a:xfrm>
            <a:off x="2761488" y="4540077"/>
            <a:ext cx="742511" cy="584775"/>
          </a:xfrm>
          <a:prstGeom prst="rect">
            <a:avLst/>
          </a:prstGeom>
          <a:noFill/>
        </p:spPr>
        <p:txBody>
          <a:bodyPr wrap="none" rtlCol="0">
            <a:spAutoFit/>
          </a:bodyPr>
          <a:lstStyle/>
          <a:p>
            <a:r>
              <a:rPr lang="en-US" dirty="0"/>
              <a:t>Good</a:t>
            </a:r>
          </a:p>
          <a:p>
            <a:r>
              <a:rPr lang="en-US" dirty="0"/>
              <a:t>model</a:t>
            </a:r>
          </a:p>
        </p:txBody>
      </p:sp>
    </p:spTree>
    <p:extLst>
      <p:ext uri="{BB962C8B-B14F-4D97-AF65-F5344CB8AC3E}">
        <p14:creationId xmlns:p14="http://schemas.microsoft.com/office/powerpoint/2010/main" val="2548895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
          <p:cNvSpPr>
            <a:spLocks noGrp="1" noChangeArrowheads="1"/>
          </p:cNvSpPr>
          <p:nvPr>
            <p:ph type="title"/>
          </p:nvPr>
        </p:nvSpPr>
        <p:spPr/>
        <p:txBody>
          <a:bodyPr/>
          <a:lstStyle/>
          <a:p>
            <a:pPr eaLnBrk="1" hangingPunct="1"/>
            <a:r>
              <a:rPr lang="en-US" dirty="0"/>
              <a:t>When to stop training a model</a:t>
            </a:r>
          </a:p>
        </p:txBody>
      </p:sp>
      <p:pic>
        <p:nvPicPr>
          <p:cNvPr id="2050" name="Picture 2"/>
          <p:cNvPicPr>
            <a:picLocks noChangeAspect="1" noChangeArrowheads="1"/>
          </p:cNvPicPr>
          <p:nvPr/>
        </p:nvPicPr>
        <p:blipFill>
          <a:blip r:embed="rId3"/>
          <a:srcRect/>
          <a:stretch>
            <a:fillRect/>
          </a:stretch>
        </p:blipFill>
        <p:spPr bwMode="auto">
          <a:xfrm>
            <a:off x="628650" y="1291104"/>
            <a:ext cx="7923575" cy="5223996"/>
          </a:xfrm>
          <a:prstGeom prst="rect">
            <a:avLst/>
          </a:prstGeom>
          <a:noFill/>
          <a:ln w="9525">
            <a:noFill/>
            <a:miter lim="800000"/>
            <a:headEnd/>
            <a:tailEnd/>
          </a:ln>
        </p:spPr>
      </p:pic>
      <p:grpSp>
        <p:nvGrpSpPr>
          <p:cNvPr id="206" name="Group 205"/>
          <p:cNvGrpSpPr/>
          <p:nvPr/>
        </p:nvGrpSpPr>
        <p:grpSpPr>
          <a:xfrm>
            <a:off x="7199948" y="609600"/>
            <a:ext cx="1913572" cy="937260"/>
            <a:chOff x="4172903" y="617220"/>
            <a:chExt cx="2380297" cy="1165860"/>
          </a:xfrm>
        </p:grpSpPr>
        <p:pic>
          <p:nvPicPr>
            <p:cNvPr id="207" name="Picture 2"/>
            <p:cNvPicPr>
              <a:picLocks noChangeAspect="1" noChangeArrowheads="1"/>
            </p:cNvPicPr>
            <p:nvPr/>
          </p:nvPicPr>
          <p:blipFill>
            <a:blip r:embed="rId4"/>
            <a:srcRect/>
            <a:stretch>
              <a:fillRect/>
            </a:stretch>
          </p:blipFill>
          <p:spPr bwMode="auto">
            <a:xfrm>
              <a:off x="4172903" y="657225"/>
              <a:ext cx="2352675" cy="1123950"/>
            </a:xfrm>
            <a:prstGeom prst="rect">
              <a:avLst/>
            </a:prstGeom>
            <a:noFill/>
            <a:ln w="9525">
              <a:noFill/>
              <a:miter lim="800000"/>
              <a:headEnd/>
              <a:tailEnd/>
            </a:ln>
          </p:spPr>
        </p:pic>
        <p:sp>
          <p:nvSpPr>
            <p:cNvPr id="208" name="Rectangle 207"/>
            <p:cNvSpPr/>
            <p:nvPr/>
          </p:nvSpPr>
          <p:spPr>
            <a:xfrm>
              <a:off x="5745480" y="617220"/>
              <a:ext cx="335280" cy="7620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9" name="Rectangle 208"/>
            <p:cNvSpPr/>
            <p:nvPr/>
          </p:nvSpPr>
          <p:spPr>
            <a:xfrm>
              <a:off x="6497320" y="1356360"/>
              <a:ext cx="55880" cy="42672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8774009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MAZ_Template_2013-Aug-2">
  <a:themeElements>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fontScheme name="S&amp;C Template Example Slide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Arial" pitchFamily="-112" charset="0"/>
            <a:ea typeface="Arial" pitchFamily="-112" charset="0"/>
            <a:cs typeface="Arial" pitchFamily="-112" charset="0"/>
          </a:defRPr>
        </a:defPPr>
      </a:lstStyle>
    </a:lnDef>
  </a:objectDefaults>
  <a:extraClrSchemeLst>
    <a:extraClrScheme>
      <a:clrScheme name="S&amp;C Template Example Slides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amp;C Template Example Slides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amp;C Template Example Slides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amp;C Template Example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amp;C Template Example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amp;C Template Example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S&amp;C Template Example Slides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S&amp;C Template Example Slides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S&amp;C Template Example Slides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S&amp;C Template Example Slides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S&amp;C Template Example Slides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blank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blank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blank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blank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3333FF"/>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Compatibility Mode]" id="{A1CC78D2-35A8-4C6C-934A-3FB81902F895}" vid="{1933E8BC-9F35-48F6-A4EC-EA68C19B4559}"/>
    </a:ext>
  </a:extLst>
</a:theme>
</file>

<file path=ppt/theme/theme2.xml><?xml version="1.0" encoding="utf-8"?>
<a:theme xmlns:a="http://schemas.openxmlformats.org/drawingml/2006/main" name="Watson: Group 3, Teal 70">
  <a:themeElements>
    <a:clrScheme name="Group 4, Blue 70">
      <a:dk1>
        <a:srgbClr val="EED2FF"/>
      </a:dk1>
      <a:lt1>
        <a:srgbClr val="C0E6FF"/>
      </a:lt1>
      <a:dk2>
        <a:srgbClr val="152935"/>
      </a:dk2>
      <a:lt2>
        <a:srgbClr val="264A60"/>
      </a:lt2>
      <a:accent1>
        <a:srgbClr val="AF6EE8"/>
      </a:accent1>
      <a:accent2>
        <a:srgbClr val="BA8FF7"/>
      </a:accent2>
      <a:accent3>
        <a:srgbClr val="D7AAFF"/>
      </a:accent3>
      <a:accent4>
        <a:srgbClr val="5596E6"/>
      </a:accent4>
      <a:accent5>
        <a:srgbClr val="5AAAFA"/>
      </a:accent5>
      <a:accent6>
        <a:srgbClr val="7CC7FF"/>
      </a:accent6>
      <a:hlink>
        <a:srgbClr val="B3B3B3"/>
      </a:hlink>
      <a:folHlink>
        <a:srgbClr val="E0E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noAutofit/>
      </a:bodyPr>
      <a:lstStyle>
        <a:defPPr>
          <a:defRPr sz="1200" dirty="0" err="1">
            <a:solidFill>
              <a:srgbClr val="FFFFFF"/>
            </a:solidFill>
            <a:latin typeface="Arial"/>
            <a:cs typeface="Arial"/>
          </a:defRPr>
        </a:defPPr>
      </a:lst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WoW_Speaker_Template_16x9_Internal_V5" id="{B4CCB014-A1AE-FF44-B07D-9B017A7F5C21}" vid="{8FB6205A-4C15-C04D-9C47-87DEA2D3EE5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18864</TotalTime>
  <Words>4958</Words>
  <Application>Microsoft Macintosh PowerPoint</Application>
  <PresentationFormat>On-screen Show (4:3)</PresentationFormat>
  <Paragraphs>581</Paragraphs>
  <Slides>34</Slides>
  <Notes>26</Notes>
  <HiddenSlides>1</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34</vt:i4>
      </vt:variant>
    </vt:vector>
  </HeadingPairs>
  <TitlesOfParts>
    <vt:vector size="48" baseType="lpstr">
      <vt:lpstr>Arial</vt:lpstr>
      <vt:lpstr>Calibri</vt:lpstr>
      <vt:lpstr>Cambria Math</vt:lpstr>
      <vt:lpstr>Helvetica</vt:lpstr>
      <vt:lpstr>Helvetica Neue</vt:lpstr>
      <vt:lpstr>MS PGothic</vt:lpstr>
      <vt:lpstr>ＭＳ Ｐゴシック</vt:lpstr>
      <vt:lpstr>Segoe UI Light</vt:lpstr>
      <vt:lpstr>STHeitiSC-Light</vt:lpstr>
      <vt:lpstr>Times New Roman</vt:lpstr>
      <vt:lpstr>Wingdings</vt:lpstr>
      <vt:lpstr>IMAZ_Template_2013-Aug-2</vt:lpstr>
      <vt:lpstr>Watson: Group 3, Teal 70</vt:lpstr>
      <vt:lpstr>think-cell Slide</vt:lpstr>
      <vt:lpstr>Machine Learning </vt:lpstr>
      <vt:lpstr>Spark Capabilities </vt:lpstr>
      <vt:lpstr>Data Science Methodology </vt:lpstr>
      <vt:lpstr>Machine Learning – A more formal definition</vt:lpstr>
      <vt:lpstr>Machine Learning vs Human Learning</vt:lpstr>
      <vt:lpstr>Learning challenges</vt:lpstr>
      <vt:lpstr>Learning challenges</vt:lpstr>
      <vt:lpstr>Learning challenges</vt:lpstr>
      <vt:lpstr>When to stop training a model</vt:lpstr>
      <vt:lpstr>Learning challenges</vt:lpstr>
      <vt:lpstr>Categories of Machine Learning</vt:lpstr>
      <vt:lpstr>Supervised vs. Unsupervised Learning</vt:lpstr>
      <vt:lpstr>Categories of Machine Learning</vt:lpstr>
      <vt:lpstr>Categories of Machine Learning</vt:lpstr>
      <vt:lpstr>Classification – Decision tree</vt:lpstr>
      <vt:lpstr>Logistic regression: Defining “odds”</vt:lpstr>
      <vt:lpstr>Logistic regression</vt:lpstr>
      <vt:lpstr>Logistic regression</vt:lpstr>
      <vt:lpstr>Logistic regression</vt:lpstr>
      <vt:lpstr>Logistic regression</vt:lpstr>
      <vt:lpstr>Logistic regression: Summary</vt:lpstr>
      <vt:lpstr>Clustering – K-means method</vt:lpstr>
      <vt:lpstr>Clustering – K-means method</vt:lpstr>
      <vt:lpstr>Clustering – K-means method</vt:lpstr>
      <vt:lpstr>Clustering – K-means method</vt:lpstr>
      <vt:lpstr>Clustering – K-means method</vt:lpstr>
      <vt:lpstr>Training, testing, &amp; validation sets</vt:lpstr>
      <vt:lpstr>Spark ML</vt:lpstr>
      <vt:lpstr>Spark ML</vt:lpstr>
      <vt:lpstr>Classification – Naïve Bayes</vt:lpstr>
      <vt:lpstr>Classification – Naïve Bayes</vt:lpstr>
      <vt:lpstr>Classification – Naïve Bayes</vt:lpstr>
      <vt:lpstr>Classification – Naïve Bayes</vt:lpstr>
      <vt:lpstr>Lab Flow</vt:lpstr>
    </vt:vector>
  </TitlesOfParts>
  <Company>IBM Corporation</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Dirk</dc:creator>
  <cp:lastModifiedBy>DAVIN SHEARER</cp:lastModifiedBy>
  <cp:revision>386</cp:revision>
  <cp:lastPrinted>2017-02-23T13:20:41Z</cp:lastPrinted>
  <dcterms:created xsi:type="dcterms:W3CDTF">2015-01-22T19:18:00Z</dcterms:created>
  <dcterms:modified xsi:type="dcterms:W3CDTF">2017-03-24T15:34:40Z</dcterms:modified>
</cp:coreProperties>
</file>