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4258" r:id="rId2"/>
  </p:sldMasterIdLst>
  <p:notesMasterIdLst>
    <p:notesMasterId r:id="rId42"/>
  </p:notesMasterIdLst>
  <p:handoutMasterIdLst>
    <p:handoutMasterId r:id="rId43"/>
  </p:handoutMasterIdLst>
  <p:sldIdLst>
    <p:sldId id="910" r:id="rId3"/>
    <p:sldId id="992" r:id="rId4"/>
    <p:sldId id="993" r:id="rId5"/>
    <p:sldId id="1013" r:id="rId6"/>
    <p:sldId id="934" r:id="rId7"/>
    <p:sldId id="1021" r:id="rId8"/>
    <p:sldId id="1001" r:id="rId9"/>
    <p:sldId id="1042" r:id="rId10"/>
    <p:sldId id="1062" r:id="rId11"/>
    <p:sldId id="1064" r:id="rId12"/>
    <p:sldId id="1065" r:id="rId13"/>
    <p:sldId id="1063" r:id="rId14"/>
    <p:sldId id="1066" r:id="rId15"/>
    <p:sldId id="1043" r:id="rId16"/>
    <p:sldId id="1044" r:id="rId17"/>
    <p:sldId id="1045" r:id="rId18"/>
    <p:sldId id="1046" r:id="rId19"/>
    <p:sldId id="1047" r:id="rId20"/>
    <p:sldId id="1048" r:id="rId21"/>
    <p:sldId id="1049" r:id="rId22"/>
    <p:sldId id="1050" r:id="rId23"/>
    <p:sldId id="1051" r:id="rId24"/>
    <p:sldId id="1052" r:id="rId25"/>
    <p:sldId id="1053" r:id="rId26"/>
    <p:sldId id="1054" r:id="rId27"/>
    <p:sldId id="1055" r:id="rId28"/>
    <p:sldId id="1056" r:id="rId29"/>
    <p:sldId id="1057" r:id="rId30"/>
    <p:sldId id="1058" r:id="rId31"/>
    <p:sldId id="1059" r:id="rId32"/>
    <p:sldId id="1060" r:id="rId33"/>
    <p:sldId id="1061" r:id="rId34"/>
    <p:sldId id="1067" r:id="rId35"/>
    <p:sldId id="1068" r:id="rId36"/>
    <p:sldId id="1069" r:id="rId37"/>
    <p:sldId id="1070" r:id="rId38"/>
    <p:sldId id="1071" r:id="rId39"/>
    <p:sldId id="1072" r:id="rId40"/>
    <p:sldId id="1073" r:id="rId41"/>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EBEBEB"/>
    <a:srgbClr val="E3E3E3"/>
    <a:srgbClr val="F2F2F2"/>
    <a:srgbClr val="C0C0C0"/>
    <a:srgbClr val="EAEAEA"/>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2" autoAdjust="0"/>
    <p:restoredTop sz="90680" autoAdjust="0"/>
  </p:normalViewPr>
  <p:slideViewPr>
    <p:cSldViewPr snapToGrid="0" snapToObjects="1">
      <p:cViewPr varScale="1">
        <p:scale>
          <a:sx n="106" d="100"/>
          <a:sy n="106" d="100"/>
        </p:scale>
        <p:origin x="1960"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3" name="Rectangle 3"/>
          <p:cNvSpPr>
            <a:spLocks noGrp="1" noChangeArrowheads="1"/>
          </p:cNvSpPr>
          <p:nvPr>
            <p:ph type="dt" sz="quarter" idx="1"/>
          </p:nvPr>
        </p:nvSpPr>
        <p:spPr bwMode="auto">
          <a:xfrm>
            <a:off x="4145726"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algn="r" eaLnBrk="1" hangingPunct="1">
              <a:defRPr sz="1300" b="1" smtClean="0">
                <a:cs typeface="Arial" panose="020B0604020202020204" pitchFamily="34" charset="0"/>
              </a:defRPr>
            </a:lvl1pPr>
          </a:lstStyle>
          <a:p>
            <a:pPr>
              <a:defRPr/>
            </a:pPr>
            <a:fld id="{E9C41535-BB11-4A8B-944F-6C78E08581C0}" type="datetime1">
              <a:rPr lang="en-US" altLang="en-US"/>
              <a:pPr>
                <a:defRPr/>
              </a:pPr>
              <a:t>3/28/17</a:t>
            </a:fld>
            <a:endParaRPr lang="en-US" altLang="en-US"/>
          </a:p>
        </p:txBody>
      </p:sp>
      <p:sp>
        <p:nvSpPr>
          <p:cNvPr id="30724" name="Rectangle 4"/>
          <p:cNvSpPr>
            <a:spLocks noGrp="1" noChangeArrowheads="1"/>
          </p:cNvSpPr>
          <p:nvPr>
            <p:ph type="ftr" sz="quarter" idx="2"/>
          </p:nvPr>
        </p:nvSpPr>
        <p:spPr bwMode="auto">
          <a:xfrm>
            <a:off x="1"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5" name="Rectangle 5"/>
          <p:cNvSpPr>
            <a:spLocks noGrp="1" noChangeArrowheads="1"/>
          </p:cNvSpPr>
          <p:nvPr>
            <p:ph type="sldNum" sz="quarter" idx="3"/>
          </p:nvPr>
        </p:nvSpPr>
        <p:spPr bwMode="auto">
          <a:xfrm>
            <a:off x="4145726"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eaLnBrk="1" hangingPunct="1">
              <a:defRPr sz="1300" b="1" smtClean="0">
                <a:cs typeface="Arial" panose="020B0604020202020204" pitchFamily="34" charset="0"/>
              </a:defRPr>
            </a:lvl1pPr>
          </a:lstStyle>
          <a:p>
            <a:pPr>
              <a:defRPr/>
            </a:pPr>
            <a:fld id="{94FB86E6-A1B3-4ADB-91FF-5D4C2DDC1D2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Rot="1" noChangeAspect="1" noChangeArrowheads="1" noTextEdit="1"/>
          </p:cNvSpPr>
          <p:nvPr>
            <p:ph type="sldImg" idx="2"/>
          </p:nvPr>
        </p:nvSpPr>
        <p:spPr bwMode="auto">
          <a:xfrm>
            <a:off x="1257300" y="234950"/>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287526" y="4061793"/>
            <a:ext cx="6740148" cy="4820302"/>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p>
            <a:pPr lvl="0"/>
            <a:r>
              <a:rPr lang="en-US" altLang="en-US" noProof="0"/>
              <a:t>Click to edit Master text styles</a:t>
            </a:r>
          </a:p>
        </p:txBody>
      </p:sp>
      <p:sp>
        <p:nvSpPr>
          <p:cNvPr id="1434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0" hangingPunct="0">
              <a:defRPr sz="1300">
                <a:latin typeface="Times New Roman" pitchFamily="18" charset="0"/>
                <a:ea typeface="+mn-ea"/>
                <a:cs typeface="Arial" panose="020B0604020202020204" pitchFamily="34" charset="0"/>
              </a:defRPr>
            </a:lvl1pPr>
          </a:lstStyle>
          <a:p>
            <a:pPr>
              <a:defRPr/>
            </a:pPr>
            <a:endParaRPr lang="en-US" altLang="en-US"/>
          </a:p>
        </p:txBody>
      </p:sp>
      <p:sp>
        <p:nvSpPr>
          <p:cNvPr id="1434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a:defRPr sz="1300" smtClean="0">
                <a:latin typeface="Times New Roman" panose="02020603050405020304" pitchFamily="18" charset="0"/>
                <a:cs typeface="Arial" panose="020B0604020202020204" pitchFamily="34" charset="0"/>
              </a:defRPr>
            </a:lvl1pPr>
          </a:lstStyle>
          <a:p>
            <a:pPr>
              <a:defRPr/>
            </a:pPr>
            <a:fld id="{6CE639A2-3FAC-4EBB-A070-D668385A60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2pPr>
    <a:lvl3pPr marL="11430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3pPr>
    <a:lvl4pPr marL="16002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4pPr>
    <a:lvl5pPr marL="20574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dirty="0">
                <a:latin typeface="Helvetica" panose="020B0604020202020204" pitchFamily="34" charset="0"/>
              </a:rPr>
              <a:t>IBM Big Data &amp; Analytics</a:t>
            </a:r>
            <a:r>
              <a:rPr lang="en-US" altLang="en-US" sz="1400" dirty="0">
                <a:latin typeface="Helvetica" panose="020B0604020202020204" pitchFamily="34" charset="0"/>
              </a:rPr>
              <a:t/>
            </a:r>
            <a:br>
              <a:rPr lang="en-US" altLang="en-US" sz="1400" dirty="0">
                <a:latin typeface="Helvetica" panose="020B0604020202020204" pitchFamily="34" charset="0"/>
              </a:rPr>
            </a:br>
            <a:r>
              <a:rPr lang="en-US" altLang="en-US" dirty="0">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1</a:t>
            </a:fld>
            <a:endParaRPr lang="en-US" altLang="en-US" dirty="0">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Helvetica"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17</a:t>
            </a:fld>
            <a:endParaRPr lang="en-US" altLang="en-US" sz="1300">
              <a:latin typeface="Times New Roman" charset="0"/>
            </a:endParaRPr>
          </a:p>
        </p:txBody>
      </p:sp>
    </p:spTree>
    <p:extLst>
      <p:ext uri="{BB962C8B-B14F-4D97-AF65-F5344CB8AC3E}">
        <p14:creationId xmlns:p14="http://schemas.microsoft.com/office/powerpoint/2010/main" val="430353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616075" y="642938"/>
            <a:ext cx="3189288" cy="2392362"/>
          </a:xfrm>
          <a:noFill/>
          <a:ln>
            <a:solidFill>
              <a:srgbClr val="000000"/>
            </a:solidFill>
            <a:miter lim="800000"/>
            <a:headEnd/>
            <a:tailEnd/>
          </a:ln>
        </p:spPr>
      </p:sp>
      <p:sp>
        <p:nvSpPr>
          <p:cNvPr id="38915" name="Notes Placeholder 2"/>
          <p:cNvSpPr>
            <a:spLocks noGrp="1"/>
          </p:cNvSpPr>
          <p:nvPr>
            <p:ph type="body" idx="1"/>
          </p:nvPr>
        </p:nvSpPr>
        <p:spPr bwMode="auto">
          <a:xfrm>
            <a:off x="451998" y="3238501"/>
            <a:ext cx="6005122" cy="5219700"/>
          </a:xfrm>
          <a:noFill/>
        </p:spPr>
        <p:txBody>
          <a:bodyPr wrap="square" numCol="1" anchor="t" anchorCtr="0" compatLnSpc="1">
            <a:prstTxWarp prst="textNoShape">
              <a:avLst/>
            </a:prstTxWarp>
            <a:noAutofit/>
          </a:bodyPr>
          <a:lstStyle/>
          <a:p>
            <a:pPr eaLnBrk="1" hangingPunct="1"/>
            <a:r>
              <a:rPr lang="en-US" sz="1200" dirty="0"/>
              <a:t>So, how do we know when to stop the model building process?</a:t>
            </a:r>
          </a:p>
          <a:p>
            <a:pPr eaLnBrk="1" hangingPunct="1"/>
            <a:r>
              <a:rPr lang="en-US" sz="1200" dirty="0"/>
              <a:t>We want to build the best model that will be useful when applied to new data.  </a:t>
            </a:r>
          </a:p>
          <a:p>
            <a:pPr eaLnBrk="1" hangingPunct="1"/>
            <a:r>
              <a:rPr lang="en-US" sz="1200" dirty="0"/>
              <a:t>This means that we want enough complexity to generate meaningful predictions but not so much complexity that the model will not perform well on new data.</a:t>
            </a:r>
          </a:p>
          <a:p>
            <a:pPr eaLnBrk="1" hangingPunct="1"/>
            <a:r>
              <a:rPr lang="en-US" sz="1200" dirty="0"/>
              <a:t>As long as the prediction error on the testing data continues to decline with increasing model complexity, we are getting a better model. </a:t>
            </a:r>
          </a:p>
          <a:p>
            <a:pPr eaLnBrk="1" hangingPunct="1"/>
            <a:r>
              <a:rPr lang="en-US" sz="1200" dirty="0"/>
              <a:t>But when the testing error begins to increase, we have begun to overfit the model to the training data.  (Note that the training error will continue to decline as we fit the training data better and better with increasing model complexity.)</a:t>
            </a:r>
          </a:p>
          <a:p>
            <a:pPr eaLnBrk="1" hangingPunct="1"/>
            <a:r>
              <a:rPr lang="en-US" sz="1200" dirty="0"/>
              <a:t>The optimal degree of training is where the testing error reaches its minimum point as shown in the graph.</a:t>
            </a:r>
          </a:p>
          <a:p>
            <a:pPr eaLnBrk="1" hangingPunct="1"/>
            <a:r>
              <a:rPr lang="en-US" sz="1200" dirty="0"/>
              <a:t>Many model building algorithms have the ability to check for overfitting during the model building process, so that model refinement will automatically stop when it should.</a:t>
            </a:r>
          </a:p>
          <a:p>
            <a:pPr eaLnBrk="1" hangingPunct="1"/>
            <a:endParaRPr lang="en-US" sz="1200" dirty="0"/>
          </a:p>
          <a:p>
            <a:pPr eaLnBrk="1" hangingPunct="1"/>
            <a:r>
              <a:rPr lang="en-US" sz="1200" dirty="0"/>
              <a:t>Note:  If this “best model” is inadequate for solving the problem, then we’ll need to go back to considering our analytic approach, data collection, and data preparation stages.</a:t>
            </a:r>
          </a:p>
          <a:p>
            <a:pPr eaLnBrk="1" hangingPunct="1"/>
            <a:endParaRPr lang="en-US" sz="1200" dirty="0"/>
          </a:p>
          <a:p>
            <a:pPr eaLnBrk="1" hangingPunct="1"/>
            <a:r>
              <a:rPr lang="en-US" sz="1200" dirty="0"/>
              <a:t>Note:  Depending on how they are implemented</a:t>
            </a:r>
            <a:r>
              <a:rPr lang="en-US" sz="1200" baseline="0" dirty="0"/>
              <a:t>, m</a:t>
            </a:r>
            <a:r>
              <a:rPr lang="en-US" sz="1200" dirty="0"/>
              <a:t>any machine learning algorithms have internal controls to control overfitting (such as an automatic “holdout sample” or ability</a:t>
            </a:r>
            <a:r>
              <a:rPr lang="en-US" sz="1200" baseline="0" dirty="0"/>
              <a:t> to specify the testing set, for computing and comparing the testing error to the training error during model building</a:t>
            </a:r>
            <a:r>
              <a:rPr lang="en-US" sz="1200" dirty="0"/>
              <a:t>)</a:t>
            </a:r>
            <a:r>
              <a:rPr lang="en-US" sz="1200" baseline="0" dirty="0"/>
              <a:t>.</a:t>
            </a:r>
            <a:endParaRPr lang="en-US" sz="1200" dirty="0"/>
          </a:p>
          <a:p>
            <a:pPr eaLnBrk="1" hangingPunct="1"/>
            <a:endParaRPr lang="en-US" sz="1200" dirty="0"/>
          </a:p>
          <a:p>
            <a:pPr eaLnBrk="1" hangingPunct="1"/>
            <a:r>
              <a:rPr lang="en-US" sz="1200" dirty="0"/>
              <a:t>Reference:  Diagram is after Fig. 1 in http://scott.fortmann-roe.com/docs/MeasuringError.html</a:t>
            </a:r>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E6D09C-1274-464E-92FD-CF13DC384E8D}" type="slidenum">
              <a:rPr lang="en-US" smtClean="0"/>
              <a:pPr/>
              <a:t>18</a:t>
            </a:fld>
            <a:endParaRPr lang="en-US" dirty="0"/>
          </a:p>
        </p:txBody>
      </p:sp>
    </p:spTree>
    <p:extLst>
      <p:ext uri="{BB962C8B-B14F-4D97-AF65-F5344CB8AC3E}">
        <p14:creationId xmlns:p14="http://schemas.microsoft.com/office/powerpoint/2010/main" val="628440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Autofit/>
          </a:bodyPr>
          <a:lstStyle/>
          <a:p>
            <a:pPr marL="0" indent="0">
              <a:lnSpc>
                <a:spcPct val="100000"/>
              </a:lnSpc>
              <a:spcBef>
                <a:spcPts val="0"/>
              </a:spcBef>
              <a:spcAft>
                <a:spcPts val="600"/>
              </a:spcAft>
              <a:buFont typeface="Arial" pitchFamily="34" charset="0"/>
              <a:buNone/>
            </a:pPr>
            <a:r>
              <a:rPr lang="en-US" sz="1200" b="1" baseline="0" dirty="0"/>
              <a:t>Decision tree classifier </a:t>
            </a:r>
            <a:r>
              <a:rPr lang="en-US" sz="1200" b="0" baseline="0" dirty="0"/>
              <a:t>(DTC) builds a tree-like or flowchart-like construction of nodes (final nodes are called “leaves”).  The decision paths leading to the leaves are mutually exclusive.  An algorithm called CART (classification and regression tree) splits the records into two groups at each node, as shown in the figure here.  Another algorithm called CHAID (</a:t>
            </a:r>
            <a:r>
              <a:rPr lang="en-US" sz="1200" dirty="0"/>
              <a:t>Chi-squared Automatic Interaction Detector </a:t>
            </a:r>
            <a:r>
              <a:rPr lang="en-US" sz="1200" i="1" dirty="0"/>
              <a:t>&lt;</a:t>
            </a:r>
            <a:r>
              <a:rPr lang="en-US" sz="1200" b="0" i="1" baseline="0" dirty="0"/>
              <a:t>pronounced “chade”&gt;</a:t>
            </a:r>
            <a:r>
              <a:rPr lang="en-US" sz="1200" b="0" baseline="0" dirty="0"/>
              <a:t>) is able to split the records into more than two groups at a node.</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uses the explanatory variables (</a:t>
            </a:r>
            <a:r>
              <a:rPr lang="en-US" sz="1200" b="0" i="1" baseline="0" dirty="0"/>
              <a:t>aka</a:t>
            </a:r>
            <a:r>
              <a:rPr lang="en-US" sz="1200" b="0" baseline="0" dirty="0"/>
              <a:t> attributes or features) to split the records in such a way as to maximize the purity of the class variable at each leaf.  At each node, the algorithm determines which variable, and which threshold value thereof, makes the purest split.  Some algorithms allow variables to be reused at various nodes in the tree.  </a:t>
            </a:r>
            <a:r>
              <a:rPr lang="en-US" sz="1200" dirty="0"/>
              <a:t>A metric such as Gini or Entropy (measures of the impurity</a:t>
            </a:r>
            <a:r>
              <a:rPr lang="en-US" sz="1200" baseline="0" dirty="0"/>
              <a:t> of a node, in terms of the values of the target variable, e.g., Yes and No) to evaluate the split at each node and determine the best variable and threshold to use there to make the split.</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A decision tree model has the advantages of being accurate, easy to understand, and robust.  It can handle both continuous and categorical variables, and it gives good performance with large data sets.  An especially important advantage is that it gives explicit decision paths (in contrast to the “black box” approach of, say, neural networks), which is important in certain uses such as insurance underwriting (why a decision was made) and medical diagnosis (why a certain disease is likely to occur).</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can also handle a continuous class variable (e.g., monthly data usage), classifying records into bins instead of distinct values.  This variation is called a regression tree.</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20</a:t>
            </a:fld>
            <a:endParaRPr lang="en-US" dirty="0"/>
          </a:p>
        </p:txBody>
      </p:sp>
    </p:spTree>
    <p:extLst>
      <p:ext uri="{BB962C8B-B14F-4D97-AF65-F5344CB8AC3E}">
        <p14:creationId xmlns:p14="http://schemas.microsoft.com/office/powerpoint/2010/main" val="130749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21</a:t>
            </a:fld>
            <a:endParaRPr lang="en-US" dirty="0"/>
          </a:p>
        </p:txBody>
      </p:sp>
    </p:spTree>
    <p:extLst>
      <p:ext uri="{BB962C8B-B14F-4D97-AF65-F5344CB8AC3E}">
        <p14:creationId xmlns:p14="http://schemas.microsoft.com/office/powerpoint/2010/main" val="311569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22</a:t>
            </a:fld>
            <a:endParaRPr lang="en-US" dirty="0"/>
          </a:p>
        </p:txBody>
      </p:sp>
    </p:spTree>
    <p:extLst>
      <p:ext uri="{BB962C8B-B14F-4D97-AF65-F5344CB8AC3E}">
        <p14:creationId xmlns:p14="http://schemas.microsoft.com/office/powerpoint/2010/main" val="2032522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23</a:t>
            </a:fld>
            <a:endParaRPr lang="en-US" dirty="0"/>
          </a:p>
        </p:txBody>
      </p:sp>
    </p:spTree>
    <p:extLst>
      <p:ext uri="{BB962C8B-B14F-4D97-AF65-F5344CB8AC3E}">
        <p14:creationId xmlns:p14="http://schemas.microsoft.com/office/powerpoint/2010/main" val="761975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24</a:t>
            </a:fld>
            <a:endParaRPr lang="en-US" dirty="0"/>
          </a:p>
        </p:txBody>
      </p:sp>
    </p:spTree>
    <p:extLst>
      <p:ext uri="{BB962C8B-B14F-4D97-AF65-F5344CB8AC3E}">
        <p14:creationId xmlns:p14="http://schemas.microsoft.com/office/powerpoint/2010/main" val="1882111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25</a:t>
            </a:fld>
            <a:endParaRPr lang="en-US" dirty="0"/>
          </a:p>
        </p:txBody>
      </p:sp>
    </p:spTree>
    <p:extLst>
      <p:ext uri="{BB962C8B-B14F-4D97-AF65-F5344CB8AC3E}">
        <p14:creationId xmlns:p14="http://schemas.microsoft.com/office/powerpoint/2010/main" val="1328955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26</a:t>
            </a:fld>
            <a:endParaRPr lang="en-US" dirty="0"/>
          </a:p>
        </p:txBody>
      </p:sp>
    </p:spTree>
    <p:extLst>
      <p:ext uri="{BB962C8B-B14F-4D97-AF65-F5344CB8AC3E}">
        <p14:creationId xmlns:p14="http://schemas.microsoft.com/office/powerpoint/2010/main" val="1894694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27</a:t>
            </a:fld>
            <a:endParaRPr lang="en-US" dirty="0"/>
          </a:p>
        </p:txBody>
      </p:sp>
    </p:spTree>
    <p:extLst>
      <p:ext uri="{BB962C8B-B14F-4D97-AF65-F5344CB8AC3E}">
        <p14:creationId xmlns:p14="http://schemas.microsoft.com/office/powerpoint/2010/main" val="17036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6</a:t>
            </a:fld>
            <a:endParaRPr lang="en-US" dirty="0"/>
          </a:p>
        </p:txBody>
      </p:sp>
    </p:spTree>
    <p:extLst>
      <p:ext uri="{BB962C8B-B14F-4D97-AF65-F5344CB8AC3E}">
        <p14:creationId xmlns:p14="http://schemas.microsoft.com/office/powerpoint/2010/main" val="2665854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28</a:t>
            </a:fld>
            <a:endParaRPr lang="en-US" dirty="0"/>
          </a:p>
        </p:txBody>
      </p:sp>
    </p:spTree>
    <p:extLst>
      <p:ext uri="{BB962C8B-B14F-4D97-AF65-F5344CB8AC3E}">
        <p14:creationId xmlns:p14="http://schemas.microsoft.com/office/powerpoint/2010/main" val="185506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29</a:t>
            </a:fld>
            <a:endParaRPr lang="en-US" dirty="0"/>
          </a:p>
        </p:txBody>
      </p:sp>
    </p:spTree>
    <p:extLst>
      <p:ext uri="{BB962C8B-B14F-4D97-AF65-F5344CB8AC3E}">
        <p14:creationId xmlns:p14="http://schemas.microsoft.com/office/powerpoint/2010/main" val="2073421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30</a:t>
            </a:fld>
            <a:endParaRPr lang="en-US" dirty="0"/>
          </a:p>
        </p:txBody>
      </p:sp>
    </p:spTree>
    <p:extLst>
      <p:ext uri="{BB962C8B-B14F-4D97-AF65-F5344CB8AC3E}">
        <p14:creationId xmlns:p14="http://schemas.microsoft.com/office/powerpoint/2010/main" val="1933030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31</a:t>
            </a:fld>
            <a:endParaRPr lang="en-US" dirty="0"/>
          </a:p>
        </p:txBody>
      </p:sp>
    </p:spTree>
    <p:extLst>
      <p:ext uri="{BB962C8B-B14F-4D97-AF65-F5344CB8AC3E}">
        <p14:creationId xmlns:p14="http://schemas.microsoft.com/office/powerpoint/2010/main" val="976447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a:latin typeface="Helvetica" panose="020B0604020202020204" pitchFamily="34" charset="0"/>
              </a:rPr>
              <a:t>IBM Big Data &amp; Analytics</a:t>
            </a:r>
            <a:r>
              <a:rPr lang="en-US" altLang="en-US" sz="1300">
                <a:latin typeface="Helvetica" panose="020B0604020202020204" pitchFamily="34" charset="0"/>
              </a:rPr>
              <a:t/>
            </a:r>
            <a:br>
              <a:rPr lang="en-US" altLang="en-US" sz="1300">
                <a:latin typeface="Helvetica" panose="020B0604020202020204" pitchFamily="34" charset="0"/>
              </a:rPr>
            </a:br>
            <a:r>
              <a:rPr lang="en-US" altLang="en-US">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33</a:t>
            </a:fld>
            <a:endParaRPr lang="en-US" altLang="en-US">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Helvetica" panose="020B0604020202020204" pitchFamily="34" charset="0"/>
            </a:endParaRPr>
          </a:p>
        </p:txBody>
      </p:sp>
    </p:spTree>
    <p:extLst>
      <p:ext uri="{BB962C8B-B14F-4D97-AF65-F5344CB8AC3E}">
        <p14:creationId xmlns:p14="http://schemas.microsoft.com/office/powerpoint/2010/main" val="2102871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CE639A2-3FAC-4EBB-A070-D668385A60BA}" type="slidenum">
              <a:rPr lang="en-US" altLang="en-US" smtClean="0"/>
              <a:pPr>
                <a:defRPr/>
              </a:pPr>
              <a:t>37</a:t>
            </a:fld>
            <a:endParaRPr lang="en-US" altLang="en-US"/>
          </a:p>
        </p:txBody>
      </p:sp>
    </p:spTree>
    <p:extLst>
      <p:ext uri="{BB962C8B-B14F-4D97-AF65-F5344CB8AC3E}">
        <p14:creationId xmlns:p14="http://schemas.microsoft.com/office/powerpoint/2010/main" val="1542006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Aft>
                <a:spcPts val="378"/>
              </a:spcAft>
            </a:pPr>
            <a:endParaRPr lang="en-US" altLang="en-US" sz="1400" dirty="0">
              <a:latin typeface="Segoe UI Light" panose="020B0502040204020203"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0B6BB845-C00B-4A31-8D83-240345D790E7}" type="slidenum">
              <a:rPr lang="en-US" altLang="en-US">
                <a:latin typeface="Arial" panose="020B0604020202020204" pitchFamily="34" charset="0"/>
              </a:rPr>
              <a:pPr>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397320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10</a:t>
            </a:fld>
            <a:endParaRPr lang="en-US" altLang="en-US" sz="1300">
              <a:latin typeface="Times New Roman" charset="0"/>
            </a:endParaRPr>
          </a:p>
        </p:txBody>
      </p:sp>
    </p:spTree>
    <p:extLst>
      <p:ext uri="{BB962C8B-B14F-4D97-AF65-F5344CB8AC3E}">
        <p14:creationId xmlns:p14="http://schemas.microsoft.com/office/powerpoint/2010/main" val="146710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496CC8DC-F126-4269-AA9A-7663162B1985}" type="slidenum">
              <a:rPr lang="en-US" altLang="en-US"/>
              <a:pPr>
                <a:spcBef>
                  <a:spcPct val="0"/>
                </a:spcBef>
              </a:pPr>
              <a:t>11</a:t>
            </a:fld>
            <a:endParaRPr lang="en-US" altLang="en-US" dirty="0"/>
          </a:p>
        </p:txBody>
      </p:sp>
      <p:sp>
        <p:nvSpPr>
          <p:cNvPr id="8196" name="Rectangle 2"/>
          <p:cNvSpPr>
            <a:spLocks noGrp="1" noRot="1" noChangeAspect="1" noChangeArrowheads="1" noTextEdit="1"/>
          </p:cNvSpPr>
          <p:nvPr>
            <p:ph type="sldImg"/>
          </p:nvPr>
        </p:nvSpPr>
        <p:spPr>
          <a:xfrm>
            <a:off x="1241425" y="720725"/>
            <a:ext cx="3024188" cy="2268538"/>
          </a:xfrm>
          <a:ln/>
        </p:spPr>
      </p:sp>
      <p:sp>
        <p:nvSpPr>
          <p:cNvPr id="8197" name="Rectangle 3"/>
          <p:cNvSpPr>
            <a:spLocks noGrp="1" noChangeArrowheads="1"/>
          </p:cNvSpPr>
          <p:nvPr>
            <p:ph type="body" idx="1"/>
          </p:nvPr>
        </p:nvSpPr>
        <p:spPr>
          <a:xfrm>
            <a:off x="320959" y="3207618"/>
            <a:ext cx="6726775" cy="538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z="1300" dirty="0"/>
              <a:t>When we are developing a model, we build it using a data set for which we know the outcome.  That is, we need a set of historical data so that the machine learning algorithm can model the outcome based on the behavior of the explanatory variables (predictors).  We call this the “training” set because we train the algorithm on that set to build a model.</a:t>
            </a:r>
          </a:p>
          <a:p>
            <a:pPr eaLnBrk="1" hangingPunct="1">
              <a:spcBef>
                <a:spcPct val="0"/>
              </a:spcBef>
            </a:pPr>
            <a:endParaRPr lang="en-US" sz="1300" dirty="0"/>
          </a:p>
          <a:p>
            <a:pPr eaLnBrk="1" hangingPunct="1">
              <a:spcBef>
                <a:spcPct val="0"/>
              </a:spcBef>
            </a:pPr>
            <a:r>
              <a:rPr lang="en-US" sz="1300" dirty="0"/>
              <a:t>Once we have a model, then we need to evaluate or “test” it using a set of mutually-exclusive data similar to the training set but not used in building the model, so that we do not overfit the model to the data and end up with a model that doesn’t perform well when applied to new data.  We call this the “testing” set.  We usually do the training-testing process multiple times, iterating on the model parameters to get the best model that we can with the training data that we have.  Sometimes we may decide to go back to get additional data, depending on the insights that we gain (or the gaps that we identify) during training and testing.  </a:t>
            </a:r>
          </a:p>
          <a:p>
            <a:pPr eaLnBrk="1" hangingPunct="1">
              <a:spcBef>
                <a:spcPct val="0"/>
              </a:spcBef>
            </a:pPr>
            <a:endParaRPr lang="en-US" sz="1300" dirty="0"/>
          </a:p>
          <a:p>
            <a:pPr eaLnBrk="1" hangingPunct="1">
              <a:spcBef>
                <a:spcPct val="0"/>
              </a:spcBef>
            </a:pPr>
            <a:r>
              <a:rPr lang="en-US" sz="1300" dirty="0"/>
              <a:t>Sometimes, a data scientist may apply the final model to a third (mutually exclusive) data set as a way to get final estimates of model accuracy and quality.  But often only the training and testing sets are used, and model accuracy and quality measures are calculated using results from the testing set.</a:t>
            </a:r>
          </a:p>
          <a:p>
            <a:pPr eaLnBrk="1" hangingPunct="1">
              <a:spcBef>
                <a:spcPct val="0"/>
              </a:spcBef>
            </a:pPr>
            <a:endParaRPr lang="en-US" sz="1300" dirty="0"/>
          </a:p>
          <a:p>
            <a:pPr eaLnBrk="1" hangingPunct="1">
              <a:spcBef>
                <a:spcPct val="0"/>
              </a:spcBef>
            </a:pPr>
            <a:r>
              <a:rPr lang="en-US" sz="1300" dirty="0"/>
              <a:t>(Note:  Just so that you’re aware, some people call the sets “training, validation, testing” instead of “training, testing, validation”. )</a:t>
            </a:r>
          </a:p>
        </p:txBody>
      </p:sp>
    </p:spTree>
    <p:extLst>
      <p:ext uri="{BB962C8B-B14F-4D97-AF65-F5344CB8AC3E}">
        <p14:creationId xmlns:p14="http://schemas.microsoft.com/office/powerpoint/2010/main" val="158711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4363" y="698500"/>
            <a:ext cx="3994150" cy="2995613"/>
          </a:xfrm>
        </p:spPr>
      </p:sp>
      <p:sp>
        <p:nvSpPr>
          <p:cNvPr id="3" name="Notes Placeholder 2"/>
          <p:cNvSpPr>
            <a:spLocks noGrp="1"/>
          </p:cNvSpPr>
          <p:nvPr>
            <p:ph type="body" idx="1"/>
          </p:nvPr>
        </p:nvSpPr>
        <p:spPr/>
        <p:txBody>
          <a:bodyPr/>
          <a:lstStyle/>
          <a:p>
            <a:r>
              <a:rPr lang="en-US" dirty="0"/>
              <a:t>If</a:t>
            </a:r>
            <a:r>
              <a:rPr lang="en-US" baseline="0" dirty="0"/>
              <a:t> we look at the Data Science methodology discussed yesterday from the point of view of the people and roles involved, it is very rare to have one single person doing it all. It is typically a TEAM effort.</a:t>
            </a:r>
          </a:p>
          <a:p>
            <a:r>
              <a:rPr lang="en-US" baseline="0" dirty="0"/>
              <a:t>The data scientist can be in the role of the project manager with the “vision” in terms of the ultimate goal of the project. </a:t>
            </a:r>
          </a:p>
          <a:p>
            <a:r>
              <a:rPr lang="en-US" baseline="0" dirty="0"/>
              <a:t>However, there are typically several other players who have a role to play in the methodology:</a:t>
            </a:r>
          </a:p>
          <a:p>
            <a:pPr marL="188888" indent="-188888">
              <a:buFont typeface="Wingdings" panose="05000000000000000000" pitchFamily="2" charset="2"/>
              <a:buChar char="à"/>
            </a:pPr>
            <a:r>
              <a:rPr lang="en-US" baseline="0" dirty="0">
                <a:sym typeface="Wingdings" panose="05000000000000000000" pitchFamily="2" charset="2"/>
              </a:rPr>
              <a:t>Data Engineers</a:t>
            </a:r>
          </a:p>
          <a:p>
            <a:pPr marL="188888" indent="-188888">
              <a:buFont typeface="Wingdings" panose="05000000000000000000" pitchFamily="2" charset="2"/>
              <a:buChar char="à"/>
            </a:pPr>
            <a:r>
              <a:rPr lang="en-US" baseline="0" dirty="0">
                <a:sym typeface="Wingdings" panose="05000000000000000000" pitchFamily="2" charset="2"/>
              </a:rPr>
              <a:t>Statisticians</a:t>
            </a:r>
          </a:p>
          <a:p>
            <a:pPr marL="188888" indent="-188888">
              <a:buFont typeface="Wingdings" panose="05000000000000000000" pitchFamily="2" charset="2"/>
              <a:buChar char="à"/>
            </a:pPr>
            <a:r>
              <a:rPr lang="en-US" baseline="0" dirty="0">
                <a:sym typeface="Wingdings" panose="05000000000000000000" pitchFamily="2" charset="2"/>
              </a:rPr>
              <a:t>Business (domain) Experts: Epidemiologists, Bankers</a:t>
            </a:r>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12</a:t>
            </a:fld>
            <a:endParaRPr lang="en-US" dirty="0"/>
          </a:p>
        </p:txBody>
      </p:sp>
    </p:spTree>
    <p:extLst>
      <p:ext uri="{BB962C8B-B14F-4D97-AF65-F5344CB8AC3E}">
        <p14:creationId xmlns:p14="http://schemas.microsoft.com/office/powerpoint/2010/main" val="573294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14</a:t>
            </a:fld>
            <a:endParaRPr lang="en-US" altLang="en-US" sz="1300">
              <a:latin typeface="Times New Roman" charset="0"/>
            </a:endParaRPr>
          </a:p>
        </p:txBody>
      </p:sp>
    </p:spTree>
    <p:extLst>
      <p:ext uri="{BB962C8B-B14F-4D97-AF65-F5344CB8AC3E}">
        <p14:creationId xmlns:p14="http://schemas.microsoft.com/office/powerpoint/2010/main" val="1856151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15</a:t>
            </a:fld>
            <a:endParaRPr lang="en-US" altLang="en-US" sz="1300">
              <a:latin typeface="Times New Roman" charset="0"/>
            </a:endParaRPr>
          </a:p>
        </p:txBody>
      </p:sp>
    </p:spTree>
    <p:extLst>
      <p:ext uri="{BB962C8B-B14F-4D97-AF65-F5344CB8AC3E}">
        <p14:creationId xmlns:p14="http://schemas.microsoft.com/office/powerpoint/2010/main" val="861012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16</a:t>
            </a:fld>
            <a:endParaRPr lang="en-US" altLang="en-US" sz="1300">
              <a:latin typeface="Times New Roman" charset="0"/>
            </a:endParaRPr>
          </a:p>
        </p:txBody>
      </p:sp>
    </p:spTree>
    <p:extLst>
      <p:ext uri="{BB962C8B-B14F-4D97-AF65-F5344CB8AC3E}">
        <p14:creationId xmlns:p14="http://schemas.microsoft.com/office/powerpoint/2010/main" val="19156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5" descr="DB2_LUW_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3025775"/>
            <a:ext cx="86121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6" name="Picture 10"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
        <p:nvSpPr>
          <p:cNvPr id="22530" name="Rectangle 3"/>
          <p:cNvSpPr>
            <a:spLocks noGrp="1" noChangeArrowheads="1"/>
          </p:cNvSpPr>
          <p:nvPr>
            <p:ph type="ctrTitle"/>
          </p:nvPr>
        </p:nvSpPr>
        <p:spPr>
          <a:xfrm>
            <a:off x="323850" y="1460500"/>
            <a:ext cx="7772400" cy="1470025"/>
          </a:xfrm>
        </p:spPr>
        <p:txBody>
          <a:bodyPr anchor="b"/>
          <a:lstStyle>
            <a:lvl1pPr>
              <a:defRPr smtClean="0">
                <a:solidFill>
                  <a:schemeClr val="tx1"/>
                </a:solidFill>
              </a:defRPr>
            </a:lvl1pPr>
          </a:lstStyle>
          <a:p>
            <a:pPr lvl="0"/>
            <a:r>
              <a:rPr lang="en-US" altLang="en-US" noProof="0"/>
              <a:t>Click to edit Master title style</a:t>
            </a:r>
          </a:p>
        </p:txBody>
      </p:sp>
      <p:sp>
        <p:nvSpPr>
          <p:cNvPr id="22531" name="Rectangle 4"/>
          <p:cNvSpPr>
            <a:spLocks noGrp="1" noChangeArrowheads="1"/>
          </p:cNvSpPr>
          <p:nvPr>
            <p:ph type="subTitle" idx="1"/>
          </p:nvPr>
        </p:nvSpPr>
        <p:spPr>
          <a:xfrm>
            <a:off x="323850" y="5216525"/>
            <a:ext cx="8661400" cy="1362075"/>
          </a:xfrm>
        </p:spPr>
        <p:txBody>
          <a:bodyPr/>
          <a:lstStyle>
            <a:lvl1pPr marL="0" indent="0">
              <a:buFont typeface="Wingdings" pitchFamily="2" charset="2"/>
              <a:buNone/>
              <a:defRPr sz="1600" b="0" smtClean="0"/>
            </a:lvl1pPr>
          </a:lstStyle>
          <a:p>
            <a:pPr lvl="0"/>
            <a:r>
              <a:rPr lang="en-US" altLang="en-US" noProof="0"/>
              <a:t>Click to edit Master subtitle style</a:t>
            </a:r>
          </a:p>
        </p:txBody>
      </p:sp>
    </p:spTree>
    <p:extLst>
      <p:ext uri="{BB962C8B-B14F-4D97-AF65-F5344CB8AC3E}">
        <p14:creationId xmlns:p14="http://schemas.microsoft.com/office/powerpoint/2010/main" val="426822386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21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063" y="604838"/>
            <a:ext cx="2038350" cy="5578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604838"/>
            <a:ext cx="5964238" cy="5578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423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able Placeholder 2"/>
          <p:cNvSpPr>
            <a:spLocks noGrp="1"/>
          </p:cNvSpPr>
          <p:nvPr>
            <p:ph type="tbl" idx="1"/>
          </p:nvPr>
        </p:nvSpPr>
        <p:spPr>
          <a:xfrm>
            <a:off x="566738" y="2090738"/>
            <a:ext cx="7940675" cy="4092575"/>
          </a:xfrm>
        </p:spPr>
        <p:txBody>
          <a:bodyPr/>
          <a:lstStyle/>
          <a:p>
            <a:pPr lvl="0"/>
            <a:r>
              <a:rPr lang="en-US" noProof="0"/>
              <a:t>Click icon to add table</a:t>
            </a:r>
          </a:p>
        </p:txBody>
      </p:sp>
    </p:spTree>
    <p:extLst>
      <p:ext uri="{BB962C8B-B14F-4D97-AF65-F5344CB8AC3E}">
        <p14:creationId xmlns:p14="http://schemas.microsoft.com/office/powerpoint/2010/main" val="285866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52425" y="604838"/>
            <a:ext cx="8154988" cy="557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5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3275" y="2090738"/>
            <a:ext cx="3894138" cy="1970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3275" y="4213225"/>
            <a:ext cx="3894138" cy="1970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30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61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bullets">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212726" y="103190"/>
            <a:ext cx="7779808" cy="769937"/>
          </a:xfrm>
          <a:prstGeom prst="rect">
            <a:avLst/>
          </a:prstGeom>
          <a:noFill/>
          <a:ln>
            <a:noFill/>
          </a:ln>
          <a:extLst/>
        </p:spPr>
        <p:txBody>
          <a:bodyPr/>
          <a:lstStyle>
            <a:lvl1pPr>
              <a:defRPr/>
            </a:lvl1pPr>
          </a:lstStyle>
          <a:p>
            <a:pPr lvl="0"/>
            <a:r>
              <a:rPr lang="en-US"/>
              <a:t>Click to edit Master title style</a:t>
            </a:r>
            <a:endParaRPr lang="en-US" dirty="0"/>
          </a:p>
        </p:txBody>
      </p:sp>
      <p:sp>
        <p:nvSpPr>
          <p:cNvPr id="3" name="Text Placeholder 2"/>
          <p:cNvSpPr>
            <a:spLocks noGrp="1"/>
          </p:cNvSpPr>
          <p:nvPr>
            <p:ph type="body" sz="quarter" idx="11"/>
          </p:nvPr>
        </p:nvSpPr>
        <p:spPr>
          <a:xfrm>
            <a:off x="228600" y="981075"/>
            <a:ext cx="8286751" cy="5391944"/>
          </a:xfrm>
        </p:spPr>
        <p:txBody>
          <a:bodyPr/>
          <a:lstStyle>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4"/>
          </p:nvPr>
        </p:nvSpPr>
        <p:spPr>
          <a:xfrm>
            <a:off x="8365067" y="6485469"/>
            <a:ext cx="609600" cy="372533"/>
          </a:xfrm>
          <a:prstGeom prst="rect">
            <a:avLst/>
          </a:prstGeom>
        </p:spPr>
        <p:txBody>
          <a:bodyPr vert="horz" lIns="91440" tIns="45720" rIns="91440" bIns="45720" rtlCol="0" anchor="ctr"/>
          <a:lstStyle>
            <a:lvl1pPr algn="r">
              <a:defRPr sz="675">
                <a:solidFill>
                  <a:schemeClr val="bg1">
                    <a:lumMod val="65000"/>
                  </a:schemeClr>
                </a:solidFill>
              </a:defRPr>
            </a:lvl1pPr>
          </a:lstStyle>
          <a:p>
            <a:fld id="{6C6A7680-854B-B649-89CD-6056432A2D0E}" type="slidenum">
              <a:rPr lang="en-US" smtClean="0"/>
              <a:pPr/>
              <a:t>‹#›</a:t>
            </a:fld>
            <a:endParaRPr lang="en-US" dirty="0"/>
          </a:p>
        </p:txBody>
      </p:sp>
    </p:spTree>
    <p:extLst>
      <p:ext uri="{BB962C8B-B14F-4D97-AF65-F5344CB8AC3E}">
        <p14:creationId xmlns:p14="http://schemas.microsoft.com/office/powerpoint/2010/main" val="1240783326"/>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6278880"/>
            <a:ext cx="210312"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960120" y="6293291"/>
            <a:ext cx="2895600" cy="268224"/>
          </a:xfrm>
        </p:spPr>
        <p:txBody>
          <a:bodyPr/>
          <a:lstStyle>
            <a:lvl1pPr>
              <a:defRPr>
                <a:latin typeface="Arial"/>
                <a:cs typeface="Arial"/>
              </a:defRPr>
            </a:lvl1pPr>
          </a:lstStyle>
          <a:p>
            <a:r>
              <a:rPr lang="en-US" dirty="0"/>
              <a:t>World of Watson 2016 </a:t>
            </a:r>
            <a:endParaRPr lang="de-DE" dirty="0"/>
          </a:p>
        </p:txBody>
      </p:sp>
      <p:sp>
        <p:nvSpPr>
          <p:cNvPr id="8" name="Date Placeholder 7"/>
          <p:cNvSpPr>
            <a:spLocks noGrp="1"/>
          </p:cNvSpPr>
          <p:nvPr>
            <p:ph type="dt" sz="half" idx="14"/>
          </p:nvPr>
        </p:nvSpPr>
        <p:spPr>
          <a:xfrm>
            <a:off x="7104888" y="6293291"/>
            <a:ext cx="1809432" cy="268224"/>
          </a:xfrm>
        </p:spPr>
        <p:txBody>
          <a:bodyPr/>
          <a:lstStyle>
            <a:lvl1pPr>
              <a:defRPr>
                <a:latin typeface="Arial"/>
                <a:cs typeface="Arial"/>
              </a:defRPr>
            </a:lvl1pPr>
          </a:lstStyle>
          <a:p>
            <a:fld id="{88C5A43A-D7F1-2D40-88D0-9AFC21143301}" type="datetime1">
              <a:rPr lang="en-US" smtClean="0"/>
              <a:t>3/28/17</a:t>
            </a:fld>
            <a:endParaRPr lang="en-US" dirty="0"/>
          </a:p>
        </p:txBody>
      </p:sp>
      <p:sp>
        <p:nvSpPr>
          <p:cNvPr id="11" name="Title 10"/>
          <p:cNvSpPr>
            <a:spLocks noGrp="1"/>
          </p:cNvSpPr>
          <p:nvPr>
            <p:ph type="title"/>
          </p:nvPr>
        </p:nvSpPr>
        <p:spPr>
          <a:xfrm>
            <a:off x="228600" y="231648"/>
            <a:ext cx="2834640" cy="2133600"/>
          </a:xfrm>
        </p:spPr>
        <p:txBody>
          <a:bodyPr/>
          <a:lstStyle>
            <a:lvl1pPr>
              <a:defRPr>
                <a:solidFill>
                  <a:srgbClr val="5AAAFA"/>
                </a:solidFill>
                <a:latin typeface="Arial"/>
                <a:cs typeface="Arial"/>
              </a:defRPr>
            </a:lvl1pPr>
          </a:lstStyle>
          <a:p>
            <a:r>
              <a:rPr lang="en-US" dirty="0"/>
              <a:t>Click to edit Master title style</a:t>
            </a:r>
          </a:p>
        </p:txBody>
      </p:sp>
      <p:grpSp>
        <p:nvGrpSpPr>
          <p:cNvPr id="49" name="Group 48"/>
          <p:cNvGrpSpPr>
            <a:grpSpLocks noChangeAspect="1"/>
          </p:cNvGrpSpPr>
          <p:nvPr userDrawn="1"/>
        </p:nvGrpSpPr>
        <p:grpSpPr>
          <a:xfrm>
            <a:off x="8438078" y="6305483"/>
            <a:ext cx="473837"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9870" y="5658341"/>
            <a:ext cx="924560" cy="900616"/>
          </a:xfrm>
          <a:prstGeom prst="rect">
            <a:avLst/>
          </a:prstGeom>
        </p:spPr>
      </p:pic>
    </p:spTree>
    <p:extLst>
      <p:ext uri="{BB962C8B-B14F-4D97-AF65-F5344CB8AC3E}">
        <p14:creationId xmlns:p14="http://schemas.microsoft.com/office/powerpoint/2010/main" val="462069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9768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70407F8-A0DE-0548-8524-82115295947F}" type="datetime1">
              <a:rPr lang="en-US" smtClean="0"/>
              <a:t>3/28/17</a:t>
            </a:fld>
            <a:endParaRPr lang="en-US" dirty="0"/>
          </a:p>
        </p:txBody>
      </p:sp>
      <p:sp>
        <p:nvSpPr>
          <p:cNvPr id="4" name="Footer Placeholder 3"/>
          <p:cNvSpPr>
            <a:spLocks noGrp="1"/>
          </p:cNvSpPr>
          <p:nvPr>
            <p:ph type="ftr" sz="quarter" idx="11"/>
          </p:nvPr>
        </p:nvSpPr>
        <p:spPr/>
        <p:txBody>
          <a:bodyPr/>
          <a:lstStyle/>
          <a:p>
            <a:r>
              <a:rPr lang="en-US" dirty="0"/>
              <a:t>World of Watson 2016 </a:t>
            </a:r>
            <a:endParaRPr lang="de-DE"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955107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60413"/>
            <a:ext cx="8541385"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862B59D-61C6-734D-B2FA-82ADFB6FECA2}" type="datetime1">
              <a:rPr lang="en-US" noProof="0" smtClean="0"/>
              <a:t>3/28/17</a:t>
            </a:fld>
            <a:endParaRPr lang="en-US" noProof="0"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1" y="231648"/>
            <a:ext cx="4474777" cy="1219200"/>
          </a:xfrm>
        </p:spPr>
        <p:txBody>
          <a:bodyPr/>
          <a:lstStyle/>
          <a:p>
            <a:r>
              <a:rPr lang="en-US" noProof="0"/>
              <a:t>Click to edit Master title style</a:t>
            </a:r>
          </a:p>
        </p:txBody>
      </p:sp>
    </p:spTree>
    <p:extLst>
      <p:ext uri="{BB962C8B-B14F-4D97-AF65-F5344CB8AC3E}">
        <p14:creationId xmlns:p14="http://schemas.microsoft.com/office/powerpoint/2010/main" val="47501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898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6264F-D4B1-EC4C-8C30-7F9F0D21D144}"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9" name="Content Placeholder 2"/>
          <p:cNvSpPr>
            <a:spLocks noGrp="1"/>
          </p:cNvSpPr>
          <p:nvPr>
            <p:ph idx="14"/>
          </p:nvPr>
        </p:nvSpPr>
        <p:spPr>
          <a:xfrm>
            <a:off x="4568793"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9521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AADFED-D696-B14C-9F9D-4B709DB04A57}"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6019152"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2478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C0549-033F-F04E-8BB8-1B3E52F5B6D7}"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45637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17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20AAE-0E93-0646-88F8-B04482CD4A2C}"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Tree>
    <p:extLst>
      <p:ext uri="{BB962C8B-B14F-4D97-AF65-F5344CB8AC3E}">
        <p14:creationId xmlns:p14="http://schemas.microsoft.com/office/powerpoint/2010/main" val="778717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7" y="231648"/>
            <a:ext cx="6376911"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1B44213-F620-F24C-A685-23884068C705}"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773650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12CE4DF-5C59-FE41-87D9-FA30C439C712}"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5664200"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210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F2A9B07-2AD9-E04E-96EB-52640D3CE50E}"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4574197"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621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C0E938FE-645F-2E40-8F8E-5332AAB7C030}"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675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F6569909-79EB-CD48-8A4A-5A8D23B2CF35}"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567115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3" name="Content Placeholder 2"/>
          <p:cNvSpPr>
            <a:spLocks noGrp="1"/>
          </p:cNvSpPr>
          <p:nvPr>
            <p:ph idx="1"/>
          </p:nvPr>
        </p:nvSpPr>
        <p:spPr>
          <a:xfrm>
            <a:off x="3129776" y="231648"/>
            <a:ext cx="5659806"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360B42-63B9-304D-8F7B-BA1B289E486A}"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63458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63408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CCD755-ADF0-0247-AFB5-091D593A0B30}"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7832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EC3198B-BFB2-B34A-8309-8E316F54C5CC}"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45778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231648"/>
            <a:ext cx="5658304"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6DB83D-5CC2-DC41-9EA7-60FEADFFDA17}"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6384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4D88E6-5C8B-214B-93C3-5859175EB588}"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9893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AA6E10-E411-A240-A338-B3A6E7C88E29}"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7801714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201628-924E-6947-8103-D29E7F24B145}"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228600" y="182880"/>
            <a:ext cx="4251960"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2875786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10DB504-C20C-814E-9B71-5D4A32B33569}"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137160" y="182880"/>
            <a:ext cx="4251960" cy="57912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345404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9DF524-3F05-984E-8D5A-A74FF9189340}" type="datetime1">
              <a:rPr lang="en-US" smtClean="0"/>
              <a:t>3/28/17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3" name="Title 2"/>
          <p:cNvSpPr>
            <a:spLocks noGrp="1"/>
          </p:cNvSpPr>
          <p:nvPr>
            <p:ph type="title"/>
          </p:nvPr>
        </p:nvSpPr>
        <p:spPr>
          <a:xfrm>
            <a:off x="228600" y="109728"/>
            <a:ext cx="8515984" cy="57912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421286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CC8613-32AD-954C-8052-A3A192382257}" type="datetime1">
              <a:rPr lang="en-US" smtClean="0"/>
              <a:t>3/28/17</a:t>
            </a:fld>
            <a:endParaRPr lang="en-US" dirty="0"/>
          </a:p>
        </p:txBody>
      </p:sp>
      <p:sp>
        <p:nvSpPr>
          <p:cNvPr id="4" name="Footer Placeholder 3"/>
          <p:cNvSpPr>
            <a:spLocks noGrp="1"/>
          </p:cNvSpPr>
          <p:nvPr>
            <p:ph type="ftr" sz="quarter" idx="11"/>
          </p:nvPr>
        </p:nvSpPr>
        <p:spPr/>
        <p:txBody>
          <a:bodyPr/>
          <a:lstStyle/>
          <a:p>
            <a:r>
              <a:rPr lang="en-US" dirty="0"/>
              <a:t>World of Watson 2016 </a:t>
            </a:r>
          </a:p>
        </p:txBody>
      </p:sp>
      <p:sp>
        <p:nvSpPr>
          <p:cNvPr id="5" name="Slide Number Placeholder 4"/>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6" name="Title 5"/>
          <p:cNvSpPr>
            <a:spLocks noGrp="1"/>
          </p:cNvSpPr>
          <p:nvPr>
            <p:ph type="title"/>
          </p:nvPr>
        </p:nvSpPr>
        <p:spPr>
          <a:xfrm>
            <a:off x="228600" y="182880"/>
            <a:ext cx="5706166"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3751018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997A2-0882-9A41-B5BB-6ECC9567DA24}" type="datetime1">
              <a:rPr lang="en-US" smtClean="0"/>
              <a:t>3/28/17</a:t>
            </a:fld>
            <a:endParaRPr lang="en-US" dirty="0"/>
          </a:p>
        </p:txBody>
      </p:sp>
      <p:sp>
        <p:nvSpPr>
          <p:cNvPr id="3" name="Footer Placeholder 2"/>
          <p:cNvSpPr>
            <a:spLocks noGrp="1"/>
          </p:cNvSpPr>
          <p:nvPr>
            <p:ph type="ftr" sz="quarter" idx="11"/>
          </p:nvPr>
        </p:nvSpPr>
        <p:spPr/>
        <p:txBody>
          <a:bodyPr/>
          <a:lstStyle/>
          <a:p>
            <a:r>
              <a:rPr lang="en-US" dirty="0"/>
              <a:t>World of Watson 2016 </a:t>
            </a:r>
          </a:p>
        </p:txBody>
      </p:sp>
      <p:sp>
        <p:nvSpPr>
          <p:cNvPr id="4" name="Slide Number Placeholder 3"/>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4239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2090738"/>
            <a:ext cx="3894137"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93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92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07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3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057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84769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slideLayout" Target="../slideLayouts/slideLayout38.xml"/><Relationship Id="rId23" Type="http://schemas.openxmlformats.org/officeDocument/2006/relationships/slideLayout" Target="../slideLayouts/slideLayout39.xml"/><Relationship Id="rId24"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65100" y="538163"/>
            <a:ext cx="88058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title – should be all initial caps</a:t>
            </a:r>
          </a:p>
        </p:txBody>
      </p:sp>
      <p:sp>
        <p:nvSpPr>
          <p:cNvPr id="1027" name="Rectangle 4"/>
          <p:cNvSpPr>
            <a:spLocks noGrp="1" noChangeArrowheads="1"/>
          </p:cNvSpPr>
          <p:nvPr>
            <p:ph type="body" idx="1"/>
          </p:nvPr>
        </p:nvSpPr>
        <p:spPr bwMode="auto">
          <a:xfrm>
            <a:off x="165100" y="1236663"/>
            <a:ext cx="8805863"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029" name="Picture 10" descr="R120_G137_B251-2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1" name="Rectangle 31"/>
          <p:cNvSpPr>
            <a:spLocks noChangeArrowheads="1"/>
          </p:cNvSpPr>
          <p:nvPr/>
        </p:nvSpPr>
        <p:spPr bwMode="black">
          <a:xfrm>
            <a:off x="165100" y="6654800"/>
            <a:ext cx="395288"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defRPr/>
            </a:pPr>
            <a:fld id="{D6CA7DB8-5028-4314-B186-65A41A643677}" type="slidenum">
              <a:rPr lang="en-US" altLang="en-US" sz="800" smtClean="0"/>
              <a:pPr eaLnBrk="1" hangingPunct="1">
                <a:defRPr/>
              </a:pPr>
              <a:t>‹#›</a:t>
            </a:fld>
            <a:endParaRPr lang="en-US" altLang="en-US" sz="800"/>
          </a:p>
        </p:txBody>
      </p:sp>
      <p:sp>
        <p:nvSpPr>
          <p:cNvPr id="1032"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Tree>
  </p:cSld>
  <p:clrMap bg1="lt1" tx1="dk1" bg2="lt2" tx2="dk2" accent1="accent1" accent2="accent2" accent3="accent3" accent4="accent4" accent5="accent5" accent6="accent6" hlink="hlink" folHlink="folHlink"/>
  <p:sldLayoutIdLst>
    <p:sldLayoutId id="2147484256"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 id="2147484282" r:id="rId16"/>
  </p:sldLayoutIdLst>
  <p:hf sldNum="0" hdr="0" dt="0"/>
  <p:txStyles>
    <p:titleStyle>
      <a:lvl1pPr algn="l" rtl="0" eaLnBrk="0" fontAlgn="base" hangingPunct="0">
        <a:spcBef>
          <a:spcPct val="0"/>
        </a:spcBef>
        <a:spcAft>
          <a:spcPct val="0"/>
        </a:spcAft>
        <a:defRPr sz="2600" b="1">
          <a:solidFill>
            <a:schemeClr val="hlink"/>
          </a:solidFill>
          <a:latin typeface="+mj-lt"/>
          <a:ea typeface="MS PGothic" panose="020B0600070205080204" pitchFamily="34" charset="-128"/>
          <a:cs typeface="+mj-cs"/>
        </a:defRPr>
      </a:lvl1pPr>
      <a:lvl2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2pPr>
      <a:lvl3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3pPr>
      <a:lvl4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4pPr>
      <a:lvl5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5pPr>
      <a:lvl6pPr marL="4572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6pPr>
      <a:lvl7pPr marL="9144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7pPr>
      <a:lvl8pPr marL="13716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8pPr>
      <a:lvl9pPr marL="18288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9pPr>
    </p:titleStyle>
    <p:bodyStyle>
      <a:lvl1pPr marL="228600" indent="-228600" algn="l" rtl="0" eaLnBrk="0" fontAlgn="base" hangingPunct="0">
        <a:spcBef>
          <a:spcPct val="0"/>
        </a:spcBef>
        <a:spcAft>
          <a:spcPct val="0"/>
        </a:spcAft>
        <a:buClr>
          <a:schemeClr val="tx1"/>
        </a:buClr>
        <a:buFont typeface="Wingdings" panose="05000000000000000000" pitchFamily="2" charset="2"/>
        <a:buChar char="§"/>
        <a:defRPr sz="2000" b="1">
          <a:solidFill>
            <a:schemeClr val="tx1"/>
          </a:solidFill>
          <a:latin typeface="+mn-lt"/>
          <a:ea typeface="MS PGothic" panose="020B0600070205080204" pitchFamily="34" charset="-128"/>
          <a:cs typeface="+mn-cs"/>
        </a:defRPr>
      </a:lvl1pPr>
      <a:lvl2pPr marL="571500" indent="-228600" algn="l" rtl="0" eaLnBrk="0" fontAlgn="base" hangingPunct="0">
        <a:spcBef>
          <a:spcPct val="0"/>
        </a:spcBef>
        <a:spcAft>
          <a:spcPct val="0"/>
        </a:spcAft>
        <a:buClr>
          <a:schemeClr val="tx1"/>
        </a:buClr>
        <a:buFont typeface="Arial" panose="020B0604020202020204" pitchFamily="34" charset="0"/>
        <a:buChar char="–"/>
        <a:defRPr>
          <a:solidFill>
            <a:schemeClr val="tx1"/>
          </a:solidFill>
          <a:latin typeface="+mn-lt"/>
          <a:ea typeface="+mn-ea"/>
          <a:cs typeface="+mn-cs"/>
        </a:defRPr>
      </a:lvl2pPr>
      <a:lvl3pPr marL="914400" indent="-228600" algn="l" rtl="0" eaLnBrk="0" fontAlgn="base" hangingPunct="0">
        <a:spcBef>
          <a:spcPct val="0"/>
        </a:spcBef>
        <a:spcAft>
          <a:spcPct val="0"/>
        </a:spcAft>
        <a:buClr>
          <a:schemeClr val="tx1"/>
        </a:buClr>
        <a:buChar char="•"/>
        <a:defRPr sz="1600">
          <a:solidFill>
            <a:schemeClr val="tx1"/>
          </a:solidFill>
          <a:latin typeface="+mn-lt"/>
          <a:ea typeface="+mn-ea"/>
          <a:cs typeface="+mn-cs"/>
        </a:defRPr>
      </a:lvl3pPr>
      <a:lvl4pPr marL="1257300" indent="-228600" algn="l" rtl="0" eaLnBrk="0" fontAlgn="base" hangingPunct="0">
        <a:spcBef>
          <a:spcPct val="0"/>
        </a:spcBef>
        <a:spcAft>
          <a:spcPct val="0"/>
        </a:spcAft>
        <a:buClr>
          <a:schemeClr val="tx1"/>
        </a:buClr>
        <a:buSzPct val="65000"/>
        <a:buFont typeface="Wingdings" panose="05000000000000000000" pitchFamily="2" charset="2"/>
        <a:buChar char="q"/>
        <a:defRPr sz="1400">
          <a:solidFill>
            <a:schemeClr val="tx1"/>
          </a:solidFill>
          <a:latin typeface="+mn-lt"/>
          <a:ea typeface="+mn-ea"/>
          <a:cs typeface="+mn-cs"/>
        </a:defRPr>
      </a:lvl4pPr>
      <a:lvl5pPr marL="1600200" indent="-228600" algn="l" rtl="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mn-lt"/>
          <a:ea typeface="+mn-ea"/>
          <a:cs typeface="+mn-cs"/>
        </a:defRPr>
      </a:lvl5pPr>
      <a:lvl6pPr marL="24574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6pPr>
      <a:lvl7pPr marL="29146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7pPr>
      <a:lvl8pPr marL="33718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8pPr>
      <a:lvl9pPr marL="38290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9668"/>
            <a:ext cx="210312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229668"/>
            <a:ext cx="2105840" cy="579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835150" y="6291072"/>
            <a:ext cx="9144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2174344F-C90D-A449-8092-23260DC06A0F}" type="datetime1">
              <a:rPr lang="en-US" smtClean="0"/>
              <a:t>3/28/17</a:t>
            </a:fld>
            <a:endParaRPr lang="en-US" dirty="0"/>
          </a:p>
        </p:txBody>
      </p:sp>
      <p:sp>
        <p:nvSpPr>
          <p:cNvPr id="5" name="Footer Placeholder 4"/>
          <p:cNvSpPr>
            <a:spLocks noGrp="1"/>
          </p:cNvSpPr>
          <p:nvPr>
            <p:ph type="ftr" sz="quarter" idx="3"/>
          </p:nvPr>
        </p:nvSpPr>
        <p:spPr>
          <a:xfrm>
            <a:off x="969264" y="6291072"/>
            <a:ext cx="865886"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World of Watson 2016 </a:t>
            </a:r>
          </a:p>
        </p:txBody>
      </p:sp>
      <p:sp>
        <p:nvSpPr>
          <p:cNvPr id="6" name="Slide Number Placeholder 5"/>
          <p:cNvSpPr>
            <a:spLocks noGrp="1"/>
          </p:cNvSpPr>
          <p:nvPr>
            <p:ph type="sldNum" sz="quarter" idx="4"/>
          </p:nvPr>
        </p:nvSpPr>
        <p:spPr>
          <a:xfrm>
            <a:off x="230188" y="6291072"/>
            <a:ext cx="4572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389710747"/>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 id="2147484275" r:id="rId17"/>
    <p:sldLayoutId id="2147484276" r:id="rId18"/>
    <p:sldLayoutId id="2147484277" r:id="rId19"/>
    <p:sldLayoutId id="2147484278" r:id="rId20"/>
    <p:sldLayoutId id="2147484279" r:id="rId21"/>
    <p:sldLayoutId id="2147484280" r:id="rId22"/>
    <p:sldLayoutId id="2147484281" r:id="rId23"/>
  </p:sldLayoutIdLst>
  <p:hf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oleObject" Target="../embeddings/oleObject1.bin"/><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wmf"/><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rthur_Samuel" TargetMode="Externa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30.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24.xml"/><Relationship Id="rId5" Type="http://schemas.openxmlformats.org/officeDocument/2006/relationships/oleObject" Target="../embeddings/oleObject2.bin"/><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vmlDrawing" Target="../drawings/vmlDrawing2.vml"/><Relationship Id="rId2" Type="http://schemas.openxmlformats.org/officeDocument/2006/relationships/tags" Target="../tags/tag2.xml"/></Relationships>
</file>

<file path=ppt/slides/_rels/slide34.xml.rels><?xml version="1.0" encoding="UTF-8" standalone="yes"?>
<Relationships xmlns="http://schemas.openxmlformats.org/package/2006/relationships"><Relationship Id="rId3" Type="http://schemas.openxmlformats.org/officeDocument/2006/relationships/hyperlink" Target="https://spark.apache.org/docs/latest/ml-guide.html#estimators" TargetMode="External"/><Relationship Id="rId4" Type="http://schemas.openxmlformats.org/officeDocument/2006/relationships/hyperlink" Target="https://spark.apache.org/docs/latest/ml-guide.html#pipeline" TargetMode="External"/><Relationship Id="rId1" Type="http://schemas.openxmlformats.org/officeDocument/2006/relationships/slideLayout" Target="../slideLayouts/slideLayout2.xml"/><Relationship Id="rId2" Type="http://schemas.openxmlformats.org/officeDocument/2006/relationships/hyperlink" Target="https://spark.apache.org/docs/latest/ml-guide.html#datafram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13" name="think-cell Slide" r:id="rId5" imgW="38100" imgH="38100" progId="TCLayout.ActiveDocument.1">
                  <p:embed/>
                </p:oleObj>
              </mc:Choice>
              <mc:Fallback>
                <p:oleObj name="think-cell Slide" r:id="rId5" imgW="38100" imgH="38100" progId="TCLayout.ActiveDocument.1">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1660779"/>
            <a:ext cx="8435975" cy="714375"/>
          </a:xfrm>
        </p:spPr>
        <p:txBody>
          <a:bodyPr anchor="t"/>
          <a:lstStyle/>
          <a:p>
            <a:pPr algn="ctr" eaLnBrk="1" hangingPunct="1">
              <a:tabLst>
                <a:tab pos="914400" algn="l"/>
              </a:tabLst>
            </a:pPr>
            <a:r>
              <a:rPr lang="en-US" altLang="en-US" sz="3600" dirty="0" smtClean="0">
                <a:latin typeface="Helvetica" panose="020B0604020202020204" pitchFamily="34" charset="0"/>
              </a:rPr>
              <a:t>Lab 2 - Machine </a:t>
            </a:r>
            <a:r>
              <a:rPr lang="en-US" altLang="en-US" sz="3600" dirty="0">
                <a:latin typeface="Helvetica" panose="020B0604020202020204" pitchFamily="34" charset="0"/>
              </a:rPr>
              <a:t>Learning</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Diminishing returns:</a:t>
            </a:r>
          </a:p>
          <a:p>
            <a:pPr lvl="1"/>
            <a:r>
              <a:rPr lang="en-US" altLang="en-US" sz="2000" dirty="0"/>
              <a:t>People can:</a:t>
            </a:r>
          </a:p>
          <a:p>
            <a:pPr lvl="2"/>
            <a:r>
              <a:rPr lang="en-US" altLang="en-US" sz="2000" dirty="0"/>
              <a:t>Have more or less talent</a:t>
            </a:r>
          </a:p>
          <a:p>
            <a:pPr lvl="2"/>
            <a:r>
              <a:rPr lang="en-US" altLang="en-US" sz="2000" dirty="0"/>
              <a:t>get bored or enthusiastic </a:t>
            </a:r>
          </a:p>
          <a:p>
            <a:pPr marL="633413" lvl="2" indent="0">
              <a:buNone/>
            </a:pPr>
            <a:endParaRPr lang="en-US" altLang="en-US" sz="2000" dirty="0"/>
          </a:p>
          <a:p>
            <a:pPr lvl="1"/>
            <a:r>
              <a:rPr lang="en-US" altLang="en-US" sz="2000" dirty="0"/>
              <a:t>Machines will not, however:</a:t>
            </a:r>
          </a:p>
          <a:p>
            <a:pPr marL="290513" lvl="1" indent="0">
              <a:buNone/>
            </a:pPr>
            <a:endParaRPr lang="en-US" altLang="en-US" sz="2000" dirty="0"/>
          </a:p>
          <a:p>
            <a:pPr lvl="1"/>
            <a:r>
              <a:rPr lang="en-US" altLang="en-US" sz="2000" dirty="0"/>
              <a:t>Making progress initially is usually more easy, but improving gets harder as we move along. We may need to try different learning methods, styles to keep going:</a:t>
            </a:r>
          </a:p>
          <a:p>
            <a:pPr lvl="2"/>
            <a:r>
              <a:rPr lang="en-US" altLang="en-US" sz="2000" dirty="0">
                <a:solidFill>
                  <a:schemeClr val="accent1"/>
                </a:solidFill>
              </a:rPr>
              <a:t>Machine learning algorithms have hyper-parameters which need to be tuned properly (cross validation method in Spark).</a:t>
            </a:r>
          </a:p>
          <a:p>
            <a:pPr marL="685800" lvl="2" indent="0">
              <a:buNone/>
            </a:pPr>
            <a:endParaRPr lang="en-US" altLang="en-US" sz="2000" dirty="0">
              <a:solidFill>
                <a:schemeClr val="accent1"/>
              </a:solidFill>
            </a:endParaRPr>
          </a:p>
          <a:p>
            <a:pPr lvl="2"/>
            <a:r>
              <a:rPr lang="en-US" altLang="en-US" sz="2000" dirty="0">
                <a:solidFill>
                  <a:schemeClr val="accent1"/>
                </a:solidFill>
              </a:rPr>
              <a:t>It may be necessary to use more than just one single method / algorithm to reach the goal.</a:t>
            </a:r>
          </a:p>
          <a:p>
            <a:pPr marL="290513" lvl="1" indent="0">
              <a:buNone/>
            </a:pPr>
            <a:endParaRPr lang="en-US" altLang="en-US" dirty="0"/>
          </a:p>
          <a:p>
            <a:pPr marL="290513" lvl="1" indent="0">
              <a:buNone/>
            </a:pPr>
            <a:endParaRPr lang="en-US" altLang="en-US" dirty="0"/>
          </a:p>
        </p:txBody>
      </p:sp>
    </p:spTree>
    <p:extLst>
      <p:ext uri="{BB962C8B-B14F-4D97-AF65-F5344CB8AC3E}">
        <p14:creationId xmlns:p14="http://schemas.microsoft.com/office/powerpoint/2010/main" val="169474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Training, testing, &amp; validation sets</a:t>
            </a:r>
            <a:endParaRPr lang="en-US" altLang="en-US" dirty="0"/>
          </a:p>
        </p:txBody>
      </p:sp>
      <p:grpSp>
        <p:nvGrpSpPr>
          <p:cNvPr id="9" name="Group 8"/>
          <p:cNvGrpSpPr/>
          <p:nvPr/>
        </p:nvGrpSpPr>
        <p:grpSpPr>
          <a:xfrm>
            <a:off x="7199948" y="609600"/>
            <a:ext cx="1913572" cy="937260"/>
            <a:chOff x="4172903" y="617220"/>
            <a:chExt cx="2380297" cy="1165860"/>
          </a:xfrm>
        </p:grpSpPr>
        <p:pic>
          <p:nvPicPr>
            <p:cNvPr id="10" name="Picture 2"/>
            <p:cNvPicPr>
              <a:picLocks noChangeAspect="1" noChangeArrowheads="1"/>
            </p:cNvPicPr>
            <p:nvPr/>
          </p:nvPicPr>
          <p:blipFill>
            <a:blip r:embed="rId3"/>
            <a:srcRect/>
            <a:stretch>
              <a:fillRect/>
            </a:stretch>
          </p:blipFill>
          <p:spPr bwMode="auto">
            <a:xfrm>
              <a:off x="4172903" y="657225"/>
              <a:ext cx="2352675" cy="1123950"/>
            </a:xfrm>
            <a:prstGeom prst="rect">
              <a:avLst/>
            </a:prstGeom>
            <a:noFill/>
            <a:ln w="9525">
              <a:noFill/>
              <a:miter lim="800000"/>
              <a:headEnd/>
              <a:tailEnd/>
            </a:ln>
          </p:spPr>
        </p:pic>
        <p:sp>
          <p:nvSpPr>
            <p:cNvPr id="11" name="Rectangle 10"/>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171" name="Rectangle 3"/>
          <p:cNvSpPr>
            <a:spLocks noGrp="1" noChangeArrowheads="1"/>
          </p:cNvSpPr>
          <p:nvPr>
            <p:ph idx="1"/>
          </p:nvPr>
        </p:nvSpPr>
        <p:spPr/>
        <p:txBody>
          <a:bodyPr/>
          <a:lstStyle/>
          <a:p>
            <a:pPr>
              <a:spcBef>
                <a:spcPts val="84"/>
              </a:spcBef>
              <a:spcAft>
                <a:spcPts val="168"/>
              </a:spcAft>
            </a:pPr>
            <a:r>
              <a:rPr lang="en-US" dirty="0"/>
              <a:t>During the model development process, supervised learning techniques employ </a:t>
            </a:r>
            <a:r>
              <a:rPr lang="en-US" dirty="0">
                <a:solidFill>
                  <a:schemeClr val="accent6"/>
                </a:solidFill>
              </a:rPr>
              <a:t>training</a:t>
            </a:r>
            <a:r>
              <a:rPr lang="en-US" dirty="0"/>
              <a:t> and </a:t>
            </a:r>
            <a:r>
              <a:rPr lang="en-US" dirty="0">
                <a:solidFill>
                  <a:schemeClr val="accent6"/>
                </a:solidFill>
              </a:rPr>
              <a:t>testing</a:t>
            </a:r>
            <a:r>
              <a:rPr lang="en-US" dirty="0"/>
              <a:t> sets and sometimes a </a:t>
            </a:r>
            <a:r>
              <a:rPr lang="en-US" dirty="0">
                <a:solidFill>
                  <a:schemeClr val="accent6"/>
                </a:solidFill>
              </a:rPr>
              <a:t>validation</a:t>
            </a:r>
            <a:r>
              <a:rPr lang="en-US" dirty="0"/>
              <a:t> set.</a:t>
            </a:r>
          </a:p>
          <a:p>
            <a:pPr lvl="1">
              <a:spcBef>
                <a:spcPts val="84"/>
              </a:spcBef>
              <a:spcAft>
                <a:spcPts val="168"/>
              </a:spcAft>
            </a:pPr>
            <a:r>
              <a:rPr lang="en-US" dirty="0"/>
              <a:t>Historical data with known outcome (</a:t>
            </a:r>
            <a:r>
              <a:rPr lang="en-US" i="1" dirty="0"/>
              <a:t>target</a:t>
            </a:r>
            <a:r>
              <a:rPr lang="en-US" dirty="0"/>
              <a:t>, </a:t>
            </a:r>
            <a:r>
              <a:rPr lang="en-US" i="1" dirty="0"/>
              <a:t>class</a:t>
            </a:r>
            <a:r>
              <a:rPr lang="en-US" dirty="0"/>
              <a:t>, </a:t>
            </a:r>
            <a:r>
              <a:rPr lang="en-US" i="1" dirty="0"/>
              <a:t>response</a:t>
            </a:r>
            <a:r>
              <a:rPr lang="en-US" dirty="0"/>
              <a:t>, or </a:t>
            </a:r>
            <a:r>
              <a:rPr lang="en-US" i="1" dirty="0"/>
              <a:t>dependent variable</a:t>
            </a:r>
            <a:r>
              <a:rPr lang="en-US" dirty="0"/>
              <a:t>)</a:t>
            </a:r>
          </a:p>
          <a:p>
            <a:pPr lvl="1">
              <a:spcBef>
                <a:spcPts val="84"/>
              </a:spcBef>
              <a:spcAft>
                <a:spcPts val="168"/>
              </a:spcAft>
            </a:pPr>
            <a:r>
              <a:rPr lang="en-US" dirty="0"/>
              <a:t>Source data randomly split or sampled… mutually exclusive records</a:t>
            </a:r>
          </a:p>
          <a:p>
            <a:pPr>
              <a:spcBef>
                <a:spcPts val="84"/>
              </a:spcBef>
              <a:spcAft>
                <a:spcPts val="168"/>
              </a:spcAft>
            </a:pPr>
            <a:r>
              <a:rPr lang="en-US" dirty="0"/>
              <a:t>Why?</a:t>
            </a:r>
          </a:p>
          <a:p>
            <a:pPr lvl="1">
              <a:spcBef>
                <a:spcPts val="84"/>
              </a:spcBef>
              <a:spcAft>
                <a:spcPts val="168"/>
              </a:spcAft>
            </a:pPr>
            <a:r>
              <a:rPr lang="en-US" dirty="0"/>
              <a:t>Training set </a:t>
            </a:r>
            <a:r>
              <a:rPr lang="en-US" dirty="0">
                <a:sym typeface="Wingdings" pitchFamily="2" charset="2"/>
              </a:rPr>
              <a:t></a:t>
            </a:r>
            <a:r>
              <a:rPr lang="en-US" dirty="0"/>
              <a:t> build the model (</a:t>
            </a:r>
            <a:r>
              <a:rPr lang="en-US" b="1" dirty="0">
                <a:solidFill>
                  <a:schemeClr val="accent6"/>
                </a:solidFill>
              </a:rPr>
              <a:t>iterative</a:t>
            </a:r>
            <a:r>
              <a:rPr lang="en-US" dirty="0"/>
              <a:t>)</a:t>
            </a:r>
          </a:p>
          <a:p>
            <a:pPr lvl="1">
              <a:spcBef>
                <a:spcPts val="84"/>
              </a:spcBef>
              <a:spcAft>
                <a:spcPts val="168"/>
              </a:spcAft>
            </a:pPr>
            <a:r>
              <a:rPr lang="en-US" dirty="0"/>
              <a:t>Testing set </a:t>
            </a:r>
            <a:r>
              <a:rPr lang="en-US" dirty="0">
                <a:sym typeface="Wingdings" pitchFamily="2" charset="2"/>
              </a:rPr>
              <a:t></a:t>
            </a:r>
            <a:r>
              <a:rPr lang="en-US" dirty="0"/>
              <a:t> tune the parameters &amp; variables during model building (</a:t>
            </a:r>
            <a:r>
              <a:rPr lang="en-US" b="1" dirty="0">
                <a:solidFill>
                  <a:schemeClr val="accent6"/>
                </a:solidFill>
              </a:rPr>
              <a:t>iterative</a:t>
            </a:r>
            <a:r>
              <a:rPr lang="en-US" dirty="0"/>
              <a:t>)</a:t>
            </a:r>
          </a:p>
          <a:p>
            <a:pPr lvl="2">
              <a:spcBef>
                <a:spcPts val="84"/>
              </a:spcBef>
              <a:spcAft>
                <a:spcPts val="168"/>
              </a:spcAft>
            </a:pPr>
            <a:r>
              <a:rPr lang="en-US" sz="1800" dirty="0"/>
              <a:t>Assess model quality during training process</a:t>
            </a:r>
          </a:p>
          <a:p>
            <a:pPr lvl="2">
              <a:spcBef>
                <a:spcPts val="84"/>
              </a:spcBef>
              <a:spcAft>
                <a:spcPts val="168"/>
              </a:spcAft>
            </a:pPr>
            <a:r>
              <a:rPr lang="en-US" sz="1800" dirty="0"/>
              <a:t>Avoid overfitting the model to the training set</a:t>
            </a:r>
          </a:p>
          <a:p>
            <a:pPr lvl="1">
              <a:spcBef>
                <a:spcPts val="84"/>
              </a:spcBef>
              <a:spcAft>
                <a:spcPts val="168"/>
              </a:spcAft>
            </a:pPr>
            <a:r>
              <a:rPr lang="en-US" dirty="0"/>
              <a:t>Validation set </a:t>
            </a:r>
            <a:r>
              <a:rPr lang="en-US" dirty="0">
                <a:sym typeface="Wingdings" pitchFamily="2" charset="2"/>
              </a:rPr>
              <a:t> estimate accuracy or error rate of model (</a:t>
            </a:r>
            <a:r>
              <a:rPr lang="en-US" b="1" dirty="0">
                <a:solidFill>
                  <a:schemeClr val="accent6"/>
                </a:solidFill>
                <a:sym typeface="Wingdings" pitchFamily="2" charset="2"/>
              </a:rPr>
              <a:t>once</a:t>
            </a:r>
            <a:r>
              <a:rPr lang="en-US" dirty="0">
                <a:sym typeface="Wingdings" pitchFamily="2" charset="2"/>
              </a:rPr>
              <a:t>)</a:t>
            </a:r>
            <a:endParaRPr lang="en-US" dirty="0"/>
          </a:p>
          <a:p>
            <a:pPr lvl="2">
              <a:spcBef>
                <a:spcPts val="84"/>
              </a:spcBef>
              <a:spcAft>
                <a:spcPts val="168"/>
              </a:spcAft>
            </a:pPr>
            <a:r>
              <a:rPr lang="en-US" sz="1800" dirty="0"/>
              <a:t>Assess model’s expected performance when applied to new data</a:t>
            </a:r>
            <a:endParaRPr lang="en-US" sz="1800" dirty="0">
              <a:solidFill>
                <a:schemeClr val="tx1"/>
              </a:solidFill>
            </a:endParaRPr>
          </a:p>
        </p:txBody>
      </p:sp>
    </p:spTree>
    <p:extLst>
      <p:ext uri="{BB962C8B-B14F-4D97-AF65-F5344CB8AC3E}">
        <p14:creationId xmlns:p14="http://schemas.microsoft.com/office/powerpoint/2010/main" val="635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359" y="688944"/>
            <a:ext cx="7779808" cy="558831"/>
          </a:xfrm>
        </p:spPr>
        <p:txBody>
          <a:bodyPr/>
          <a:lstStyle/>
          <a:p>
            <a:r>
              <a:rPr lang="en-US" altLang="en-US" dirty="0"/>
              <a:t>Data Science Methodology </a:t>
            </a:r>
            <a:endParaRPr lang="en-US" sz="1500" dirty="0">
              <a:solidFill>
                <a:schemeClr val="accent4"/>
              </a:solidFill>
            </a:endParaRPr>
          </a:p>
        </p:txBody>
      </p:sp>
      <p:sp>
        <p:nvSpPr>
          <p:cNvPr id="4" name="Slide Number Placeholder 3"/>
          <p:cNvSpPr>
            <a:spLocks noGrp="1"/>
          </p:cNvSpPr>
          <p:nvPr>
            <p:ph type="sldNum" sz="quarter" idx="4"/>
          </p:nvPr>
        </p:nvSpPr>
        <p:spPr/>
        <p:txBody>
          <a:bodyPr/>
          <a:lstStyle/>
          <a:p>
            <a:fld id="{6C6A7680-854B-B649-89CD-6056432A2D0E}" type="slidenum">
              <a:rPr lang="en-US" smtClean="0"/>
              <a:pPr/>
              <a:t>12</a:t>
            </a:fld>
            <a:endParaRPr lang="en-US" dirty="0"/>
          </a:p>
        </p:txBody>
      </p:sp>
      <p:pic>
        <p:nvPicPr>
          <p:cNvPr id="8" name="Picture 5" descr="Foundational Data Science Methodology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143" y="1752522"/>
            <a:ext cx="7448924" cy="460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856576" y="4405788"/>
            <a:ext cx="1468672" cy="954107"/>
          </a:xfrm>
          <a:prstGeom prst="rect">
            <a:avLst/>
          </a:prstGeom>
          <a:noFill/>
          <a:ln w="19050">
            <a:noFill/>
          </a:ln>
        </p:spPr>
        <p:txBody>
          <a:bodyPr wrap="none" rtlCol="0">
            <a:spAutoFit/>
          </a:bodyPr>
          <a:lstStyle/>
          <a:p>
            <a:r>
              <a:rPr lang="en-US" sz="1400" dirty="0">
                <a:solidFill>
                  <a:srgbClr val="00B050"/>
                </a:solidFill>
              </a:rPr>
              <a:t>Data Scientist / </a:t>
            </a:r>
          </a:p>
          <a:p>
            <a:r>
              <a:rPr lang="en-US" sz="1400" dirty="0">
                <a:solidFill>
                  <a:srgbClr val="00B050"/>
                </a:solidFill>
              </a:rPr>
              <a:t>Data Engineer</a:t>
            </a:r>
          </a:p>
          <a:p>
            <a:r>
              <a:rPr lang="en-US" sz="1400" dirty="0"/>
              <a:t>Statistician</a:t>
            </a:r>
          </a:p>
          <a:p>
            <a:r>
              <a:rPr lang="en-US" sz="1400" dirty="0"/>
              <a:t>Domain Expert</a:t>
            </a:r>
          </a:p>
        </p:txBody>
      </p:sp>
      <p:pic>
        <p:nvPicPr>
          <p:cNvPr id="17" name="Picture 47" descr="PE0156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1905" y="3011572"/>
            <a:ext cx="20574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797442" y="4529470"/>
            <a:ext cx="3455581" cy="1955999"/>
          </a:xfrm>
          <a:prstGeom prst="rect">
            <a:avLst/>
          </a:prstGeom>
          <a:noFill/>
          <a:ln w="3492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177914771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nvPr>
        </p:nvGraphicFramePr>
        <p:xfrm>
          <a:off x="452534" y="1341375"/>
          <a:ext cx="8238932" cy="4526254"/>
        </p:xfrm>
        <a:graphic>
          <a:graphicData uri="http://schemas.openxmlformats.org/drawingml/2006/table">
            <a:tbl>
              <a:tblPr firstRow="1" bandRow="1">
                <a:tableStyleId>{5C22544A-7EE6-4342-B048-85BDC9FD1C3A}</a:tableStyleId>
              </a:tblPr>
              <a:tblGrid>
                <a:gridCol w="1679636">
                  <a:extLst>
                    <a:ext uri="{9D8B030D-6E8A-4147-A177-3AD203B41FA5}">
                      <a16:colId xmlns="" xmlns:a16="http://schemas.microsoft.com/office/drawing/2014/main" val="20000"/>
                    </a:ext>
                  </a:extLst>
                </a:gridCol>
                <a:gridCol w="3513044">
                  <a:extLst>
                    <a:ext uri="{9D8B030D-6E8A-4147-A177-3AD203B41FA5}">
                      <a16:colId xmlns="" xmlns:a16="http://schemas.microsoft.com/office/drawing/2014/main" val="3060790854"/>
                    </a:ext>
                  </a:extLst>
                </a:gridCol>
                <a:gridCol w="3046252">
                  <a:extLst>
                    <a:ext uri="{9D8B030D-6E8A-4147-A177-3AD203B41FA5}">
                      <a16:colId xmlns="" xmlns:a16="http://schemas.microsoft.com/office/drawing/2014/main"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 xmlns:a16="http://schemas.microsoft.com/office/drawing/2014/main"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Detecting Fraud</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Predicting</a:t>
                      </a:r>
                      <a:r>
                        <a:rPr lang="en-US" sz="1400" baseline="0" dirty="0">
                          <a:solidFill>
                            <a:srgbClr val="7F7F7F"/>
                          </a:solidFill>
                        </a:rPr>
                        <a:t> defaults on loans</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Discovering spam</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Predicting users who might churn</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Classifying images, sounds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Assigning</a:t>
                      </a:r>
                      <a:r>
                        <a:rPr lang="en-US" sz="1400" baseline="0" dirty="0">
                          <a:solidFill>
                            <a:srgbClr val="7F7F7F"/>
                          </a:solidFill>
                        </a:rPr>
                        <a:t> categories to news articles, webpages, etc.…</a:t>
                      </a:r>
                      <a:endParaRPr lang="en-US" sz="1400" dirty="0">
                        <a:solidFill>
                          <a:srgbClr val="7F7F7F"/>
                        </a:solidFill>
                      </a:endParaRP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the price of a house</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loss amounts for loans</a:t>
                      </a:r>
                      <a:endParaRPr lang="en-US" sz="1400" dirty="0">
                        <a:solidFill>
                          <a:srgbClr val="7F7F7F"/>
                        </a:solidFill>
                      </a:endParaRPr>
                    </a:p>
                  </a:txBody>
                  <a:tcPr/>
                </a:tc>
                <a:extLst>
                  <a:ext uri="{0D108BD9-81ED-4DB2-BD59-A6C34878D82A}">
                    <a16:rowId xmlns="" xmlns:a16="http://schemas.microsoft.com/office/drawing/2014/main"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Grouping</a:t>
                      </a:r>
                      <a:r>
                        <a:rPr lang="en-US" sz="1400" baseline="0" dirty="0">
                          <a:solidFill>
                            <a:srgbClr val="7F7F7F"/>
                          </a:solidFill>
                        </a:rPr>
                        <a:t> discrete elements</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Frequent</a:t>
                      </a:r>
                      <a:r>
                        <a:rPr lang="en-US" sz="1400" baseline="0" dirty="0">
                          <a:solidFill>
                            <a:srgbClr val="7F7F7F"/>
                          </a:solidFill>
                        </a:rPr>
                        <a:t> Patterns and associations</a:t>
                      </a:r>
                    </a:p>
                    <a:p>
                      <a:pPr marL="0" marR="0" lvl="0" indent="0" algn="l" defTabSz="457200" rtl="0" eaLnBrk="1" fontAlgn="auto" latinLnBrk="0" hangingPunct="1">
                        <a:lnSpc>
                          <a:spcPct val="100000"/>
                        </a:lnSpc>
                        <a:spcBef>
                          <a:spcPts val="0"/>
                        </a:spcBef>
                        <a:spcAft>
                          <a:spcPts val="0"/>
                        </a:spcAft>
                        <a:buClrTx/>
                        <a:buSzTx/>
                        <a:buFontTx/>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baseline="0" dirty="0">
                          <a:solidFill>
                            <a:srgbClr val="7F7F7F"/>
                          </a:solidFill>
                        </a:rPr>
                        <a:t>     - People who buy chips also buy beer</a:t>
                      </a:r>
                      <a:endParaRPr lang="en-US" sz="1400" dirty="0">
                        <a:solidFill>
                          <a:srgbClr val="7F7F7F"/>
                        </a:solidFill>
                      </a:endParaRP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Grouping</a:t>
                      </a:r>
                      <a:r>
                        <a:rPr lang="en-US" sz="1400" baseline="0" dirty="0">
                          <a:solidFill>
                            <a:srgbClr val="7F7F7F"/>
                          </a:solidFill>
                        </a:rPr>
                        <a:t> continuous variables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05028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Machine Learning vs Human Learning</a:t>
            </a:r>
          </a:p>
        </p:txBody>
      </p:sp>
      <p:sp>
        <p:nvSpPr>
          <p:cNvPr id="19458" name="Content Placeholder 2"/>
          <p:cNvSpPr>
            <a:spLocks noGrp="1"/>
          </p:cNvSpPr>
          <p:nvPr>
            <p:ph idx="1"/>
          </p:nvPr>
        </p:nvSpPr>
        <p:spPr>
          <a:xfrm>
            <a:off x="266700" y="1269874"/>
            <a:ext cx="8542338" cy="1595246"/>
          </a:xfrm>
        </p:spPr>
        <p:txBody>
          <a:bodyPr/>
          <a:lstStyle/>
          <a:p>
            <a:r>
              <a:rPr lang="en-US" altLang="en-US" dirty="0"/>
              <a:t>In many aspects, ML not fundamentally different from HL:</a:t>
            </a:r>
          </a:p>
          <a:p>
            <a:pPr lvl="1"/>
            <a:r>
              <a:rPr lang="en-US" altLang="en-US" dirty="0"/>
              <a:t>Repeat the same task over and over again to gain experience.</a:t>
            </a:r>
          </a:p>
          <a:p>
            <a:pPr lvl="1"/>
            <a:r>
              <a:rPr lang="en-US" altLang="en-US" dirty="0"/>
              <a:t>Action of repeating the same task is referred to as “practice”</a:t>
            </a:r>
          </a:p>
          <a:p>
            <a:pPr lvl="1"/>
            <a:r>
              <a:rPr lang="en-US" altLang="en-US" dirty="0"/>
              <a:t>With practice and experience, we get better at learned tasks.</a:t>
            </a:r>
          </a:p>
          <a:p>
            <a:pPr lvl="1"/>
            <a:endParaRPr lang="en-US" altLang="en-US" dirty="0"/>
          </a:p>
          <a:p>
            <a:r>
              <a:rPr lang="en-US" altLang="en-US" dirty="0"/>
              <a:t>Examples:</a:t>
            </a:r>
          </a:p>
          <a:p>
            <a:pPr lvl="1"/>
            <a:r>
              <a:rPr lang="en-US" altLang="en-US" dirty="0"/>
              <a:t>Learning how to play a music instrument</a:t>
            </a:r>
          </a:p>
          <a:p>
            <a:pPr lvl="1"/>
            <a:r>
              <a:rPr lang="en-US" altLang="en-US" dirty="0"/>
              <a:t>Learning how to play a sport (golf, tennis, </a:t>
            </a:r>
            <a:r>
              <a:rPr lang="en-US" altLang="en-US" dirty="0" err="1"/>
              <a:t>etc</a:t>
            </a:r>
            <a:r>
              <a:rPr lang="en-US" altLang="en-US" dirty="0"/>
              <a:t>…)</a:t>
            </a:r>
          </a:p>
          <a:p>
            <a:pPr lvl="1"/>
            <a:r>
              <a:rPr lang="en-US" altLang="en-US" dirty="0"/>
              <a:t>Practicing for a math exams doing exercises</a:t>
            </a:r>
          </a:p>
          <a:p>
            <a:pPr lvl="1"/>
            <a:r>
              <a:rPr lang="en-US" altLang="en-US" dirty="0"/>
              <a:t>A teacher or coach will measure performance to evaluate progress</a:t>
            </a:r>
          </a:p>
          <a:p>
            <a:pPr lvl="1"/>
            <a:r>
              <a:rPr lang="en-US" altLang="en-US" dirty="0"/>
              <a:t>Practice makes perfect</a:t>
            </a:r>
          </a:p>
          <a:p>
            <a:pPr lvl="1"/>
            <a:endParaRPr lang="en-US" altLang="en-US" sz="1400" dirty="0"/>
          </a:p>
        </p:txBody>
      </p:sp>
    </p:spTree>
    <p:extLst>
      <p:ext uri="{BB962C8B-B14F-4D97-AF65-F5344CB8AC3E}">
        <p14:creationId xmlns:p14="http://schemas.microsoft.com/office/powerpoint/2010/main" val="107749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Under fitting:</a:t>
            </a:r>
          </a:p>
          <a:p>
            <a:pPr lvl="1"/>
            <a:r>
              <a:rPr lang="en-US" altLang="en-US" dirty="0"/>
              <a:t>Not knowing enough “basic” concepts, i.e. not being well-equipped enough to tackle learning at hand:</a:t>
            </a:r>
          </a:p>
          <a:p>
            <a:pPr lvl="2"/>
            <a:r>
              <a:rPr lang="en-US" altLang="en-US" dirty="0"/>
              <a:t>You can’t study calculus without knowing some algebra.</a:t>
            </a:r>
          </a:p>
          <a:p>
            <a:pPr lvl="2"/>
            <a:r>
              <a:rPr lang="en-US" altLang="en-US" dirty="0"/>
              <a:t>You can’t learn playing hockey without knowing how to skate.</a:t>
            </a:r>
          </a:p>
          <a:p>
            <a:pPr lvl="2"/>
            <a:r>
              <a:rPr lang="en-US" altLang="en-US" dirty="0"/>
              <a:t>You can’t learn polo without knowing how to ride.</a:t>
            </a:r>
          </a:p>
          <a:p>
            <a:pPr lvl="1"/>
            <a:endParaRPr lang="en-US" altLang="en-US" dirty="0"/>
          </a:p>
          <a:p>
            <a:pPr lvl="1"/>
            <a:r>
              <a:rPr lang="en-US" altLang="en-US" dirty="0"/>
              <a:t> This can lead to under fitting in Machine Learning: The chosen model is just not “sophisticated”, “rich”, enough to capture the concept.</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584960"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97152"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987296" y="47183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2115312" y="493166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292096" y="5108449"/>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2499360" y="51755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2755392" y="51755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974848" y="507187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3115056" y="488899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3255264" y="469392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1865376" y="4693922"/>
            <a:ext cx="2097024" cy="5486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962400" y="4021867"/>
            <a:ext cx="1379993" cy="338554"/>
          </a:xfrm>
          <a:prstGeom prst="rect">
            <a:avLst/>
          </a:prstGeom>
          <a:noFill/>
        </p:spPr>
        <p:txBody>
          <a:bodyPr wrap="none" rtlCol="0">
            <a:spAutoFit/>
          </a:bodyPr>
          <a:lstStyle/>
          <a:p>
            <a:r>
              <a:rPr lang="en-US" dirty="0" err="1"/>
              <a:t>aX</a:t>
            </a:r>
            <a:r>
              <a:rPr lang="en-US" dirty="0"/>
              <a:t> + BY + C </a:t>
            </a:r>
          </a:p>
        </p:txBody>
      </p:sp>
      <p:cxnSp>
        <p:nvCxnSpPr>
          <p:cNvPr id="18" name="Straight Connector 17"/>
          <p:cNvCxnSpPr/>
          <p:nvPr/>
        </p:nvCxnSpPr>
        <p:spPr>
          <a:xfrm>
            <a:off x="5398707"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410899"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Diamond 19"/>
          <p:cNvSpPr/>
          <p:nvPr/>
        </p:nvSpPr>
        <p:spPr>
          <a:xfrm>
            <a:off x="6288724" y="477926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iamond 20"/>
          <p:cNvSpPr/>
          <p:nvPr/>
        </p:nvSpPr>
        <p:spPr>
          <a:xfrm>
            <a:off x="6628131" y="463601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iamond 21"/>
          <p:cNvSpPr/>
          <p:nvPr/>
        </p:nvSpPr>
        <p:spPr>
          <a:xfrm>
            <a:off x="6319902" y="496824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iamond 22"/>
          <p:cNvSpPr/>
          <p:nvPr/>
        </p:nvSpPr>
        <p:spPr>
          <a:xfrm>
            <a:off x="6441123" y="511759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amond 23"/>
          <p:cNvSpPr/>
          <p:nvPr/>
        </p:nvSpPr>
        <p:spPr>
          <a:xfrm>
            <a:off x="6811392" y="49922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iamond 24"/>
          <p:cNvSpPr/>
          <p:nvPr/>
        </p:nvSpPr>
        <p:spPr>
          <a:xfrm>
            <a:off x="6538660" y="47809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iamond 25"/>
          <p:cNvSpPr/>
          <p:nvPr/>
        </p:nvSpPr>
        <p:spPr>
          <a:xfrm>
            <a:off x="6565647" y="495605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iamond 26"/>
          <p:cNvSpPr/>
          <p:nvPr/>
        </p:nvSpPr>
        <p:spPr>
          <a:xfrm>
            <a:off x="6775454" y="476707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Diamond 28"/>
          <p:cNvSpPr/>
          <p:nvPr/>
        </p:nvSpPr>
        <p:spPr>
          <a:xfrm>
            <a:off x="6423091" y="462801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Diamond 29"/>
          <p:cNvSpPr/>
          <p:nvPr/>
        </p:nvSpPr>
        <p:spPr>
          <a:xfrm>
            <a:off x="6691060" y="49333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Diamond 30"/>
          <p:cNvSpPr/>
          <p:nvPr/>
        </p:nvSpPr>
        <p:spPr>
          <a:xfrm>
            <a:off x="6610416" y="510673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Diamond 31"/>
          <p:cNvSpPr/>
          <p:nvPr/>
        </p:nvSpPr>
        <p:spPr>
          <a:xfrm>
            <a:off x="6222556" y="44087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iamond 32"/>
          <p:cNvSpPr/>
          <p:nvPr/>
        </p:nvSpPr>
        <p:spPr>
          <a:xfrm>
            <a:off x="6030186" y="467868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iamond 33"/>
          <p:cNvSpPr/>
          <p:nvPr/>
        </p:nvSpPr>
        <p:spPr>
          <a:xfrm>
            <a:off x="7072026" y="4720593"/>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iamond 34"/>
          <p:cNvSpPr/>
          <p:nvPr/>
        </p:nvSpPr>
        <p:spPr>
          <a:xfrm>
            <a:off x="7110317" y="5050537"/>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iamond 35"/>
          <p:cNvSpPr/>
          <p:nvPr/>
        </p:nvSpPr>
        <p:spPr>
          <a:xfrm>
            <a:off x="6665121" y="529811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Diamond 36"/>
          <p:cNvSpPr/>
          <p:nvPr/>
        </p:nvSpPr>
        <p:spPr>
          <a:xfrm>
            <a:off x="6887030" y="4438710"/>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Diamond 37"/>
          <p:cNvSpPr/>
          <p:nvPr/>
        </p:nvSpPr>
        <p:spPr>
          <a:xfrm>
            <a:off x="6398451" y="5340096"/>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Diamond 38"/>
          <p:cNvSpPr/>
          <p:nvPr/>
        </p:nvSpPr>
        <p:spPr>
          <a:xfrm>
            <a:off x="6006022" y="4983481"/>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Diamond 39"/>
          <p:cNvSpPr/>
          <p:nvPr/>
        </p:nvSpPr>
        <p:spPr>
          <a:xfrm>
            <a:off x="6567998" y="428789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Diamond 40"/>
          <p:cNvSpPr/>
          <p:nvPr/>
        </p:nvSpPr>
        <p:spPr>
          <a:xfrm>
            <a:off x="6167692" y="52669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Diamond 41"/>
          <p:cNvSpPr/>
          <p:nvPr/>
        </p:nvSpPr>
        <p:spPr>
          <a:xfrm>
            <a:off x="6939281" y="520598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501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Over fitting:</a:t>
            </a:r>
          </a:p>
          <a:p>
            <a:pPr lvl="1"/>
            <a:r>
              <a:rPr lang="en-US" altLang="en-US" dirty="0"/>
              <a:t>Hyper-sensitivity to minor fluctuations, ending up in modeling a lot of the unwanted noise in the data:</a:t>
            </a:r>
          </a:p>
          <a:p>
            <a:pPr lvl="1"/>
            <a:endParaRPr lang="en-US" altLang="en-US" dirty="0"/>
          </a:p>
          <a:p>
            <a:pPr lvl="1"/>
            <a:r>
              <a:rPr lang="en-US" altLang="en-US" dirty="0"/>
              <a:t> This can lead to over fitting in Machine Learning.</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55768" y="3796954"/>
            <a:ext cx="26856" cy="16650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70432" y="5443728"/>
            <a:ext cx="20360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231392" y="500481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1328928" y="470230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039112" y="40437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1670304" y="456819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1901952" y="438302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337816" y="422872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2350008" y="390963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2718816" y="410070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p:nvSpPr>
        <p:spPr>
          <a:xfrm>
            <a:off x="1316736" y="3864010"/>
            <a:ext cx="2231136" cy="1500469"/>
          </a:xfrm>
          <a:custGeom>
            <a:avLst/>
            <a:gdLst>
              <a:gd name="connsiteX0" fmla="*/ 0 w 1633728"/>
              <a:gd name="connsiteY0" fmla="*/ 1219200 h 1219200"/>
              <a:gd name="connsiteX1" fmla="*/ 219456 w 1633728"/>
              <a:gd name="connsiteY1" fmla="*/ 536448 h 1219200"/>
              <a:gd name="connsiteX2" fmla="*/ 829056 w 1633728"/>
              <a:gd name="connsiteY2" fmla="*/ 207264 h 1219200"/>
              <a:gd name="connsiteX3" fmla="*/ 1633728 w 1633728"/>
              <a:gd name="connsiteY3" fmla="*/ 0 h 1219200"/>
            </a:gdLst>
            <a:ahLst/>
            <a:cxnLst>
              <a:cxn ang="0">
                <a:pos x="connsiteX0" y="connsiteY0"/>
              </a:cxn>
              <a:cxn ang="0">
                <a:pos x="connsiteX1" y="connsiteY1"/>
              </a:cxn>
              <a:cxn ang="0">
                <a:pos x="connsiteX2" y="connsiteY2"/>
              </a:cxn>
              <a:cxn ang="0">
                <a:pos x="connsiteX3" y="connsiteY3"/>
              </a:cxn>
            </a:cxnLst>
            <a:rect l="l" t="t" r="r" b="b"/>
            <a:pathLst>
              <a:path w="1633728" h="1219200">
                <a:moveTo>
                  <a:pt x="0" y="1219200"/>
                </a:moveTo>
                <a:cubicBezTo>
                  <a:pt x="40640" y="962152"/>
                  <a:pt x="81280" y="705104"/>
                  <a:pt x="219456" y="536448"/>
                </a:cubicBezTo>
                <a:cubicBezTo>
                  <a:pt x="357632" y="367792"/>
                  <a:pt x="593344" y="296672"/>
                  <a:pt x="829056" y="207264"/>
                </a:cubicBezTo>
                <a:cubicBezTo>
                  <a:pt x="1064768" y="117856"/>
                  <a:pt x="1349248" y="58928"/>
                  <a:pt x="1633728" y="0"/>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iamond 18"/>
          <p:cNvSpPr/>
          <p:nvPr/>
        </p:nvSpPr>
        <p:spPr>
          <a:xfrm>
            <a:off x="2898648" y="379695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iamond 19"/>
          <p:cNvSpPr/>
          <p:nvPr/>
        </p:nvSpPr>
        <p:spPr>
          <a:xfrm>
            <a:off x="3139440" y="3729898"/>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1304544" y="3722408"/>
            <a:ext cx="2426208" cy="1361656"/>
          </a:xfrm>
          <a:custGeom>
            <a:avLst/>
            <a:gdLst>
              <a:gd name="connsiteX0" fmla="*/ 0 w 2426208"/>
              <a:gd name="connsiteY0" fmla="*/ 1361656 h 1361656"/>
              <a:gd name="connsiteX1" fmla="*/ 60960 w 2426208"/>
              <a:gd name="connsiteY1" fmla="*/ 1056856 h 1361656"/>
              <a:gd name="connsiteX2" fmla="*/ 207264 w 2426208"/>
              <a:gd name="connsiteY2" fmla="*/ 642328 h 1361656"/>
              <a:gd name="connsiteX3" fmla="*/ 487680 w 2426208"/>
              <a:gd name="connsiteY3" fmla="*/ 1093432 h 1361656"/>
              <a:gd name="connsiteX4" fmla="*/ 816864 w 2426208"/>
              <a:gd name="connsiteY4" fmla="*/ 191224 h 1361656"/>
              <a:gd name="connsiteX5" fmla="*/ 1085088 w 2426208"/>
              <a:gd name="connsiteY5" fmla="*/ 678904 h 1361656"/>
              <a:gd name="connsiteX6" fmla="*/ 1121664 w 2426208"/>
              <a:gd name="connsiteY6" fmla="*/ 44920 h 1361656"/>
              <a:gd name="connsiteX7" fmla="*/ 1536192 w 2426208"/>
              <a:gd name="connsiteY7" fmla="*/ 581368 h 1361656"/>
              <a:gd name="connsiteX8" fmla="*/ 1670304 w 2426208"/>
              <a:gd name="connsiteY8" fmla="*/ 8344 h 1361656"/>
              <a:gd name="connsiteX9" fmla="*/ 2036064 w 2426208"/>
              <a:gd name="connsiteY9" fmla="*/ 227800 h 1361656"/>
              <a:gd name="connsiteX10" fmla="*/ 2426208 w 2426208"/>
              <a:gd name="connsiteY10" fmla="*/ 44920 h 136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6208" h="1361656">
                <a:moveTo>
                  <a:pt x="0" y="1361656"/>
                </a:moveTo>
                <a:cubicBezTo>
                  <a:pt x="13208" y="1269200"/>
                  <a:pt x="26416" y="1176744"/>
                  <a:pt x="60960" y="1056856"/>
                </a:cubicBezTo>
                <a:cubicBezTo>
                  <a:pt x="95504" y="936968"/>
                  <a:pt x="136144" y="636232"/>
                  <a:pt x="207264" y="642328"/>
                </a:cubicBezTo>
                <a:cubicBezTo>
                  <a:pt x="278384" y="648424"/>
                  <a:pt x="386080" y="1168616"/>
                  <a:pt x="487680" y="1093432"/>
                </a:cubicBezTo>
                <a:cubicBezTo>
                  <a:pt x="589280" y="1018248"/>
                  <a:pt x="717296" y="260312"/>
                  <a:pt x="816864" y="191224"/>
                </a:cubicBezTo>
                <a:cubicBezTo>
                  <a:pt x="916432" y="122136"/>
                  <a:pt x="1034288" y="703288"/>
                  <a:pt x="1085088" y="678904"/>
                </a:cubicBezTo>
                <a:cubicBezTo>
                  <a:pt x="1135888" y="654520"/>
                  <a:pt x="1046480" y="61176"/>
                  <a:pt x="1121664" y="44920"/>
                </a:cubicBezTo>
                <a:cubicBezTo>
                  <a:pt x="1196848" y="28664"/>
                  <a:pt x="1444752" y="587464"/>
                  <a:pt x="1536192" y="581368"/>
                </a:cubicBezTo>
                <a:cubicBezTo>
                  <a:pt x="1627632" y="575272"/>
                  <a:pt x="1586992" y="67272"/>
                  <a:pt x="1670304" y="8344"/>
                </a:cubicBezTo>
                <a:cubicBezTo>
                  <a:pt x="1753616" y="-50584"/>
                  <a:pt x="1910080" y="221704"/>
                  <a:pt x="2036064" y="227800"/>
                </a:cubicBezTo>
                <a:cubicBezTo>
                  <a:pt x="2162048" y="233896"/>
                  <a:pt x="2294128" y="139408"/>
                  <a:pt x="2426208" y="44920"/>
                </a:cubicBezTo>
              </a:path>
            </a:pathLst>
          </a:custGeom>
          <a:noFill/>
          <a:ln w="25400">
            <a:solidFill>
              <a:srgbClr val="ED6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19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Compromise between bias and variance:</a:t>
            </a:r>
          </a:p>
          <a:p>
            <a:pPr marL="290513" lvl="1" indent="0">
              <a:buNone/>
            </a:pPr>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70432" y="2231136"/>
            <a:ext cx="0" cy="2170176"/>
          </a:xfrm>
          <a:prstGeom prst="line">
            <a:avLst/>
          </a:prstGeom>
          <a:ln>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82624" y="4383024"/>
            <a:ext cx="5644896" cy="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1170432" y="2946783"/>
            <a:ext cx="3633216" cy="1247265"/>
          </a:xfrm>
          <a:custGeom>
            <a:avLst/>
            <a:gdLst>
              <a:gd name="connsiteX0" fmla="*/ 0 w 3633216"/>
              <a:gd name="connsiteY0" fmla="*/ 64641 h 1247265"/>
              <a:gd name="connsiteX1" fmla="*/ 999744 w 3633216"/>
              <a:gd name="connsiteY1" fmla="*/ 76833 h 1247265"/>
              <a:gd name="connsiteX2" fmla="*/ 2426208 w 3633216"/>
              <a:gd name="connsiteY2" fmla="*/ 832737 h 1247265"/>
              <a:gd name="connsiteX3" fmla="*/ 3169920 w 3633216"/>
              <a:gd name="connsiteY3" fmla="*/ 1174113 h 1247265"/>
              <a:gd name="connsiteX4" fmla="*/ 3633216 w 3633216"/>
              <a:gd name="connsiteY4" fmla="*/ 1247265 h 1247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216" h="1247265">
                <a:moveTo>
                  <a:pt x="0" y="64641"/>
                </a:moveTo>
                <a:cubicBezTo>
                  <a:pt x="297688" y="6729"/>
                  <a:pt x="595376" y="-51183"/>
                  <a:pt x="999744" y="76833"/>
                </a:cubicBezTo>
                <a:cubicBezTo>
                  <a:pt x="1404112" y="204849"/>
                  <a:pt x="2064512" y="649857"/>
                  <a:pt x="2426208" y="832737"/>
                </a:cubicBezTo>
                <a:cubicBezTo>
                  <a:pt x="2787904" y="1015617"/>
                  <a:pt x="2968752" y="1105025"/>
                  <a:pt x="3169920" y="1174113"/>
                </a:cubicBezTo>
                <a:cubicBezTo>
                  <a:pt x="3371088" y="1243201"/>
                  <a:pt x="3502152" y="1245233"/>
                  <a:pt x="3633216" y="1247265"/>
                </a:cubicBezTo>
              </a:path>
            </a:pathLst>
          </a:cu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1209480" y="2779775"/>
            <a:ext cx="3606360" cy="1292353"/>
          </a:xfrm>
          <a:custGeom>
            <a:avLst/>
            <a:gdLst>
              <a:gd name="connsiteX0" fmla="*/ 0 w 3633216"/>
              <a:gd name="connsiteY0" fmla="*/ 1267968 h 1361822"/>
              <a:gd name="connsiteX1" fmla="*/ 1292352 w 3633216"/>
              <a:gd name="connsiteY1" fmla="*/ 1267968 h 1361822"/>
              <a:gd name="connsiteX2" fmla="*/ 2816352 w 3633216"/>
              <a:gd name="connsiteY2" fmla="*/ 292608 h 1361822"/>
              <a:gd name="connsiteX3" fmla="*/ 3633216 w 3633216"/>
              <a:gd name="connsiteY3" fmla="*/ 0 h 1361822"/>
            </a:gdLst>
            <a:ahLst/>
            <a:cxnLst>
              <a:cxn ang="0">
                <a:pos x="connsiteX0" y="connsiteY0"/>
              </a:cxn>
              <a:cxn ang="0">
                <a:pos x="connsiteX1" y="connsiteY1"/>
              </a:cxn>
              <a:cxn ang="0">
                <a:pos x="connsiteX2" y="connsiteY2"/>
              </a:cxn>
              <a:cxn ang="0">
                <a:pos x="connsiteX3" y="connsiteY3"/>
              </a:cxn>
            </a:cxnLst>
            <a:rect l="l" t="t" r="r" b="b"/>
            <a:pathLst>
              <a:path w="3633216" h="1361822">
                <a:moveTo>
                  <a:pt x="0" y="1267968"/>
                </a:moveTo>
                <a:cubicBezTo>
                  <a:pt x="411480" y="1349248"/>
                  <a:pt x="822960" y="1430528"/>
                  <a:pt x="1292352" y="1267968"/>
                </a:cubicBezTo>
                <a:cubicBezTo>
                  <a:pt x="1761744" y="1105408"/>
                  <a:pt x="2426208" y="503936"/>
                  <a:pt x="2816352" y="292608"/>
                </a:cubicBezTo>
                <a:cubicBezTo>
                  <a:pt x="3206496" y="81280"/>
                  <a:pt x="3419856" y="40640"/>
                  <a:pt x="3633216" y="0"/>
                </a:cubicBezTo>
              </a:path>
            </a:pathLst>
          </a:custGeom>
          <a:noFill/>
          <a:ln w="22225">
            <a:solidFill>
              <a:srgbClr val="455AF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a:off x="1182624" y="2499360"/>
            <a:ext cx="3157728" cy="780160"/>
          </a:xfrm>
          <a:custGeom>
            <a:avLst/>
            <a:gdLst>
              <a:gd name="connsiteX0" fmla="*/ 0 w 3157728"/>
              <a:gd name="connsiteY0" fmla="*/ 341376 h 780160"/>
              <a:gd name="connsiteX1" fmla="*/ 1085088 w 3157728"/>
              <a:gd name="connsiteY1" fmla="*/ 316992 h 780160"/>
              <a:gd name="connsiteX2" fmla="*/ 1828800 w 3157728"/>
              <a:gd name="connsiteY2" fmla="*/ 694944 h 780160"/>
              <a:gd name="connsiteX3" fmla="*/ 2170176 w 3157728"/>
              <a:gd name="connsiteY3" fmla="*/ 731520 h 780160"/>
              <a:gd name="connsiteX4" fmla="*/ 2718816 w 3157728"/>
              <a:gd name="connsiteY4" fmla="*/ 121920 h 780160"/>
              <a:gd name="connsiteX5" fmla="*/ 3157728 w 3157728"/>
              <a:gd name="connsiteY5" fmla="*/ 0 h 7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7728" h="780160">
                <a:moveTo>
                  <a:pt x="0" y="341376"/>
                </a:moveTo>
                <a:cubicBezTo>
                  <a:pt x="390144" y="299720"/>
                  <a:pt x="780288" y="258064"/>
                  <a:pt x="1085088" y="316992"/>
                </a:cubicBezTo>
                <a:cubicBezTo>
                  <a:pt x="1389888" y="375920"/>
                  <a:pt x="1647952" y="625856"/>
                  <a:pt x="1828800" y="694944"/>
                </a:cubicBezTo>
                <a:cubicBezTo>
                  <a:pt x="2009648" y="764032"/>
                  <a:pt x="2021840" y="827024"/>
                  <a:pt x="2170176" y="731520"/>
                </a:cubicBezTo>
                <a:cubicBezTo>
                  <a:pt x="2318512" y="636016"/>
                  <a:pt x="2554224" y="243840"/>
                  <a:pt x="2718816" y="121920"/>
                </a:cubicBezTo>
                <a:cubicBezTo>
                  <a:pt x="2883408" y="0"/>
                  <a:pt x="3020568" y="0"/>
                  <a:pt x="3157728" y="0"/>
                </a:cubicBezTo>
              </a:path>
            </a:pathLst>
          </a:cu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581020" y="4458953"/>
            <a:ext cx="2385589" cy="338554"/>
          </a:xfrm>
          <a:prstGeom prst="rect">
            <a:avLst/>
          </a:prstGeom>
          <a:noFill/>
        </p:spPr>
        <p:txBody>
          <a:bodyPr wrap="none" rtlCol="0">
            <a:spAutoFit/>
          </a:bodyPr>
          <a:lstStyle/>
          <a:p>
            <a:r>
              <a:rPr lang="en-US" dirty="0"/>
              <a:t>Complexity of the model</a:t>
            </a:r>
          </a:p>
        </p:txBody>
      </p:sp>
      <p:sp>
        <p:nvSpPr>
          <p:cNvPr id="32" name="TextBox 31"/>
          <p:cNvSpPr txBox="1"/>
          <p:nvPr/>
        </p:nvSpPr>
        <p:spPr>
          <a:xfrm>
            <a:off x="116827" y="2231136"/>
            <a:ext cx="1095172" cy="584775"/>
          </a:xfrm>
          <a:prstGeom prst="rect">
            <a:avLst/>
          </a:prstGeom>
          <a:noFill/>
        </p:spPr>
        <p:txBody>
          <a:bodyPr wrap="none" rtlCol="0">
            <a:spAutoFit/>
          </a:bodyPr>
          <a:lstStyle/>
          <a:p>
            <a:pPr algn="ctr"/>
            <a:r>
              <a:rPr lang="en-US" dirty="0"/>
              <a:t>Prediction</a:t>
            </a:r>
          </a:p>
          <a:p>
            <a:pPr algn="ctr"/>
            <a:r>
              <a:rPr lang="en-US" dirty="0"/>
              <a:t>Error</a:t>
            </a:r>
          </a:p>
        </p:txBody>
      </p:sp>
      <p:sp>
        <p:nvSpPr>
          <p:cNvPr id="33" name="TextBox 32"/>
          <p:cNvSpPr txBox="1"/>
          <p:nvPr/>
        </p:nvSpPr>
        <p:spPr>
          <a:xfrm>
            <a:off x="4521934" y="3848693"/>
            <a:ext cx="1850186" cy="338554"/>
          </a:xfrm>
          <a:prstGeom prst="rect">
            <a:avLst/>
          </a:prstGeom>
          <a:noFill/>
        </p:spPr>
        <p:txBody>
          <a:bodyPr wrap="none" rtlCol="0">
            <a:spAutoFit/>
          </a:bodyPr>
          <a:lstStyle/>
          <a:p>
            <a:r>
              <a:rPr lang="en-US" dirty="0"/>
              <a:t>Bias (under fitting)</a:t>
            </a:r>
          </a:p>
        </p:txBody>
      </p:sp>
      <p:sp>
        <p:nvSpPr>
          <p:cNvPr id="34" name="TextBox 33"/>
          <p:cNvSpPr txBox="1"/>
          <p:nvPr/>
        </p:nvSpPr>
        <p:spPr>
          <a:xfrm>
            <a:off x="4520890" y="2779775"/>
            <a:ext cx="2120260" cy="338554"/>
          </a:xfrm>
          <a:prstGeom prst="rect">
            <a:avLst/>
          </a:prstGeom>
          <a:noFill/>
        </p:spPr>
        <p:txBody>
          <a:bodyPr wrap="none" rtlCol="0">
            <a:spAutoFit/>
          </a:bodyPr>
          <a:lstStyle/>
          <a:p>
            <a:r>
              <a:rPr lang="en-US" dirty="0"/>
              <a:t>Variance (over fitting)</a:t>
            </a:r>
          </a:p>
        </p:txBody>
      </p:sp>
      <p:cxnSp>
        <p:nvCxnSpPr>
          <p:cNvPr id="31" name="Straight Connector 30"/>
          <p:cNvCxnSpPr/>
          <p:nvPr/>
        </p:nvCxnSpPr>
        <p:spPr>
          <a:xfrm>
            <a:off x="3230880" y="2324862"/>
            <a:ext cx="0" cy="20581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bwMode="auto">
          <a:xfrm>
            <a:off x="1838325" y="2324100"/>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3657600" y="2324862"/>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 name="TextBox 4"/>
          <p:cNvSpPr txBox="1"/>
          <p:nvPr/>
        </p:nvSpPr>
        <p:spPr>
          <a:xfrm>
            <a:off x="1170432" y="4548812"/>
            <a:ext cx="777777" cy="830997"/>
          </a:xfrm>
          <a:prstGeom prst="rect">
            <a:avLst/>
          </a:prstGeom>
          <a:noFill/>
        </p:spPr>
        <p:txBody>
          <a:bodyPr wrap="none" rtlCol="0">
            <a:spAutoFit/>
          </a:bodyPr>
          <a:lstStyle/>
          <a:p>
            <a:r>
              <a:rPr lang="en-US" dirty="0"/>
              <a:t>Overly</a:t>
            </a:r>
          </a:p>
          <a:p>
            <a:r>
              <a:rPr lang="en-US" dirty="0"/>
              <a:t>simple</a:t>
            </a:r>
          </a:p>
          <a:p>
            <a:r>
              <a:rPr lang="en-US" dirty="0"/>
              <a:t>model</a:t>
            </a:r>
          </a:p>
        </p:txBody>
      </p:sp>
      <p:sp>
        <p:nvSpPr>
          <p:cNvPr id="19" name="TextBox 18"/>
          <p:cNvSpPr txBox="1"/>
          <p:nvPr/>
        </p:nvSpPr>
        <p:spPr>
          <a:xfrm>
            <a:off x="3951463" y="4582778"/>
            <a:ext cx="742511" cy="830997"/>
          </a:xfrm>
          <a:prstGeom prst="rect">
            <a:avLst/>
          </a:prstGeom>
          <a:noFill/>
        </p:spPr>
        <p:txBody>
          <a:bodyPr wrap="none" rtlCol="0">
            <a:spAutoFit/>
          </a:bodyPr>
          <a:lstStyle/>
          <a:p>
            <a:r>
              <a:rPr lang="en-US" dirty="0"/>
              <a:t>Over-</a:t>
            </a:r>
          </a:p>
          <a:p>
            <a:r>
              <a:rPr lang="en-US" dirty="0"/>
              <a:t>fitted</a:t>
            </a:r>
          </a:p>
          <a:p>
            <a:r>
              <a:rPr lang="en-US" dirty="0"/>
              <a:t>model</a:t>
            </a:r>
          </a:p>
        </p:txBody>
      </p:sp>
      <p:sp>
        <p:nvSpPr>
          <p:cNvPr id="20" name="TextBox 19"/>
          <p:cNvSpPr txBox="1"/>
          <p:nvPr/>
        </p:nvSpPr>
        <p:spPr>
          <a:xfrm>
            <a:off x="2761488" y="4540077"/>
            <a:ext cx="742511" cy="584775"/>
          </a:xfrm>
          <a:prstGeom prst="rect">
            <a:avLst/>
          </a:prstGeom>
          <a:noFill/>
        </p:spPr>
        <p:txBody>
          <a:bodyPr wrap="none" rtlCol="0">
            <a:spAutoFit/>
          </a:bodyPr>
          <a:lstStyle/>
          <a:p>
            <a:r>
              <a:rPr lang="en-US" dirty="0"/>
              <a:t>Good</a:t>
            </a:r>
          </a:p>
          <a:p>
            <a:r>
              <a:rPr lang="en-US" dirty="0"/>
              <a:t>model</a:t>
            </a:r>
          </a:p>
        </p:txBody>
      </p:sp>
    </p:spTree>
    <p:extLst>
      <p:ext uri="{BB962C8B-B14F-4D97-AF65-F5344CB8AC3E}">
        <p14:creationId xmlns:p14="http://schemas.microsoft.com/office/powerpoint/2010/main" val="60912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dirty="0"/>
              <a:t>When to stop training a model</a:t>
            </a:r>
          </a:p>
        </p:txBody>
      </p:sp>
      <p:pic>
        <p:nvPicPr>
          <p:cNvPr id="2050" name="Picture 2"/>
          <p:cNvPicPr>
            <a:picLocks noChangeAspect="1" noChangeArrowheads="1"/>
          </p:cNvPicPr>
          <p:nvPr/>
        </p:nvPicPr>
        <p:blipFill>
          <a:blip r:embed="rId3"/>
          <a:srcRect/>
          <a:stretch>
            <a:fillRect/>
          </a:stretch>
        </p:blipFill>
        <p:spPr bwMode="auto">
          <a:xfrm>
            <a:off x="628650" y="1291104"/>
            <a:ext cx="7923575" cy="5223996"/>
          </a:xfrm>
          <a:prstGeom prst="rect">
            <a:avLst/>
          </a:prstGeom>
          <a:noFill/>
          <a:ln w="9525">
            <a:noFill/>
            <a:miter lim="800000"/>
            <a:headEnd/>
            <a:tailEnd/>
          </a:ln>
        </p:spPr>
      </p:pic>
      <p:grpSp>
        <p:nvGrpSpPr>
          <p:cNvPr id="206" name="Group 205"/>
          <p:cNvGrpSpPr/>
          <p:nvPr/>
        </p:nvGrpSpPr>
        <p:grpSpPr>
          <a:xfrm>
            <a:off x="7199948" y="609600"/>
            <a:ext cx="1913572" cy="937260"/>
            <a:chOff x="4172903" y="617220"/>
            <a:chExt cx="2380297" cy="1165860"/>
          </a:xfrm>
        </p:grpSpPr>
        <p:pic>
          <p:nvPicPr>
            <p:cNvPr id="207" name="Picture 2"/>
            <p:cNvPicPr>
              <a:picLocks noChangeAspect="1" noChangeArrowheads="1"/>
            </p:cNvPicPr>
            <p:nvPr/>
          </p:nvPicPr>
          <p:blipFill>
            <a:blip r:embed="rId4"/>
            <a:srcRect/>
            <a:stretch>
              <a:fillRect/>
            </a:stretch>
          </p:blipFill>
          <p:spPr bwMode="auto">
            <a:xfrm>
              <a:off x="4172903" y="657225"/>
              <a:ext cx="2352675" cy="1123950"/>
            </a:xfrm>
            <a:prstGeom prst="rect">
              <a:avLst/>
            </a:prstGeom>
            <a:noFill/>
            <a:ln w="9525">
              <a:noFill/>
              <a:miter lim="800000"/>
              <a:headEnd/>
              <a:tailEnd/>
            </a:ln>
          </p:spPr>
        </p:pic>
        <p:sp>
          <p:nvSpPr>
            <p:cNvPr id="208" name="Rectangle 207"/>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Rectangle 208"/>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90069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vs. Unsupervised Learning</a:t>
            </a:r>
          </a:p>
        </p:txBody>
      </p:sp>
      <p:pic>
        <p:nvPicPr>
          <p:cNvPr id="7170" name="Picture 2" descr="https://cdn-images-1.medium.com/max/800/1*3nfPT9oOadXZGpPSy6h7v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 y="2471532"/>
            <a:ext cx="7620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40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p:txBody>
          <a:bodyPr/>
          <a:lstStyle/>
          <a:p>
            <a:pPr marL="0" indent="0">
              <a:buNone/>
            </a:pPr>
            <a:r>
              <a:rPr lang="en-US" dirty="0" smtClean="0"/>
              <a:t>“The ability of a computer to learn without being explicitly programmed”</a:t>
            </a:r>
            <a:endParaRPr lang="en-US" dirty="0"/>
          </a:p>
          <a:p>
            <a:pPr lvl="1">
              <a:buFontTx/>
              <a:buChar char="-"/>
            </a:pPr>
            <a:r>
              <a:rPr lang="en-US" dirty="0" smtClean="0">
                <a:hlinkClick r:id="rId2" tooltip="Arthur Samuel"/>
              </a:rPr>
              <a:t>Arthur Samuel</a:t>
            </a:r>
            <a:r>
              <a:rPr lang="en-US" dirty="0" smtClean="0"/>
              <a:t> </a:t>
            </a:r>
            <a:r>
              <a:rPr lang="mr-IN" dirty="0" smtClean="0"/>
              <a:t>–</a:t>
            </a:r>
            <a:r>
              <a:rPr lang="en-US" dirty="0" smtClean="0"/>
              <a:t> </a:t>
            </a:r>
            <a:r>
              <a:rPr lang="en-US" dirty="0" err="1" smtClean="0"/>
              <a:t>IBM’er</a:t>
            </a:r>
            <a:r>
              <a:rPr lang="en-US" dirty="0" smtClean="0"/>
              <a:t> and Stanford Professor </a:t>
            </a:r>
            <a:r>
              <a:rPr lang="en-US" dirty="0"/>
              <a:t>in </a:t>
            </a:r>
            <a:r>
              <a:rPr lang="en-US" dirty="0" smtClean="0"/>
              <a:t>1959</a:t>
            </a:r>
          </a:p>
          <a:p>
            <a:pPr>
              <a:buFontTx/>
              <a:buChar char="-"/>
            </a:pPr>
            <a:endParaRPr lang="en-US" dirty="0" smtClean="0"/>
          </a:p>
          <a:p>
            <a:pPr>
              <a:buFontTx/>
              <a:buChar char="-"/>
            </a:pPr>
            <a:endParaRPr lang="en-US" dirty="0"/>
          </a:p>
          <a:p>
            <a:pPr>
              <a:buFontTx/>
              <a:buChar char="-"/>
            </a:pPr>
            <a:r>
              <a:rPr lang="en-US" dirty="0" smtClean="0"/>
              <a:t>People can get bored with repetitive tasks, but machines will not.</a:t>
            </a:r>
          </a:p>
          <a:p>
            <a:pPr lvl="1">
              <a:buFontTx/>
              <a:buChar char="-"/>
            </a:pPr>
            <a:r>
              <a:rPr lang="en-US" dirty="0" smtClean="0"/>
              <a:t>Machine learning problems get harder and harder, so machine learning needs to be tuned!</a:t>
            </a:r>
          </a:p>
          <a:p>
            <a:pPr lvl="1">
              <a:buFontTx/>
              <a:buChar char="-"/>
            </a:pPr>
            <a:endParaRPr lang="en-US" dirty="0" smtClean="0"/>
          </a:p>
        </p:txBody>
      </p:sp>
      <p:pic>
        <p:nvPicPr>
          <p:cNvPr id="4" name="Picture 3"/>
          <p:cNvPicPr>
            <a:picLocks noChangeAspect="1"/>
          </p:cNvPicPr>
          <p:nvPr/>
        </p:nvPicPr>
        <p:blipFill>
          <a:blip r:embed="rId3"/>
          <a:stretch>
            <a:fillRect/>
          </a:stretch>
        </p:blipFill>
        <p:spPr>
          <a:xfrm>
            <a:off x="2869716" y="4100937"/>
            <a:ext cx="2847975" cy="1600200"/>
          </a:xfrm>
          <a:prstGeom prst="rect">
            <a:avLst/>
          </a:prstGeom>
        </p:spPr>
      </p:pic>
      <p:sp>
        <p:nvSpPr>
          <p:cNvPr id="5" name="Rectangle 4"/>
          <p:cNvSpPr/>
          <p:nvPr/>
        </p:nvSpPr>
        <p:spPr>
          <a:xfrm>
            <a:off x="1989805" y="2145892"/>
            <a:ext cx="4105611" cy="338554"/>
          </a:xfrm>
          <a:prstGeom prst="rect">
            <a:avLst/>
          </a:prstGeom>
        </p:spPr>
        <p:txBody>
          <a:bodyPr wrap="none">
            <a:spAutoFit/>
          </a:bodyPr>
          <a:lstStyle/>
          <a:p>
            <a:r>
              <a:rPr lang="en-US" dirty="0"/>
              <a:t>https://</a:t>
            </a:r>
            <a:r>
              <a:rPr lang="en-US" dirty="0" err="1"/>
              <a:t>en.wikipedia.org</a:t>
            </a:r>
            <a:r>
              <a:rPr lang="en-US" dirty="0"/>
              <a:t>/wiki/</a:t>
            </a:r>
            <a:r>
              <a:rPr lang="en-US" dirty="0" err="1"/>
              <a:t>Arthur_Samuel</a:t>
            </a:r>
            <a:endParaRPr lang="en-US" dirty="0"/>
          </a:p>
        </p:txBody>
      </p:sp>
    </p:spTree>
    <p:extLst>
      <p:ext uri="{BB962C8B-B14F-4D97-AF65-F5344CB8AC3E}">
        <p14:creationId xmlns:p14="http://schemas.microsoft.com/office/powerpoint/2010/main" val="48939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Decision tree</a:t>
            </a:r>
          </a:p>
        </p:txBody>
      </p:sp>
      <p:sp>
        <p:nvSpPr>
          <p:cNvPr id="25603" name="Rectangle 2"/>
          <p:cNvSpPr>
            <a:spLocks noGrp="1" noChangeArrowheads="1"/>
          </p:cNvSpPr>
          <p:nvPr>
            <p:ph type="body" idx="1"/>
          </p:nvPr>
        </p:nvSpPr>
        <p:spPr>
          <a:xfrm>
            <a:off x="270215" y="1273377"/>
            <a:ext cx="4763504" cy="5713413"/>
          </a:xfrm>
        </p:spPr>
        <p:txBody>
          <a:bodyPr/>
          <a:lstStyle/>
          <a:p>
            <a:pPr>
              <a:spcBef>
                <a:spcPts val="84"/>
              </a:spcBef>
              <a:spcAft>
                <a:spcPts val="168"/>
              </a:spcAft>
            </a:pPr>
            <a:r>
              <a:rPr lang="en-US" dirty="0"/>
              <a:t>Class variable (target) with two or more outcomes.</a:t>
            </a:r>
          </a:p>
          <a:p>
            <a:pPr>
              <a:spcBef>
                <a:spcPts val="84"/>
              </a:spcBef>
              <a:spcAft>
                <a:spcPts val="168"/>
              </a:spcAft>
            </a:pPr>
            <a:r>
              <a:rPr lang="en-US" dirty="0"/>
              <a:t>Splits records in a tree-like </a:t>
            </a:r>
            <a:br>
              <a:rPr lang="en-US" dirty="0"/>
            </a:br>
            <a:r>
              <a:rPr lang="en-US" dirty="0"/>
              <a:t>series of nodes along </a:t>
            </a:r>
            <a:br>
              <a:rPr lang="en-US" dirty="0"/>
            </a:br>
            <a:r>
              <a:rPr lang="en-US" dirty="0"/>
              <a:t>mutually-exclusive paths.</a:t>
            </a:r>
          </a:p>
          <a:p>
            <a:pPr lvl="1">
              <a:spcBef>
                <a:spcPts val="84"/>
              </a:spcBef>
              <a:spcAft>
                <a:spcPts val="168"/>
              </a:spcAft>
            </a:pPr>
            <a:r>
              <a:rPr lang="en-US" dirty="0"/>
              <a:t>Algorithm decides which </a:t>
            </a:r>
            <a:br>
              <a:rPr lang="en-US" dirty="0"/>
            </a:br>
            <a:r>
              <a:rPr lang="en-US" dirty="0"/>
              <a:t>variable and threshold value </a:t>
            </a:r>
            <a:br>
              <a:rPr lang="en-US" dirty="0"/>
            </a:br>
            <a:r>
              <a:rPr lang="en-US" dirty="0"/>
              <a:t>to use at each split</a:t>
            </a:r>
          </a:p>
          <a:p>
            <a:pPr lvl="1">
              <a:spcBef>
                <a:spcPts val="84"/>
              </a:spcBef>
              <a:spcAft>
                <a:spcPts val="168"/>
              </a:spcAft>
            </a:pPr>
            <a:r>
              <a:rPr lang="en-US" dirty="0"/>
              <a:t>New records are predicted </a:t>
            </a:r>
            <a:br>
              <a:rPr lang="en-US" dirty="0"/>
            </a:br>
            <a:r>
              <a:rPr lang="en-US" dirty="0"/>
              <a:t>(classified) based on the </a:t>
            </a:r>
            <a:br>
              <a:rPr lang="en-US" dirty="0"/>
            </a:br>
            <a:r>
              <a:rPr lang="en-US" dirty="0"/>
              <a:t>leaf assignment</a:t>
            </a:r>
          </a:p>
          <a:p>
            <a:pPr lvl="1">
              <a:spcBef>
                <a:spcPts val="84"/>
              </a:spcBef>
              <a:spcAft>
                <a:spcPts val="168"/>
              </a:spcAft>
            </a:pPr>
            <a:r>
              <a:rPr lang="en-US" dirty="0"/>
              <a:t>Accurate</a:t>
            </a:r>
          </a:p>
          <a:p>
            <a:pPr lvl="1">
              <a:spcBef>
                <a:spcPts val="84"/>
              </a:spcBef>
              <a:spcAft>
                <a:spcPts val="168"/>
              </a:spcAft>
            </a:pPr>
            <a:r>
              <a:rPr lang="en-US" dirty="0"/>
              <a:t>Explicit decision paths</a:t>
            </a:r>
          </a:p>
          <a:p>
            <a:pPr>
              <a:spcBef>
                <a:spcPts val="84"/>
              </a:spcBef>
              <a:spcAft>
                <a:spcPts val="168"/>
              </a:spcAft>
            </a:pPr>
            <a:r>
              <a:rPr lang="en-US" dirty="0"/>
              <a:t>Can also handle continuous target (“regression tree”).</a:t>
            </a:r>
          </a:p>
          <a:p>
            <a:pPr>
              <a:spcBef>
                <a:spcPts val="84"/>
              </a:spcBef>
              <a:spcAft>
                <a:spcPts val="168"/>
              </a:spcAft>
              <a:buNone/>
            </a:pPr>
            <a:endParaRPr lang="en-US" dirty="0"/>
          </a:p>
        </p:txBody>
      </p:sp>
      <p:grpSp>
        <p:nvGrpSpPr>
          <p:cNvPr id="2" name="Group 49"/>
          <p:cNvGrpSpPr/>
          <p:nvPr/>
        </p:nvGrpSpPr>
        <p:grpSpPr>
          <a:xfrm>
            <a:off x="4286250" y="1366391"/>
            <a:ext cx="4717901" cy="4578697"/>
            <a:chOff x="11734800" y="2652572"/>
            <a:chExt cx="12581069" cy="9157394"/>
          </a:xfrm>
        </p:grpSpPr>
        <p:sp>
          <p:nvSpPr>
            <p:cNvPr id="12" name="Rounded Rectangle 11"/>
            <p:cNvSpPr/>
            <p:nvPr/>
          </p:nvSpPr>
          <p:spPr>
            <a:xfrm>
              <a:off x="14537183" y="2652572"/>
              <a:ext cx="7560817"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Days Since Previous Visit &lt;= 225 </a:t>
              </a:r>
            </a:p>
          </p:txBody>
        </p:sp>
        <p:cxnSp>
          <p:nvCxnSpPr>
            <p:cNvPr id="13" name="Elbow Connector 12"/>
            <p:cNvCxnSpPr>
              <a:stCxn id="12" idx="2"/>
              <a:endCxn id="14" idx="0"/>
            </p:cNvCxnSpPr>
            <p:nvPr/>
          </p:nvCxnSpPr>
          <p:spPr>
            <a:xfrm rot="5400000">
              <a:off x="15899526" y="2246010"/>
              <a:ext cx="1229254" cy="360688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984480" y="4664078"/>
              <a:ext cx="3452461" cy="782252"/>
            </a:xfrm>
            <a:prstGeom prst="rect">
              <a:avLst/>
            </a:prstGeom>
            <a:solidFill>
              <a:srgbClr val="92D05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No</a:t>
              </a:r>
            </a:p>
          </p:txBody>
        </p:sp>
        <p:cxnSp>
          <p:nvCxnSpPr>
            <p:cNvPr id="15" name="Elbow Connector 14"/>
            <p:cNvCxnSpPr>
              <a:stCxn id="12" idx="2"/>
              <a:endCxn id="16" idx="0"/>
            </p:cNvCxnSpPr>
            <p:nvPr/>
          </p:nvCxnSpPr>
          <p:spPr>
            <a:xfrm rot="16200000" flipH="1">
              <a:off x="18826163" y="2926253"/>
              <a:ext cx="1229254" cy="2246395"/>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6812101" y="4664078"/>
              <a:ext cx="7503768"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Visits to Doctor in Past Year &lt;= 3</a:t>
              </a:r>
            </a:p>
          </p:txBody>
        </p:sp>
        <p:cxnSp>
          <p:nvCxnSpPr>
            <p:cNvPr id="17" name="Elbow Connector 16"/>
            <p:cNvCxnSpPr/>
            <p:nvPr/>
          </p:nvCxnSpPr>
          <p:spPr>
            <a:xfrm rot="5400000">
              <a:off x="17805884" y="5250767"/>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9845327" y="4831703"/>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880309" y="3489498"/>
              <a:ext cx="1086624" cy="584776"/>
            </a:xfrm>
            <a:prstGeom prst="rect">
              <a:avLst/>
            </a:prstGeom>
            <a:noFill/>
          </p:spPr>
          <p:txBody>
            <a:bodyPr wrap="none" rtlCol="0">
              <a:spAutoFit/>
            </a:bodyPr>
            <a:lstStyle/>
            <a:p>
              <a:r>
                <a:rPr lang="en-US" sz="1300" b="1" i="1" dirty="0"/>
                <a:t>No</a:t>
              </a:r>
            </a:p>
          </p:txBody>
        </p:sp>
        <p:sp>
          <p:nvSpPr>
            <p:cNvPr id="20" name="TextBox 19"/>
            <p:cNvSpPr txBox="1"/>
            <p:nvPr/>
          </p:nvSpPr>
          <p:spPr>
            <a:xfrm>
              <a:off x="18989429" y="3503470"/>
              <a:ext cx="1266843" cy="584776"/>
            </a:xfrm>
            <a:prstGeom prst="rect">
              <a:avLst/>
            </a:prstGeom>
            <a:noFill/>
          </p:spPr>
          <p:txBody>
            <a:bodyPr wrap="none" rtlCol="0">
              <a:spAutoFit/>
            </a:bodyPr>
            <a:lstStyle/>
            <a:p>
              <a:r>
                <a:rPr lang="en-US" sz="1300" b="1" i="1" dirty="0"/>
                <a:t>Yes</a:t>
              </a:r>
            </a:p>
          </p:txBody>
        </p:sp>
        <p:sp>
          <p:nvSpPr>
            <p:cNvPr id="29" name="Rounded Rectangle 28"/>
            <p:cNvSpPr/>
            <p:nvPr/>
          </p:nvSpPr>
          <p:spPr>
            <a:xfrm>
              <a:off x="15375312" y="6675584"/>
              <a:ext cx="4470015"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Patient Age &lt;= 61</a:t>
              </a:r>
            </a:p>
          </p:txBody>
        </p:sp>
        <p:cxnSp>
          <p:nvCxnSpPr>
            <p:cNvPr id="30" name="Elbow Connector 29"/>
            <p:cNvCxnSpPr/>
            <p:nvPr/>
          </p:nvCxnSpPr>
          <p:spPr>
            <a:xfrm rot="5400000">
              <a:off x="16185503" y="7262273"/>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H="1">
              <a:off x="18224946" y="6843209"/>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440400" y="8712200"/>
              <a:ext cx="3781312" cy="782252"/>
            </a:xfrm>
            <a:prstGeom prst="rect">
              <a:avLst/>
            </a:prstGeom>
            <a:solidFill>
              <a:srgbClr val="FF7C8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Yes</a:t>
              </a:r>
            </a:p>
          </p:txBody>
        </p:sp>
        <p:sp>
          <p:nvSpPr>
            <p:cNvPr id="36" name="Rounded Rectangle 35"/>
            <p:cNvSpPr/>
            <p:nvPr/>
          </p:nvSpPr>
          <p:spPr>
            <a:xfrm>
              <a:off x="15137842" y="8687090"/>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7" name="Straight Connector 36"/>
            <p:cNvCxnSpPr/>
            <p:nvPr/>
          </p:nvCxnSpPr>
          <p:spPr>
            <a:xfrm>
              <a:off x="15977711" y="9469342"/>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0837111" y="6689552"/>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9" name="Straight Connector 38"/>
            <p:cNvCxnSpPr/>
            <p:nvPr/>
          </p:nvCxnSpPr>
          <p:spPr>
            <a:xfrm>
              <a:off x="21676980" y="7471804"/>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3"/>
            <p:cNvSpPr txBox="1"/>
            <p:nvPr/>
          </p:nvSpPr>
          <p:spPr>
            <a:xfrm>
              <a:off x="19659600" y="10424972"/>
              <a:ext cx="3581400"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92% of patients are readmitted.</a:t>
              </a:r>
            </a:p>
          </p:txBody>
        </p:sp>
        <p:cxnSp>
          <p:nvCxnSpPr>
            <p:cNvPr id="42" name="Straight Arrow Connector 41"/>
            <p:cNvCxnSpPr>
              <a:stCxn id="41" idx="0"/>
            </p:cNvCxnSpPr>
            <p:nvPr/>
          </p:nvCxnSpPr>
          <p:spPr bwMode="auto">
            <a:xfrm flipH="1" flipV="1">
              <a:off x="21107400" y="9586772"/>
              <a:ext cx="342901" cy="838200"/>
            </a:xfrm>
            <a:prstGeom prst="straightConnector1">
              <a:avLst/>
            </a:prstGeom>
            <a:noFill/>
            <a:ln w="63500" cap="flat" cmpd="sng" algn="ctr">
              <a:solidFill>
                <a:srgbClr val="FF0000"/>
              </a:solidFill>
              <a:prstDash val="solid"/>
              <a:round/>
              <a:headEnd type="none" w="med" len="med"/>
              <a:tailEnd type="triangle"/>
            </a:ln>
            <a:effectLst/>
          </p:spPr>
        </p:cxnSp>
        <p:sp>
          <p:nvSpPr>
            <p:cNvPr id="53" name="TextBox 52"/>
            <p:cNvSpPr txBox="1"/>
            <p:nvPr/>
          </p:nvSpPr>
          <p:spPr>
            <a:xfrm>
              <a:off x="17861509" y="5497254"/>
              <a:ext cx="1086624" cy="584776"/>
            </a:xfrm>
            <a:prstGeom prst="rect">
              <a:avLst/>
            </a:prstGeom>
            <a:noFill/>
          </p:spPr>
          <p:txBody>
            <a:bodyPr wrap="none" rtlCol="0">
              <a:spAutoFit/>
            </a:bodyPr>
            <a:lstStyle/>
            <a:p>
              <a:r>
                <a:rPr lang="en-US" sz="1300" b="1" i="1" dirty="0"/>
                <a:t>No</a:t>
              </a:r>
            </a:p>
          </p:txBody>
        </p:sp>
        <p:sp>
          <p:nvSpPr>
            <p:cNvPr id="54" name="TextBox 53"/>
            <p:cNvSpPr txBox="1"/>
            <p:nvPr/>
          </p:nvSpPr>
          <p:spPr>
            <a:xfrm>
              <a:off x="20650200" y="5511226"/>
              <a:ext cx="1266843" cy="584776"/>
            </a:xfrm>
            <a:prstGeom prst="rect">
              <a:avLst/>
            </a:prstGeom>
            <a:noFill/>
          </p:spPr>
          <p:txBody>
            <a:bodyPr wrap="none" rtlCol="0">
              <a:spAutoFit/>
            </a:bodyPr>
            <a:lstStyle/>
            <a:p>
              <a:r>
                <a:rPr lang="en-US" sz="1300" b="1" i="1" dirty="0"/>
                <a:t>Yes</a:t>
              </a:r>
            </a:p>
          </p:txBody>
        </p:sp>
        <p:sp>
          <p:nvSpPr>
            <p:cNvPr id="55" name="TextBox 54"/>
            <p:cNvSpPr txBox="1"/>
            <p:nvPr/>
          </p:nvSpPr>
          <p:spPr>
            <a:xfrm>
              <a:off x="16337509" y="7529254"/>
              <a:ext cx="1086624" cy="584776"/>
            </a:xfrm>
            <a:prstGeom prst="rect">
              <a:avLst/>
            </a:prstGeom>
            <a:noFill/>
          </p:spPr>
          <p:txBody>
            <a:bodyPr wrap="none" rtlCol="0">
              <a:spAutoFit/>
            </a:bodyPr>
            <a:lstStyle/>
            <a:p>
              <a:r>
                <a:rPr lang="en-US" sz="1300" b="1" i="1" dirty="0"/>
                <a:t>No</a:t>
              </a:r>
            </a:p>
          </p:txBody>
        </p:sp>
        <p:sp>
          <p:nvSpPr>
            <p:cNvPr id="56" name="TextBox 55"/>
            <p:cNvSpPr txBox="1"/>
            <p:nvPr/>
          </p:nvSpPr>
          <p:spPr>
            <a:xfrm>
              <a:off x="18897600" y="7543226"/>
              <a:ext cx="1266843" cy="584776"/>
            </a:xfrm>
            <a:prstGeom prst="rect">
              <a:avLst/>
            </a:prstGeom>
            <a:noFill/>
          </p:spPr>
          <p:txBody>
            <a:bodyPr wrap="none" rtlCol="0">
              <a:spAutoFit/>
            </a:bodyPr>
            <a:lstStyle/>
            <a:p>
              <a:r>
                <a:rPr lang="en-US" sz="1300" b="1" i="1" dirty="0"/>
                <a:t>Yes</a:t>
              </a:r>
            </a:p>
          </p:txBody>
        </p:sp>
        <p:sp>
          <p:nvSpPr>
            <p:cNvPr id="46" name="TextBox 3"/>
            <p:cNvSpPr txBox="1"/>
            <p:nvPr/>
          </p:nvSpPr>
          <p:spPr>
            <a:xfrm>
              <a:off x="11734800" y="6462572"/>
              <a:ext cx="3296987"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10% of patients are readmitted.</a:t>
              </a:r>
            </a:p>
          </p:txBody>
        </p:sp>
        <p:cxnSp>
          <p:nvCxnSpPr>
            <p:cNvPr id="47" name="Straight Arrow Connector 46"/>
            <p:cNvCxnSpPr>
              <a:stCxn id="46" idx="0"/>
            </p:cNvCxnSpPr>
            <p:nvPr/>
          </p:nvCxnSpPr>
          <p:spPr bwMode="auto">
            <a:xfrm flipV="1">
              <a:off x="13383293" y="5471972"/>
              <a:ext cx="561307" cy="990600"/>
            </a:xfrm>
            <a:prstGeom prst="straightConnector1">
              <a:avLst/>
            </a:prstGeom>
            <a:noFill/>
            <a:ln w="63500" cap="flat" cmpd="sng" algn="ctr">
              <a:solidFill>
                <a:srgbClr val="FF0000"/>
              </a:solidFill>
              <a:prstDash val="solid"/>
              <a:round/>
              <a:headEnd type="none" w="med" len="med"/>
              <a:tailEnd type="triangle"/>
            </a:ln>
            <a:effectLst/>
          </p:spPr>
        </p:cxnSp>
      </p:grpSp>
      <p:grpSp>
        <p:nvGrpSpPr>
          <p:cNvPr id="51" name="Group 50"/>
          <p:cNvGrpSpPr/>
          <p:nvPr/>
        </p:nvGrpSpPr>
        <p:grpSpPr>
          <a:xfrm>
            <a:off x="7951389" y="581229"/>
            <a:ext cx="982183" cy="368861"/>
            <a:chOff x="10628352" y="1293699"/>
            <a:chExt cx="982183" cy="368861"/>
          </a:xfrm>
        </p:grpSpPr>
        <p:pic>
          <p:nvPicPr>
            <p:cNvPr id="52"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57" name="Rectangle 5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194670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Defining “odds”</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Defining the “</a:t>
                </a:r>
                <a:r>
                  <a:rPr lang="en-US" dirty="0">
                    <a:solidFill>
                      <a:srgbClr val="455AFB"/>
                    </a:solidFill>
                  </a:rPr>
                  <a:t>odds</a:t>
                </a:r>
                <a:r>
                  <a:rPr lang="en-US" dirty="0"/>
                  <a:t>”:</a:t>
                </a:r>
              </a:p>
              <a:p>
                <a:pPr lvl="1">
                  <a:spcBef>
                    <a:spcPts val="84"/>
                  </a:spcBef>
                  <a:spcAft>
                    <a:spcPts val="168"/>
                  </a:spcAft>
                </a:pPr>
                <a:r>
                  <a:rPr lang="en-US" b="1" dirty="0"/>
                  <a:t>Given an event with probability p. Say p = 0.8</a:t>
                </a:r>
              </a:p>
              <a:p>
                <a:pPr marL="290513" lvl="1" indent="0">
                  <a:spcBef>
                    <a:spcPts val="84"/>
                  </a:spcBef>
                  <a:spcAft>
                    <a:spcPts val="168"/>
                  </a:spcAft>
                  <a:buNone/>
                </a:pPr>
                <a:endParaRPr lang="en-US" dirty="0"/>
              </a:p>
              <a:p>
                <a:pPr lvl="1">
                  <a:spcBef>
                    <a:spcPts val="84"/>
                  </a:spcBef>
                  <a:spcAft>
                    <a:spcPts val="168"/>
                  </a:spcAft>
                </a:pPr>
                <a:r>
                  <a:rPr lang="en-US" b="1" dirty="0"/>
                  <a:t>The probability that the event does NOT take place is: 1 – p = 0.2</a:t>
                </a:r>
              </a:p>
              <a:p>
                <a:pPr marL="290513" lvl="1" indent="0">
                  <a:spcBef>
                    <a:spcPts val="84"/>
                  </a:spcBef>
                  <a:spcAft>
                    <a:spcPts val="168"/>
                  </a:spcAft>
                  <a:buNone/>
                </a:pPr>
                <a:endParaRPr lang="en-US" dirty="0"/>
              </a:p>
              <a:p>
                <a:pPr lvl="1">
                  <a:spcBef>
                    <a:spcPts val="84"/>
                  </a:spcBef>
                  <a:spcAft>
                    <a:spcPts val="168"/>
                  </a:spcAft>
                </a:pPr>
                <a:r>
                  <a:rPr lang="en-US" b="1" dirty="0"/>
                  <a:t>The </a:t>
                </a:r>
                <a:r>
                  <a:rPr lang="en-US" b="1" dirty="0">
                    <a:solidFill>
                      <a:srgbClr val="455AFB"/>
                    </a:solidFill>
                  </a:rPr>
                  <a:t>odds</a:t>
                </a:r>
                <a:r>
                  <a:rPr lang="en-US" b="1" dirty="0"/>
                  <a:t> of the event is defined to be: </a:t>
                </a:r>
                <a14:m>
                  <m:oMath xmlns:m="http://schemas.openxmlformats.org/officeDocument/2006/math">
                    <m:f>
                      <m:fPr>
                        <m:ctrlPr>
                          <a:rPr lang="en-US" sz="2800" i="1">
                            <a:latin typeface="Cambria Math" charset="0"/>
                          </a:rPr>
                        </m:ctrlPr>
                      </m:fPr>
                      <m:num>
                        <m:r>
                          <a:rPr lang="en-US" sz="2800" b="1" i="1">
                            <a:latin typeface="Cambria Math" panose="02040503050406030204" pitchFamily="18" charset="0"/>
                          </a:rPr>
                          <m:t>𝒑</m:t>
                        </m:r>
                      </m:num>
                      <m:den>
                        <m:r>
                          <a:rPr lang="en-US" sz="2800" b="1" i="1">
                            <a:latin typeface="Cambria Math" panose="02040503050406030204" pitchFamily="18" charset="0"/>
                          </a:rPr>
                          <m:t>𝟏</m:t>
                        </m:r>
                        <m:r>
                          <a:rPr lang="en-US" sz="2800" b="1" i="1">
                            <a:latin typeface="Cambria Math" panose="02040503050406030204" pitchFamily="18" charset="0"/>
                          </a:rPr>
                          <m:t>−</m:t>
                        </m:r>
                        <m:r>
                          <a:rPr lang="en-US" sz="2800" b="1" i="1">
                            <a:latin typeface="Cambria Math" panose="02040503050406030204" pitchFamily="18" charset="0"/>
                          </a:rPr>
                          <m:t>𝒑</m:t>
                        </m:r>
                      </m:den>
                    </m:f>
                  </m:oMath>
                </a14:m>
                <a:r>
                  <a:rPr lang="en-US" dirty="0"/>
                  <a:t> </a:t>
                </a:r>
                <a:r>
                  <a:rPr lang="en-US" b="1" dirty="0"/>
                  <a:t>= 4</a:t>
                </a:r>
              </a:p>
              <a:p>
                <a:pPr marL="290513" lvl="1" indent="0">
                  <a:spcBef>
                    <a:spcPts val="84"/>
                  </a:spcBef>
                  <a:spcAft>
                    <a:spcPts val="168"/>
                  </a:spcAft>
                  <a:buNone/>
                </a:pPr>
                <a:endParaRPr lang="en-US" dirty="0"/>
              </a:p>
              <a:p>
                <a:pPr lvl="1">
                  <a:spcBef>
                    <a:spcPts val="84"/>
                  </a:spcBef>
                  <a:spcAft>
                    <a:spcPts val="168"/>
                  </a:spcAft>
                </a:pPr>
                <a:r>
                  <a:rPr lang="en-US" b="1" dirty="0"/>
                  <a:t>Also noted 4 : 1 (4 to 1)</a:t>
                </a:r>
              </a:p>
              <a:p>
                <a:pPr marL="290513" lvl="1" indent="0">
                  <a:spcBef>
                    <a:spcPts val="84"/>
                  </a:spcBef>
                  <a:spcAft>
                    <a:spcPts val="168"/>
                  </a:spcAft>
                  <a:buNone/>
                </a:pPr>
                <a:endParaRPr lang="en-US" dirty="0"/>
              </a:p>
              <a:p>
                <a:pPr>
                  <a:spcBef>
                    <a:spcPts val="84"/>
                  </a:spcBef>
                  <a:spcAft>
                    <a:spcPts val="168"/>
                  </a:spcAft>
                </a:pPr>
                <a:r>
                  <a:rPr lang="en-US" dirty="0"/>
                  <a:t>The odds can be interpreted as:</a:t>
                </a:r>
              </a:p>
              <a:p>
                <a:pPr lvl="1">
                  <a:spcBef>
                    <a:spcPts val="84"/>
                  </a:spcBef>
                  <a:spcAft>
                    <a:spcPts val="168"/>
                  </a:spcAft>
                </a:pPr>
                <a:r>
                  <a:rPr lang="en-US" b="1" dirty="0"/>
                  <a:t>Out of 5 occurrences, the event will happen 4 times and will not happen once.</a:t>
                </a:r>
              </a:p>
              <a:p>
                <a:pPr marL="344488" lvl="1" indent="0">
                  <a:spcBef>
                    <a:spcPts val="84"/>
                  </a:spcBef>
                  <a:spcAft>
                    <a:spcPts val="168"/>
                  </a:spcAft>
                  <a:buNone/>
                </a:pPr>
                <a:endParaRPr lang="en-US" dirty="0"/>
              </a:p>
              <a:p>
                <a:pPr lvl="1">
                  <a:spcBef>
                    <a:spcPts val="84"/>
                  </a:spcBef>
                  <a:spcAft>
                    <a:spcPts val="168"/>
                  </a:spcAft>
                </a:pPr>
                <a:r>
                  <a:rPr lang="en-US" b="1" dirty="0"/>
                  <a:t>There are 4 times more chances for the event to happen than not.</a:t>
                </a:r>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b="-131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1794019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156984"/>
            <a:ext cx="7684689" cy="5099176"/>
          </a:xfrm>
        </p:spPr>
        <p:txBody>
          <a:bodyPr/>
          <a:lstStyle/>
          <a:p>
            <a:pPr>
              <a:spcBef>
                <a:spcPts val="84"/>
              </a:spcBef>
              <a:spcAft>
                <a:spcPts val="168"/>
              </a:spcAft>
            </a:pPr>
            <a:r>
              <a:rPr lang="en-US" dirty="0"/>
              <a:t>Example:</a:t>
            </a:r>
          </a:p>
          <a:p>
            <a:pPr lvl="1">
              <a:spcBef>
                <a:spcPts val="84"/>
              </a:spcBef>
              <a:spcAft>
                <a:spcPts val="168"/>
              </a:spcAft>
            </a:pPr>
            <a:r>
              <a:rPr lang="en-US" dirty="0"/>
              <a:t>Consider that you are a first time home buyer. Your credit score is </a:t>
            </a:r>
            <a:r>
              <a:rPr lang="en-US" b="1" dirty="0"/>
              <a:t>720</a:t>
            </a:r>
            <a:r>
              <a:rPr lang="en-US" dirty="0"/>
              <a:t> (values can range from </a:t>
            </a:r>
            <a:r>
              <a:rPr lang="en-US" b="1" dirty="0"/>
              <a:t>320</a:t>
            </a:r>
            <a:r>
              <a:rPr lang="en-US" dirty="0"/>
              <a:t> to </a:t>
            </a:r>
            <a:r>
              <a:rPr lang="en-US" b="1" dirty="0"/>
              <a:t>850</a:t>
            </a:r>
            <a:r>
              <a:rPr lang="en-US" dirty="0"/>
              <a:t>). You know that credit scores are taken into account for mortgage approval and you would like to figure out the probability of being approved based on the credit score. (</a:t>
            </a:r>
            <a:r>
              <a:rPr lang="en-US" dirty="0">
                <a:solidFill>
                  <a:srgbClr val="455AFB"/>
                </a:solidFill>
              </a:rPr>
              <a:t>real scenario uses many more parameters</a:t>
            </a:r>
            <a:r>
              <a:rPr lang="en-US" dirty="0"/>
              <a:t>).</a:t>
            </a:r>
          </a:p>
          <a:p>
            <a:pPr lvl="1">
              <a:spcBef>
                <a:spcPts val="84"/>
              </a:spcBef>
              <a:spcAft>
                <a:spcPts val="168"/>
              </a:spcAft>
            </a:pPr>
            <a:endParaRPr lang="en-US" dirty="0"/>
          </a:p>
          <a:p>
            <a:pPr lvl="1">
              <a:spcBef>
                <a:spcPts val="84"/>
              </a:spcBef>
              <a:spcAft>
                <a:spcPts val="168"/>
              </a:spcAft>
            </a:pPr>
            <a:r>
              <a:rPr lang="en-US" dirty="0"/>
              <a:t>You find online a list of credit scores and whether the applicant was approved or not. The list would look like this:</a:t>
            </a:r>
          </a:p>
          <a:p>
            <a:pPr lvl="1">
              <a:spcBef>
                <a:spcPts val="84"/>
              </a:spcBef>
              <a:spcAft>
                <a:spcPts val="168"/>
              </a:spcAft>
            </a:pPr>
            <a:endParaRPr lang="en-US"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2" name="Table 1"/>
          <p:cNvGraphicFramePr>
            <a:graphicFrameLocks noGrp="1"/>
          </p:cNvGraphicFramePr>
          <p:nvPr>
            <p:extLst/>
          </p:nvPr>
        </p:nvGraphicFramePr>
        <p:xfrm>
          <a:off x="1489869" y="3926697"/>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590453470"/>
                    </a:ext>
                  </a:extLst>
                </a:gridCol>
                <a:gridCol w="3048000">
                  <a:extLst>
                    <a:ext uri="{9D8B030D-6E8A-4147-A177-3AD203B41FA5}">
                      <a16:colId xmlns="" xmlns:a16="http://schemas.microsoft.com/office/drawing/2014/main" val="863222546"/>
                    </a:ext>
                  </a:extLst>
                </a:gridCol>
              </a:tblGrid>
              <a:tr h="370840">
                <a:tc>
                  <a:txBody>
                    <a:bodyPr/>
                    <a:lstStyle/>
                    <a:p>
                      <a:r>
                        <a:rPr lang="en-US" dirty="0">
                          <a:solidFill>
                            <a:schemeClr val="tx1"/>
                          </a:solidFill>
                        </a:rPr>
                        <a:t>Credit Score</a:t>
                      </a:r>
                    </a:p>
                  </a:txBody>
                  <a:tcPr/>
                </a:tc>
                <a:tc>
                  <a:txBody>
                    <a:bodyPr/>
                    <a:lstStyle/>
                    <a:p>
                      <a:r>
                        <a:rPr lang="en-US" dirty="0">
                          <a:solidFill>
                            <a:schemeClr val="tx1"/>
                          </a:solidFill>
                        </a:rPr>
                        <a:t>Approved</a:t>
                      </a:r>
                    </a:p>
                  </a:txBody>
                  <a:tcPr/>
                </a:tc>
                <a:extLst>
                  <a:ext uri="{0D108BD9-81ED-4DB2-BD59-A6C34878D82A}">
                    <a16:rowId xmlns="" xmlns:a16="http://schemas.microsoft.com/office/drawing/2014/main" val="824732163"/>
                  </a:ext>
                </a:extLst>
              </a:tr>
              <a:tr h="370840">
                <a:tc>
                  <a:txBody>
                    <a:bodyPr/>
                    <a:lstStyle/>
                    <a:p>
                      <a:r>
                        <a:rPr lang="en-US" dirty="0"/>
                        <a:t>425</a:t>
                      </a:r>
                    </a:p>
                  </a:txBody>
                  <a:tcPr/>
                </a:tc>
                <a:tc>
                  <a:txBody>
                    <a:bodyPr/>
                    <a:lstStyle/>
                    <a:p>
                      <a:r>
                        <a:rPr lang="en-US" dirty="0"/>
                        <a:t>0</a:t>
                      </a:r>
                    </a:p>
                  </a:txBody>
                  <a:tcPr/>
                </a:tc>
                <a:extLst>
                  <a:ext uri="{0D108BD9-81ED-4DB2-BD59-A6C34878D82A}">
                    <a16:rowId xmlns="" xmlns:a16="http://schemas.microsoft.com/office/drawing/2014/main" val="91677113"/>
                  </a:ext>
                </a:extLst>
              </a:tr>
              <a:tr h="370840">
                <a:tc>
                  <a:txBody>
                    <a:bodyPr/>
                    <a:lstStyle/>
                    <a:p>
                      <a:r>
                        <a:rPr lang="en-US" dirty="0"/>
                        <a:t>550</a:t>
                      </a:r>
                    </a:p>
                  </a:txBody>
                  <a:tcPr/>
                </a:tc>
                <a:tc>
                  <a:txBody>
                    <a:bodyPr/>
                    <a:lstStyle/>
                    <a:p>
                      <a:r>
                        <a:rPr lang="en-US" dirty="0"/>
                        <a:t>1</a:t>
                      </a:r>
                    </a:p>
                  </a:txBody>
                  <a:tcPr/>
                </a:tc>
                <a:extLst>
                  <a:ext uri="{0D108BD9-81ED-4DB2-BD59-A6C34878D82A}">
                    <a16:rowId xmlns="" xmlns:a16="http://schemas.microsoft.com/office/drawing/2014/main" val="592803785"/>
                  </a:ext>
                </a:extLst>
              </a:tr>
              <a:tr h="370840">
                <a:tc>
                  <a:txBody>
                    <a:bodyPr/>
                    <a:lstStyle/>
                    <a:p>
                      <a:r>
                        <a:rPr lang="en-US" dirty="0"/>
                        <a:t>550</a:t>
                      </a:r>
                    </a:p>
                  </a:txBody>
                  <a:tcPr/>
                </a:tc>
                <a:tc>
                  <a:txBody>
                    <a:bodyPr/>
                    <a:lstStyle/>
                    <a:p>
                      <a:r>
                        <a:rPr lang="en-US" dirty="0"/>
                        <a:t>0</a:t>
                      </a:r>
                    </a:p>
                  </a:txBody>
                  <a:tcPr/>
                </a:tc>
                <a:extLst>
                  <a:ext uri="{0D108BD9-81ED-4DB2-BD59-A6C34878D82A}">
                    <a16:rowId xmlns="" xmlns:a16="http://schemas.microsoft.com/office/drawing/2014/main" val="464157001"/>
                  </a:ext>
                </a:extLst>
              </a:tr>
              <a:tr h="370840">
                <a:tc>
                  <a:txBody>
                    <a:bodyPr/>
                    <a:lstStyle/>
                    <a:p>
                      <a:r>
                        <a:rPr lang="en-US" dirty="0"/>
                        <a:t>630</a:t>
                      </a:r>
                    </a:p>
                  </a:txBody>
                  <a:tcPr/>
                </a:tc>
                <a:tc>
                  <a:txBody>
                    <a:bodyPr/>
                    <a:lstStyle/>
                    <a:p>
                      <a:r>
                        <a:rPr lang="en-US" dirty="0"/>
                        <a:t>1</a:t>
                      </a:r>
                    </a:p>
                  </a:txBody>
                  <a:tcPr/>
                </a:tc>
                <a:extLst>
                  <a:ext uri="{0D108BD9-81ED-4DB2-BD59-A6C34878D82A}">
                    <a16:rowId xmlns="" xmlns:a16="http://schemas.microsoft.com/office/drawing/2014/main" val="1264193907"/>
                  </a:ext>
                </a:extLst>
              </a:tr>
              <a:tr h="370840">
                <a:tc>
                  <a:txBody>
                    <a:bodyPr/>
                    <a:lstStyle/>
                    <a:p>
                      <a:r>
                        <a:rPr lang="en-US" dirty="0"/>
                        <a:t>690</a:t>
                      </a:r>
                    </a:p>
                  </a:txBody>
                  <a:tcPr/>
                </a:tc>
                <a:tc>
                  <a:txBody>
                    <a:bodyPr/>
                    <a:lstStyle/>
                    <a:p>
                      <a:r>
                        <a:rPr lang="en-US" dirty="0"/>
                        <a:t>0</a:t>
                      </a:r>
                    </a:p>
                  </a:txBody>
                  <a:tcPr/>
                </a:tc>
                <a:extLst>
                  <a:ext uri="{0D108BD9-81ED-4DB2-BD59-A6C34878D82A}">
                    <a16:rowId xmlns="" xmlns:a16="http://schemas.microsoft.com/office/drawing/2014/main" val="1932704166"/>
                  </a:ext>
                </a:extLst>
              </a:tr>
              <a:tr h="370840">
                <a:tc>
                  <a:txBody>
                    <a:bodyPr/>
                    <a:lstStyle/>
                    <a:p>
                      <a:r>
                        <a:rPr lang="en-US" dirty="0" err="1"/>
                        <a:t>Etc</a:t>
                      </a:r>
                      <a:r>
                        <a:rPr lang="en-US" dirty="0"/>
                        <a:t>…</a:t>
                      </a:r>
                    </a:p>
                  </a:txBody>
                  <a:tcPr/>
                </a:tc>
                <a:tc>
                  <a:txBody>
                    <a:bodyPr/>
                    <a:lstStyle/>
                    <a:p>
                      <a:r>
                        <a:rPr lang="en-US" dirty="0" err="1"/>
                        <a:t>Etc</a:t>
                      </a:r>
                      <a:r>
                        <a:rPr lang="en-US" dirty="0"/>
                        <a:t>…</a:t>
                      </a:r>
                    </a:p>
                  </a:txBody>
                  <a:tcPr/>
                </a:tc>
                <a:extLst>
                  <a:ext uri="{0D108BD9-81ED-4DB2-BD59-A6C34878D82A}">
                    <a16:rowId xmlns="" xmlns:a16="http://schemas.microsoft.com/office/drawing/2014/main" val="3978776233"/>
                  </a:ext>
                </a:extLst>
              </a:tr>
            </a:tbl>
          </a:graphicData>
        </a:graphic>
      </p:graphicFrame>
    </p:spTree>
    <p:extLst>
      <p:ext uri="{BB962C8B-B14F-4D97-AF65-F5344CB8AC3E}">
        <p14:creationId xmlns:p14="http://schemas.microsoft.com/office/powerpoint/2010/main" val="98972412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For each credit score we can add up all the number of occurrences for approval and rejection and derive the probability of being approved.</a:t>
            </a:r>
          </a:p>
          <a:p>
            <a:pPr marL="0" indent="0">
              <a:spcBef>
                <a:spcPts val="84"/>
              </a:spcBef>
              <a:spcAft>
                <a:spcPts val="168"/>
              </a:spcAft>
              <a:buNone/>
            </a:pPr>
            <a:endParaRPr lang="en-US" dirty="0"/>
          </a:p>
          <a:p>
            <a:pPr>
              <a:spcBef>
                <a:spcPts val="84"/>
              </a:spcBef>
              <a:spcAft>
                <a:spcPts val="168"/>
              </a:spcAft>
            </a:pPr>
            <a:r>
              <a:rPr lang="en-US" dirty="0"/>
              <a:t>Example: Suppose that in our data set, credit score 630 had 12 applications approved and 8 rejected. </a:t>
            </a:r>
          </a:p>
          <a:p>
            <a:pPr>
              <a:spcBef>
                <a:spcPts val="84"/>
              </a:spcBef>
              <a:spcAft>
                <a:spcPts val="168"/>
              </a:spcAft>
            </a:pPr>
            <a:endParaRPr lang="en-US" dirty="0"/>
          </a:p>
          <a:p>
            <a:pPr>
              <a:spcBef>
                <a:spcPts val="84"/>
              </a:spcBef>
              <a:spcAft>
                <a:spcPts val="168"/>
              </a:spcAft>
            </a:pPr>
            <a:r>
              <a:rPr lang="en-US" dirty="0"/>
              <a:t>We could then calculate for credit score 630:</a:t>
            </a:r>
          </a:p>
          <a:p>
            <a:pPr lvl="1">
              <a:spcBef>
                <a:spcPts val="84"/>
              </a:spcBef>
              <a:spcAft>
                <a:spcPts val="168"/>
              </a:spcAft>
            </a:pPr>
            <a:r>
              <a:rPr lang="en-US" dirty="0"/>
              <a:t>Probability(approval) = 12 / (12 + 8) = 0.6</a:t>
            </a:r>
          </a:p>
          <a:p>
            <a:pPr lvl="1">
              <a:spcBef>
                <a:spcPts val="84"/>
              </a:spcBef>
              <a:spcAft>
                <a:spcPts val="168"/>
              </a:spcAft>
            </a:pPr>
            <a:r>
              <a:rPr lang="en-US" dirty="0"/>
              <a:t>Probability(rejection) = 8 / (12 + 8) = 0.4</a:t>
            </a:r>
          </a:p>
          <a:p>
            <a:pPr lvl="1">
              <a:spcBef>
                <a:spcPts val="84"/>
              </a:spcBef>
              <a:spcAft>
                <a:spcPts val="168"/>
              </a:spcAft>
            </a:pPr>
            <a:endParaRPr lang="en-US" dirty="0"/>
          </a:p>
          <a:p>
            <a:pPr>
              <a:spcBef>
                <a:spcPts val="84"/>
              </a:spcBef>
              <a:spcAft>
                <a:spcPts val="168"/>
              </a:spcAft>
            </a:pPr>
            <a:r>
              <a:rPr lang="en-US" dirty="0"/>
              <a:t>The same could be repeated for all credit scores and we could then plot a graph showing the credit scores, versus the probability of being approved. (see next slide).</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8933519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8017530" cy="5099176"/>
          </a:xfrm>
        </p:spPr>
        <p:txBody>
          <a:bodyPr/>
          <a:lstStyle/>
          <a:p>
            <a:pPr>
              <a:spcBef>
                <a:spcPts val="84"/>
              </a:spcBef>
              <a:spcAft>
                <a:spcPts val="168"/>
              </a:spcAft>
            </a:pPr>
            <a:r>
              <a:rPr lang="en-US" dirty="0"/>
              <a:t>Graph:</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3" name="Straight Arrow Connector 2"/>
          <p:cNvCxnSpPr/>
          <p:nvPr/>
        </p:nvCxnSpPr>
        <p:spPr>
          <a:xfrm>
            <a:off x="1998138" y="4504274"/>
            <a:ext cx="4707467" cy="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1998139" y="2314230"/>
            <a:ext cx="0" cy="2191072"/>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29164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61319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3474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25629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57784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9938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22093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4248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86403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18558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50712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82867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78675" y="410762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162693" y="396471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480197" y="418882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3682495" y="383053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565337" y="323530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711712" y="295372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139486" y="3002725"/>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389670" y="2706774"/>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Shape 50"/>
          <p:cNvSpPr/>
          <p:nvPr/>
        </p:nvSpPr>
        <p:spPr>
          <a:xfrm>
            <a:off x="2302939" y="2874623"/>
            <a:ext cx="4165600" cy="1415159"/>
          </a:xfrm>
          <a:custGeom>
            <a:avLst/>
            <a:gdLst>
              <a:gd name="connsiteX0" fmla="*/ 0 w 4165600"/>
              <a:gd name="connsiteY0" fmla="*/ 1415159 h 1415159"/>
              <a:gd name="connsiteX1" fmla="*/ 1196622 w 4165600"/>
              <a:gd name="connsiteY1" fmla="*/ 1336137 h 1415159"/>
              <a:gd name="connsiteX2" fmla="*/ 1715911 w 4165600"/>
              <a:gd name="connsiteY2" fmla="*/ 1189381 h 1415159"/>
              <a:gd name="connsiteX3" fmla="*/ 1964267 w 4165600"/>
              <a:gd name="connsiteY3" fmla="*/ 376581 h 1415159"/>
              <a:gd name="connsiteX4" fmla="*/ 2540000 w 4165600"/>
              <a:gd name="connsiteY4" fmla="*/ 128226 h 1415159"/>
              <a:gd name="connsiteX5" fmla="*/ 3420533 w 4165600"/>
              <a:gd name="connsiteY5" fmla="*/ 15337 h 1415159"/>
              <a:gd name="connsiteX6" fmla="*/ 4165600 w 4165600"/>
              <a:gd name="connsiteY6" fmla="*/ 4048 h 141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600" h="1415159">
                <a:moveTo>
                  <a:pt x="0" y="1415159"/>
                </a:moveTo>
                <a:cubicBezTo>
                  <a:pt x="455318" y="1394463"/>
                  <a:pt x="910637" y="1373767"/>
                  <a:pt x="1196622" y="1336137"/>
                </a:cubicBezTo>
                <a:cubicBezTo>
                  <a:pt x="1482607" y="1298507"/>
                  <a:pt x="1587970" y="1349307"/>
                  <a:pt x="1715911" y="1189381"/>
                </a:cubicBezTo>
                <a:cubicBezTo>
                  <a:pt x="1843852" y="1029455"/>
                  <a:pt x="1826919" y="553440"/>
                  <a:pt x="1964267" y="376581"/>
                </a:cubicBezTo>
                <a:cubicBezTo>
                  <a:pt x="2101615" y="199722"/>
                  <a:pt x="2297289" y="188433"/>
                  <a:pt x="2540000" y="128226"/>
                </a:cubicBezTo>
                <a:cubicBezTo>
                  <a:pt x="2782711" y="68019"/>
                  <a:pt x="3149600" y="36033"/>
                  <a:pt x="3420533" y="15337"/>
                </a:cubicBezTo>
                <a:cubicBezTo>
                  <a:pt x="3691466" y="-5359"/>
                  <a:pt x="3928533" y="-656"/>
                  <a:pt x="4165600" y="4048"/>
                </a:cubicBezTo>
              </a:path>
            </a:pathLst>
          </a:cu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V="1">
            <a:off x="2810940" y="2786821"/>
            <a:ext cx="2667590" cy="15159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6150224"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1859841" y="2672907"/>
            <a:ext cx="4794269"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2000952" y="2750317"/>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2000952" y="296883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5400000">
            <a:off x="2000952" y="3187359"/>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5400000">
            <a:off x="2000952" y="34058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5400000">
            <a:off x="2000952" y="3624401"/>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rot="5400000">
            <a:off x="2000952" y="3842922"/>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5400000">
            <a:off x="2000952" y="4061445"/>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39337" y="4076027"/>
            <a:ext cx="397866" cy="276999"/>
          </a:xfrm>
          <a:prstGeom prst="rect">
            <a:avLst/>
          </a:prstGeom>
          <a:noFill/>
        </p:spPr>
        <p:txBody>
          <a:bodyPr wrap="none" rtlCol="0">
            <a:spAutoFit/>
          </a:bodyPr>
          <a:lstStyle/>
          <a:p>
            <a:r>
              <a:rPr lang="en-US" sz="1200" dirty="0"/>
              <a:t>0.1</a:t>
            </a:r>
          </a:p>
        </p:txBody>
      </p:sp>
      <p:sp>
        <p:nvSpPr>
          <p:cNvPr id="66" name="TextBox 65"/>
          <p:cNvSpPr txBox="1"/>
          <p:nvPr/>
        </p:nvSpPr>
        <p:spPr>
          <a:xfrm>
            <a:off x="1439337" y="3810734"/>
            <a:ext cx="397866" cy="276999"/>
          </a:xfrm>
          <a:prstGeom prst="rect">
            <a:avLst/>
          </a:prstGeom>
          <a:noFill/>
        </p:spPr>
        <p:txBody>
          <a:bodyPr wrap="none" rtlCol="0">
            <a:spAutoFit/>
          </a:bodyPr>
          <a:lstStyle/>
          <a:p>
            <a:r>
              <a:rPr lang="en-US" sz="1200" dirty="0"/>
              <a:t>0.2</a:t>
            </a:r>
          </a:p>
        </p:txBody>
      </p:sp>
      <p:sp>
        <p:nvSpPr>
          <p:cNvPr id="67" name="TextBox 66"/>
          <p:cNvSpPr txBox="1"/>
          <p:nvPr/>
        </p:nvSpPr>
        <p:spPr>
          <a:xfrm>
            <a:off x="1439337" y="3174367"/>
            <a:ext cx="397866" cy="228928"/>
          </a:xfrm>
          <a:prstGeom prst="rect">
            <a:avLst/>
          </a:prstGeom>
          <a:noFill/>
        </p:spPr>
        <p:txBody>
          <a:bodyPr wrap="none" rtlCol="0">
            <a:spAutoFit/>
          </a:bodyPr>
          <a:lstStyle/>
          <a:p>
            <a:r>
              <a:rPr lang="en-US" sz="1200" dirty="0"/>
              <a:t>0.5</a:t>
            </a:r>
          </a:p>
        </p:txBody>
      </p:sp>
      <p:sp>
        <p:nvSpPr>
          <p:cNvPr id="68" name="TextBox 67"/>
          <p:cNvSpPr txBox="1"/>
          <p:nvPr/>
        </p:nvSpPr>
        <p:spPr>
          <a:xfrm>
            <a:off x="1439337" y="2501218"/>
            <a:ext cx="397866" cy="276999"/>
          </a:xfrm>
          <a:prstGeom prst="rect">
            <a:avLst/>
          </a:prstGeom>
          <a:noFill/>
        </p:spPr>
        <p:txBody>
          <a:bodyPr wrap="none" rtlCol="0">
            <a:spAutoFit/>
          </a:bodyPr>
          <a:lstStyle/>
          <a:p>
            <a:r>
              <a:rPr lang="en-US" sz="1200" dirty="0"/>
              <a:t>1.0</a:t>
            </a:r>
          </a:p>
        </p:txBody>
      </p:sp>
      <p:sp>
        <p:nvSpPr>
          <p:cNvPr id="25600" name="TextBox 25599"/>
          <p:cNvSpPr txBox="1"/>
          <p:nvPr/>
        </p:nvSpPr>
        <p:spPr>
          <a:xfrm>
            <a:off x="1417405" y="1726731"/>
            <a:ext cx="1199367" cy="584775"/>
          </a:xfrm>
          <a:prstGeom prst="rect">
            <a:avLst/>
          </a:prstGeom>
          <a:noFill/>
        </p:spPr>
        <p:txBody>
          <a:bodyPr wrap="none" rtlCol="0">
            <a:spAutoFit/>
          </a:bodyPr>
          <a:lstStyle/>
          <a:p>
            <a:r>
              <a:rPr lang="en-US" dirty="0"/>
              <a:t>Probability </a:t>
            </a:r>
          </a:p>
          <a:p>
            <a:r>
              <a:rPr lang="en-US" dirty="0"/>
              <a:t>of approval</a:t>
            </a:r>
          </a:p>
        </p:txBody>
      </p:sp>
      <p:sp>
        <p:nvSpPr>
          <p:cNvPr id="71" name="TextBox 70"/>
          <p:cNvSpPr txBox="1"/>
          <p:nvPr/>
        </p:nvSpPr>
        <p:spPr>
          <a:xfrm>
            <a:off x="6319421" y="4634100"/>
            <a:ext cx="1324402" cy="338554"/>
          </a:xfrm>
          <a:prstGeom prst="rect">
            <a:avLst/>
          </a:prstGeom>
          <a:noFill/>
        </p:spPr>
        <p:txBody>
          <a:bodyPr wrap="none" rtlCol="0">
            <a:spAutoFit/>
          </a:bodyPr>
          <a:lstStyle/>
          <a:p>
            <a:r>
              <a:rPr lang="en-US" dirty="0"/>
              <a:t>Credit Score</a:t>
            </a:r>
          </a:p>
        </p:txBody>
      </p:sp>
      <p:cxnSp>
        <p:nvCxnSpPr>
          <p:cNvPr id="72" name="Straight Connector 71"/>
          <p:cNvCxnSpPr/>
          <p:nvPr/>
        </p:nvCxnSpPr>
        <p:spPr>
          <a:xfrm rot="5400000">
            <a:off x="1995306" y="25301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2184400" y="2396938"/>
            <a:ext cx="3979433" cy="2261405"/>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1444980" y="4363895"/>
            <a:ext cx="397866" cy="276999"/>
          </a:xfrm>
          <a:prstGeom prst="rect">
            <a:avLst/>
          </a:prstGeom>
          <a:noFill/>
        </p:spPr>
        <p:txBody>
          <a:bodyPr wrap="none" rtlCol="0">
            <a:spAutoFit/>
          </a:bodyPr>
          <a:lstStyle/>
          <a:p>
            <a:r>
              <a:rPr lang="en-US" sz="1200" dirty="0"/>
              <a:t>0.0</a:t>
            </a:r>
          </a:p>
        </p:txBody>
      </p:sp>
      <mc:AlternateContent xmlns:mc="http://schemas.openxmlformats.org/markup-compatibility/2006" xmlns:a14="http://schemas.microsoft.com/office/drawing/2010/main">
        <mc:Choice Requires="a14">
          <p:sp>
            <p:nvSpPr>
              <p:cNvPr id="25604" name="TextBox 25603"/>
              <p:cNvSpPr txBox="1"/>
              <p:nvPr/>
            </p:nvSpPr>
            <p:spPr>
              <a:xfrm>
                <a:off x="5748828" y="2731580"/>
                <a:ext cx="2349746" cy="833626"/>
              </a:xfrm>
              <a:prstGeom prst="rect">
                <a:avLst/>
              </a:prstGeom>
              <a:noFill/>
            </p:spPr>
            <p:txBody>
              <a:bodyPr wrap="none" rtlCol="0">
                <a:spAutoFit/>
              </a:bodyPr>
              <a:lstStyle/>
              <a:p>
                <a:r>
                  <a:rPr lang="en-US" sz="2800" dirty="0"/>
                  <a:t>Sigmoid </a:t>
                </a:r>
                <a14:m>
                  <m:oMath xmlns:m="http://schemas.openxmlformats.org/officeDocument/2006/math">
                    <m:f>
                      <m:fPr>
                        <m:ctrlPr>
                          <a:rPr lang="en-US" sz="3600" i="1" smtClean="0">
                            <a:latin typeface="Cambria Math" charset="0"/>
                          </a:rPr>
                        </m:ctrlPr>
                      </m:fPr>
                      <m:num>
                        <m:r>
                          <a:rPr lang="en-US" sz="3600" b="0" i="1" smtClean="0">
                            <a:latin typeface="Cambria Math" panose="02040503050406030204" pitchFamily="18" charset="0"/>
                          </a:rPr>
                          <m:t>𝑒</m:t>
                        </m:r>
                        <m:r>
                          <a:rPr lang="en-US" sz="3600" b="0" i="1" baseline="30000" smtClean="0">
                            <a:latin typeface="Cambria Math" panose="02040503050406030204" pitchFamily="18" charset="0"/>
                          </a:rPr>
                          <m:t>𝑥</m:t>
                        </m:r>
                      </m:num>
                      <m:den>
                        <m:r>
                          <a:rPr lang="en-US" sz="3600" b="0" i="1" smtClean="0">
                            <a:latin typeface="Cambria Math" panose="02040503050406030204" pitchFamily="18" charset="0"/>
                          </a:rPr>
                          <m:t>1+</m:t>
                        </m:r>
                        <m:r>
                          <a:rPr lang="en-US" sz="3600" b="0" i="1" smtClean="0">
                            <a:latin typeface="Cambria Math" panose="02040503050406030204" pitchFamily="18" charset="0"/>
                          </a:rPr>
                          <m:t>𝑒𝑥</m:t>
                        </m:r>
                      </m:den>
                    </m:f>
                  </m:oMath>
                </a14:m>
                <a:endParaRPr lang="en-US" sz="3600" dirty="0"/>
              </a:p>
            </p:txBody>
          </p:sp>
        </mc:Choice>
        <mc:Fallback xmlns="">
          <p:sp>
            <p:nvSpPr>
              <p:cNvPr id="25604" name="TextBox 25603"/>
              <p:cNvSpPr txBox="1">
                <a:spLocks noRot="1" noChangeAspect="1" noMove="1" noResize="1" noEditPoints="1" noAdjustHandles="1" noChangeArrowheads="1" noChangeShapeType="1" noTextEdit="1"/>
              </p:cNvSpPr>
              <p:nvPr/>
            </p:nvSpPr>
            <p:spPr>
              <a:xfrm>
                <a:off x="5748828" y="2731580"/>
                <a:ext cx="2349746" cy="833626"/>
              </a:xfrm>
              <a:prstGeom prst="rect">
                <a:avLst/>
              </a:prstGeom>
              <a:blipFill>
                <a:blip r:embed="rId4"/>
                <a:stretch>
                  <a:fillRect l="-5181" b="-730"/>
                </a:stretch>
              </a:blipFill>
            </p:spPr>
            <p:txBody>
              <a:bodyPr/>
              <a:lstStyle/>
              <a:p>
                <a:r>
                  <a:rPr lang="en-US">
                    <a:noFill/>
                  </a:rPr>
                  <a:t> </a:t>
                </a:r>
              </a:p>
            </p:txBody>
          </p:sp>
        </mc:Fallback>
      </mc:AlternateContent>
    </p:spTree>
    <p:extLst>
      <p:ext uri="{BB962C8B-B14F-4D97-AF65-F5344CB8AC3E}">
        <p14:creationId xmlns:p14="http://schemas.microsoft.com/office/powerpoint/2010/main" val="1071745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73"/>
                                        </p:tgtEl>
                                      </p:cBhvr>
                                    </p:animEffect>
                                    <p:set>
                                      <p:cBhvr>
                                        <p:cTn id="46" dur="1" fill="hold">
                                          <p:stCondLst>
                                            <p:cond delay="499"/>
                                          </p:stCondLst>
                                        </p:cTn>
                                        <p:tgtEl>
                                          <p:spTgt spid="7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P spid="39" grpId="0" animBg="1"/>
      <p:bldP spid="40" grpId="0" animBg="1"/>
      <p:bldP spid="41" grpId="0" animBg="1"/>
      <p:bldP spid="44" grpId="0" animBg="1"/>
      <p:bldP spid="51" grpId="0" animBg="1"/>
      <p:bldP spid="2560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3"/>
                <a:ext cx="8537936" cy="5322837"/>
              </a:xfrm>
            </p:spPr>
            <p:txBody>
              <a:bodyPr/>
              <a:lstStyle/>
              <a:p>
                <a:pPr>
                  <a:spcBef>
                    <a:spcPts val="84"/>
                  </a:spcBef>
                  <a:spcAft>
                    <a:spcPts val="168"/>
                  </a:spcAft>
                </a:pPr>
                <a:r>
                  <a:rPr lang="en-US" dirty="0"/>
                  <a:t>(</a:t>
                </a:r>
                <a:r>
                  <a:rPr lang="en-US" dirty="0">
                    <a:solidFill>
                      <a:srgbClr val="0070C0"/>
                    </a:solidFill>
                  </a:rPr>
                  <a:t>1</a:t>
                </a:r>
                <a:r>
                  <a:rPr lang="en-US" dirty="0"/>
                  <a:t>) Probability(Approved when credit score = </a:t>
                </a:r>
                <a:r>
                  <a:rPr lang="en-US" dirty="0">
                    <a:solidFill>
                      <a:srgbClr val="FF0000"/>
                    </a:solidFill>
                  </a:rPr>
                  <a:t>x</a:t>
                </a:r>
                <a:r>
                  <a:rPr lang="en-US" dirty="0"/>
                  <a:t>) = </a:t>
                </a:r>
                <a14:m>
                  <m:oMath xmlns:m="http://schemas.openxmlformats.org/officeDocument/2006/math">
                    <m:f>
                      <m:fPr>
                        <m:ctrlPr>
                          <a:rPr lang="en-US" sz="3600" i="1" dirty="0" smtClean="0">
                            <a:latin typeface="Cambria Math" charset="0"/>
                          </a:rPr>
                        </m:ctrlPr>
                      </m:fPr>
                      <m:num>
                        <m:r>
                          <a:rPr lang="en-US" sz="3600" dirty="0" smtClean="0">
                            <a:latin typeface="Cambria Math" panose="02040503050406030204" pitchFamily="18" charset="0"/>
                          </a:rPr>
                          <m:t>1</m:t>
                        </m:r>
                        <m:r>
                          <a:rPr lang="en-US" sz="3600" i="0" dirty="0" smtClean="0">
                            <a:latin typeface="Cambria Math" panose="02040503050406030204" pitchFamily="18" charset="0"/>
                          </a:rPr>
                          <m:t>+</m:t>
                        </m:r>
                        <m:sSup>
                          <m:sSupPr>
                            <m:ctrlPr>
                              <a:rPr lang="en-US" sz="3600" i="1" dirty="0" smtClean="0">
                                <a:latin typeface="Cambria Math"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smtClean="0">
                                <a:latin typeface="Cambria Math" panose="02040503050406030204" pitchFamily="18" charset="0"/>
                              </a:rPr>
                              <m:t>𝛽</m:t>
                            </m:r>
                          </m:sup>
                        </m:sSup>
                      </m:num>
                      <m:den>
                        <m:sSup>
                          <m:sSupPr>
                            <m:ctrlPr>
                              <a:rPr lang="en-US" sz="3600" i="1" dirty="0" smtClean="0">
                                <a:latin typeface="Cambria Math"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marL="0" indent="0">
                  <a:spcBef>
                    <a:spcPts val="84"/>
                  </a:spcBef>
                  <a:spcAft>
                    <a:spcPts val="168"/>
                  </a:spcAft>
                  <a:buNone/>
                </a:pPr>
                <a:endParaRPr lang="en-US" sz="3600" dirty="0"/>
              </a:p>
              <a:p>
                <a:pPr>
                  <a:spcBef>
                    <a:spcPts val="84"/>
                  </a:spcBef>
                  <a:spcAft>
                    <a:spcPts val="168"/>
                  </a:spcAft>
                </a:pPr>
                <a:r>
                  <a:rPr lang="en-US" dirty="0"/>
                  <a:t>Probability(Rejected when credit score = </a:t>
                </a:r>
                <a:r>
                  <a:rPr lang="en-US" dirty="0">
                    <a:solidFill>
                      <a:srgbClr val="FF0000"/>
                    </a:solidFill>
                  </a:rPr>
                  <a:t>x</a:t>
                </a:r>
                <a:r>
                  <a:rPr lang="en-US" dirty="0"/>
                  <a:t> ) = 1 – (          )</a:t>
                </a:r>
              </a:p>
              <a:p>
                <a:pPr marL="0" indent="0">
                  <a:spcBef>
                    <a:spcPts val="84"/>
                  </a:spcBef>
                  <a:spcAft>
                    <a:spcPts val="168"/>
                  </a:spcAft>
                  <a:buNone/>
                </a:pPr>
                <a:endParaRPr lang="en-US" dirty="0"/>
              </a:p>
              <a:p>
                <a:pPr>
                  <a:spcBef>
                    <a:spcPts val="84"/>
                  </a:spcBef>
                  <a:spcAft>
                    <a:spcPts val="168"/>
                  </a:spcAft>
                </a:pPr>
                <a:r>
                  <a:rPr lang="en-US" dirty="0"/>
                  <a:t>(</a:t>
                </a:r>
                <a:r>
                  <a:rPr lang="en-US" dirty="0">
                    <a:solidFill>
                      <a:srgbClr val="0070C0"/>
                    </a:solidFill>
                  </a:rPr>
                  <a:t>2</a:t>
                </a:r>
                <a:r>
                  <a:rPr lang="en-US" dirty="0"/>
                  <a:t>) After rearranging the subtraction above:  </a:t>
                </a:r>
                <a14:m>
                  <m:oMath xmlns:m="http://schemas.openxmlformats.org/officeDocument/2006/math">
                    <m:f>
                      <m:fPr>
                        <m:ctrlPr>
                          <a:rPr lang="en-US" sz="3600" i="1" dirty="0">
                            <a:latin typeface="Cambria Math" charset="0"/>
                          </a:rPr>
                        </m:ctrlPr>
                      </m:fPr>
                      <m:num>
                        <m:r>
                          <a:rPr lang="en-US" sz="3600" dirty="0">
                            <a:latin typeface="Cambria Math" panose="02040503050406030204" pitchFamily="18" charset="0"/>
                          </a:rPr>
                          <m:t>1</m:t>
                        </m:r>
                      </m:num>
                      <m:den>
                        <m:r>
                          <a:rPr lang="en-US" sz="3600" b="1" i="0" dirty="0" smtClean="0">
                            <a:latin typeface="Cambria Math" panose="02040503050406030204" pitchFamily="18" charset="0"/>
                          </a:rPr>
                          <m:t>𝟏</m:t>
                        </m:r>
                        <m:r>
                          <a:rPr lang="en-US" sz="3600" b="1" i="1" dirty="0" smtClean="0">
                            <a:latin typeface="Cambria Math" panose="02040503050406030204" pitchFamily="18" charset="0"/>
                          </a:rPr>
                          <m:t>+</m:t>
                        </m:r>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a:spcBef>
                    <a:spcPts val="84"/>
                  </a:spcBef>
                  <a:spcAft>
                    <a:spcPts val="168"/>
                  </a:spcAft>
                </a:pPr>
                <a:endParaRPr lang="en-US" dirty="0"/>
              </a:p>
              <a:p>
                <a:pPr>
                  <a:spcBef>
                    <a:spcPts val="84"/>
                  </a:spcBef>
                  <a:spcAft>
                    <a:spcPts val="168"/>
                  </a:spcAft>
                </a:pPr>
                <a:r>
                  <a:rPr lang="en-US" dirty="0"/>
                  <a:t>The odds of approval is then: </a:t>
                </a:r>
                <a14:m>
                  <m:oMath xmlns:m="http://schemas.openxmlformats.org/officeDocument/2006/math">
                    <m:f>
                      <m:fPr>
                        <m:ctrlPr>
                          <a:rPr lang="en-US" sz="3600" i="1" smtClean="0">
                            <a:latin typeface="Cambria Math" charset="0"/>
                          </a:rPr>
                        </m:ctrlPr>
                      </m:fPr>
                      <m:num>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𝟏</m:t>
                        </m:r>
                        <m:r>
                          <a:rPr lang="en-US" sz="3600" b="1" i="1" smtClean="0">
                            <a:latin typeface="Cambria Math" panose="02040503050406030204" pitchFamily="18" charset="0"/>
                          </a:rPr>
                          <m:t>)</m:t>
                        </m:r>
                      </m:num>
                      <m:den>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𝟐</m:t>
                        </m:r>
                        <m:r>
                          <a:rPr lang="en-US" sz="3600" b="1" i="1" smtClean="0">
                            <a:latin typeface="Cambria Math" panose="02040503050406030204" pitchFamily="18" charset="0"/>
                          </a:rPr>
                          <m:t>)</m:t>
                        </m:r>
                      </m:den>
                    </m:f>
                  </m:oMath>
                </a14:m>
                <a:r>
                  <a:rPr lang="en-US" sz="3600" dirty="0"/>
                  <a:t> = </a:t>
                </a:r>
                <a14:m>
                  <m:oMath xmlns:m="http://schemas.openxmlformats.org/officeDocument/2006/math">
                    <m:f>
                      <m:fPr>
                        <m:ctrlPr>
                          <a:rPr lang="en-US" sz="3600" i="1">
                            <a:latin typeface="Cambria Math" charset="0"/>
                          </a:rPr>
                        </m:ctrlPr>
                      </m:fPr>
                      <m:num>
                        <m:r>
                          <a:rPr lang="en-US" sz="3600" b="1" i="1" smtClean="0">
                            <a:latin typeface="Cambria Math" panose="02040503050406030204" pitchFamily="18" charset="0"/>
                          </a:rPr>
                          <m:t>𝒑</m:t>
                        </m:r>
                      </m:num>
                      <m:den>
                        <m:r>
                          <a:rPr lang="en-US" sz="3600" b="1" i="1" smtClean="0">
                            <a:latin typeface="Cambria Math" panose="02040503050406030204" pitchFamily="18" charset="0"/>
                          </a:rPr>
                          <m:t>𝟏</m:t>
                        </m:r>
                        <m:r>
                          <a:rPr lang="en-US" sz="3600" b="1" i="1" smtClean="0">
                            <a:latin typeface="Cambria Math" panose="02040503050406030204" pitchFamily="18" charset="0"/>
                          </a:rPr>
                          <m:t>−</m:t>
                        </m:r>
                        <m:r>
                          <a:rPr lang="en-US" sz="3600" b="1" i="1" smtClean="0">
                            <a:latin typeface="Cambria Math" panose="02040503050406030204" pitchFamily="18" charset="0"/>
                          </a:rPr>
                          <m:t>𝒑</m:t>
                        </m:r>
                      </m:den>
                    </m:f>
                  </m:oMath>
                </a14:m>
                <a:r>
                  <a:rPr lang="en-US" sz="3600" dirty="0"/>
                  <a:t> = </a:t>
                </a:r>
                <a14:m>
                  <m:oMath xmlns:m="http://schemas.openxmlformats.org/officeDocument/2006/math">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oMath>
                </a14:m>
                <a:endParaRPr lang="en-US" sz="3600" dirty="0"/>
              </a:p>
              <a:p>
                <a:pPr marL="0" indent="0">
                  <a:spcBef>
                    <a:spcPts val="84"/>
                  </a:spcBef>
                  <a:spcAft>
                    <a:spcPts val="168"/>
                  </a:spcAft>
                  <a:buNone/>
                </a:pPr>
                <a:endParaRPr lang="en-US" dirty="0"/>
              </a:p>
              <a:p>
                <a:pPr>
                  <a:spcBef>
                    <a:spcPts val="84"/>
                  </a:spcBef>
                  <a:spcAft>
                    <a:spcPts val="168"/>
                  </a:spcAft>
                </a:pPr>
                <a:r>
                  <a:rPr lang="en-US" dirty="0"/>
                  <a:t>Taking the natural log on both sides: </a:t>
                </a:r>
                <a14:m>
                  <m:oMath xmlns:m="http://schemas.openxmlformats.org/officeDocument/2006/math">
                    <m:r>
                      <a:rPr lang="en-US" sz="2800" b="1" i="0" smtClean="0">
                        <a:latin typeface="Cambria Math" panose="02040503050406030204" pitchFamily="18" charset="0"/>
                      </a:rPr>
                      <m:t>𝐥𝐧</m:t>
                    </m:r>
                    <m:d>
                      <m:dPr>
                        <m:ctrlPr>
                          <a:rPr lang="en-US" sz="2800" b="1" i="1" smtClean="0">
                            <a:latin typeface="Cambria Math" charset="0"/>
                          </a:rPr>
                        </m:ctrlPr>
                      </m:dPr>
                      <m:e>
                        <m:f>
                          <m:fPr>
                            <m:ctrlPr>
                              <a:rPr lang="en-US" sz="2800" i="1">
                                <a:latin typeface="Cambria Math" charset="0"/>
                              </a:rPr>
                            </m:ctrlPr>
                          </m:fPr>
                          <m:num>
                            <m:r>
                              <a:rPr lang="en-US" sz="2800" i="1">
                                <a:latin typeface="Cambria Math" panose="02040503050406030204" pitchFamily="18" charset="0"/>
                              </a:rPr>
                              <m:t>𝒑</m:t>
                            </m:r>
                          </m:num>
                          <m:den>
                            <m:r>
                              <a:rPr lang="en-US" sz="2800" i="1">
                                <a:latin typeface="Cambria Math" panose="02040503050406030204" pitchFamily="18" charset="0"/>
                              </a:rPr>
                              <m:t>𝟏</m:t>
                            </m:r>
                            <m:r>
                              <a:rPr lang="en-US" sz="2800" i="1">
                                <a:latin typeface="Cambria Math" panose="02040503050406030204" pitchFamily="18" charset="0"/>
                              </a:rPr>
                              <m:t>−</m:t>
                            </m:r>
                            <m:r>
                              <a:rPr lang="en-US" sz="2800" i="1">
                                <a:latin typeface="Cambria Math" panose="02040503050406030204" pitchFamily="18" charset="0"/>
                              </a:rPr>
                              <m:t>𝒑</m:t>
                            </m:r>
                          </m:den>
                        </m:f>
                      </m:e>
                    </m:d>
                    <m:r>
                      <a:rPr lang="en-US" sz="2800" b="1" i="1" smtClean="0">
                        <a:latin typeface="Cambria Math" panose="02040503050406030204" pitchFamily="18" charset="0"/>
                      </a:rPr>
                      <m:t>= </m:t>
                    </m:r>
                    <m:r>
                      <a:rPr lang="en-US" sz="2800" i="1" dirty="0">
                        <a:latin typeface="Cambria Math" panose="02040503050406030204" pitchFamily="18" charset="0"/>
                      </a:rPr>
                      <m:t>𝛼</m:t>
                    </m:r>
                    <m:r>
                      <a:rPr lang="en-US" sz="2800" i="1" dirty="0">
                        <a:solidFill>
                          <a:srgbClr val="FF0000"/>
                        </a:solidFill>
                        <a:latin typeface="Cambria Math" panose="02040503050406030204" pitchFamily="18" charset="0"/>
                      </a:rPr>
                      <m:t>𝑥</m:t>
                    </m:r>
                    <m:r>
                      <a:rPr lang="en-US" sz="2800" dirty="0">
                        <a:latin typeface="Cambria Math" panose="02040503050406030204" pitchFamily="18" charset="0"/>
                      </a:rPr>
                      <m:t>+</m:t>
                    </m:r>
                    <m:r>
                      <a:rPr lang="en-US" sz="2800" i="1" dirty="0">
                        <a:latin typeface="Cambria Math" panose="02040503050406030204" pitchFamily="18" charset="0"/>
                      </a:rPr>
                      <m:t>𝛽</m:t>
                    </m:r>
                  </m:oMath>
                </a14:m>
                <a:endParaRPr lang="en-US" sz="2800"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3"/>
                <a:ext cx="8537936" cy="5322837"/>
              </a:xfrm>
              <a:blipFill>
                <a:blip r:embed="rId3"/>
                <a:stretch>
                  <a:fillRect l="-643" b="-34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Arrow: Down 1"/>
          <p:cNvSpPr/>
          <p:nvPr/>
        </p:nvSpPr>
        <p:spPr>
          <a:xfrm>
            <a:off x="6716889" y="2302933"/>
            <a:ext cx="270933" cy="609600"/>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053934" y="5802489"/>
            <a:ext cx="3029432" cy="903111"/>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4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Summary</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We perform a linear regression between the natural logarithm of the odds and the independent variable (here credit score):</a:t>
                </a:r>
              </a:p>
              <a:p>
                <a:pPr lvl="1">
                  <a:spcBef>
                    <a:spcPts val="84"/>
                  </a:spcBef>
                  <a:spcAft>
                    <a:spcPts val="168"/>
                  </a:spcAft>
                </a:pPr>
                <a14:m>
                  <m:oMath xmlns:m="http://schemas.openxmlformats.org/officeDocument/2006/math">
                    <m:r>
                      <a:rPr lang="en-US" sz="2400" b="1">
                        <a:latin typeface="Cambria Math" panose="02040503050406030204" pitchFamily="18" charset="0"/>
                      </a:rPr>
                      <m:t>𝐥𝐧</m:t>
                    </m:r>
                    <m:d>
                      <m:dPr>
                        <m:ctrlPr>
                          <a:rPr lang="en-US" sz="2400" b="1" i="1">
                            <a:latin typeface="Cambria Math" charset="0"/>
                          </a:rPr>
                        </m:ctrlPr>
                      </m:dPr>
                      <m:e>
                        <m:f>
                          <m:fPr>
                            <m:ctrlPr>
                              <a:rPr lang="en-US" sz="2400" i="1">
                                <a:latin typeface="Cambria Math" charset="0"/>
                              </a:rPr>
                            </m:ctrlPr>
                          </m:fPr>
                          <m:num>
                            <m:r>
                              <a:rPr lang="en-US" sz="2400" i="1">
                                <a:latin typeface="Cambria Math" panose="02040503050406030204" pitchFamily="18" charset="0"/>
                              </a:rPr>
                              <m:t>𝒑</m:t>
                            </m:r>
                          </m:num>
                          <m:den>
                            <m:r>
                              <a:rPr lang="en-US" sz="2400" i="1">
                                <a:latin typeface="Cambria Math" panose="02040503050406030204" pitchFamily="18" charset="0"/>
                              </a:rPr>
                              <m:t>𝟏</m:t>
                            </m:r>
                            <m:r>
                              <a:rPr lang="en-US" sz="2400" i="1">
                                <a:latin typeface="Cambria Math" panose="02040503050406030204" pitchFamily="18" charset="0"/>
                              </a:rPr>
                              <m:t>−</m:t>
                            </m:r>
                            <m:r>
                              <a:rPr lang="en-US" sz="2400" i="1">
                                <a:latin typeface="Cambria Math" panose="02040503050406030204" pitchFamily="18" charset="0"/>
                              </a:rPr>
                              <m:t>𝒑</m:t>
                            </m:r>
                          </m:den>
                        </m:f>
                      </m:e>
                    </m:d>
                    <m:r>
                      <a:rPr lang="en-US" sz="2400" b="1" i="1">
                        <a:latin typeface="Cambria Math" panose="02040503050406030204" pitchFamily="18" charset="0"/>
                      </a:rPr>
                      <m:t>= </m:t>
                    </m:r>
                    <m:r>
                      <a:rPr lang="en-US" sz="2400" i="1" dirty="0" smtClean="0">
                        <a:solidFill>
                          <a:srgbClr val="FF0000"/>
                        </a:solidFill>
                        <a:latin typeface="Cambria Math" panose="02040503050406030204" pitchFamily="18" charset="0"/>
                      </a:rPr>
                      <m:t>𝛼</m:t>
                    </m:r>
                    <m:r>
                      <a:rPr lang="en-US" sz="2400" i="1" dirty="0" smtClean="0">
                        <a:solidFill>
                          <a:schemeClr val="tx1"/>
                        </a:solidFill>
                        <a:latin typeface="Cambria Math" panose="02040503050406030204" pitchFamily="18" charset="0"/>
                      </a:rPr>
                      <m:t>𝑥</m:t>
                    </m:r>
                    <m:r>
                      <a:rPr lang="en-US" sz="2400" dirty="0">
                        <a:latin typeface="Cambria Math" panose="02040503050406030204" pitchFamily="18" charset="0"/>
                      </a:rPr>
                      <m:t>+</m:t>
                    </m:r>
                    <m:r>
                      <a:rPr lang="en-US" sz="2400" i="1" dirty="0" smtClean="0">
                        <a:solidFill>
                          <a:srgbClr val="FF0000"/>
                        </a:solidFill>
                        <a:latin typeface="Cambria Math" panose="02040503050406030204" pitchFamily="18" charset="0"/>
                      </a:rPr>
                      <m:t>𝛽</m:t>
                    </m:r>
                  </m:oMath>
                </a14:m>
                <a:endParaRPr lang="en-US" sz="2400" dirty="0"/>
              </a:p>
              <a:p>
                <a:pPr>
                  <a:spcBef>
                    <a:spcPts val="84"/>
                  </a:spcBef>
                  <a:spcAft>
                    <a:spcPts val="168"/>
                  </a:spcAft>
                </a:pPr>
                <a:endParaRPr lang="en-US" dirty="0"/>
              </a:p>
              <a:p>
                <a:pPr>
                  <a:spcBef>
                    <a:spcPts val="84"/>
                  </a:spcBef>
                  <a:spcAft>
                    <a:spcPts val="168"/>
                  </a:spcAft>
                </a:pPr>
                <a:r>
                  <a:rPr lang="en-US" dirty="0"/>
                  <a:t> We determine the coefficients of the linear regression, </a:t>
                </a:r>
                <a:r>
                  <a:rPr lang="en-US" dirty="0">
                    <a:solidFill>
                      <a:srgbClr val="FF0000"/>
                    </a:solidFill>
                  </a:rPr>
                  <a:t>alpha </a:t>
                </a:r>
                <a:r>
                  <a:rPr lang="en-US" dirty="0">
                    <a:solidFill>
                      <a:schemeClr val="tx1"/>
                    </a:solidFill>
                  </a:rPr>
                  <a:t>and</a:t>
                </a:r>
                <a:r>
                  <a:rPr lang="en-US" dirty="0">
                    <a:solidFill>
                      <a:srgbClr val="FF0000"/>
                    </a:solidFill>
                  </a:rPr>
                  <a:t> beta</a:t>
                </a:r>
              </a:p>
              <a:p>
                <a:pPr>
                  <a:spcBef>
                    <a:spcPts val="84"/>
                  </a:spcBef>
                  <a:spcAft>
                    <a:spcPts val="168"/>
                  </a:spcAft>
                </a:pPr>
                <a:endParaRPr lang="en-US" dirty="0"/>
              </a:p>
              <a:p>
                <a:pPr>
                  <a:spcBef>
                    <a:spcPts val="84"/>
                  </a:spcBef>
                  <a:spcAft>
                    <a:spcPts val="168"/>
                  </a:spcAft>
                </a:pPr>
                <a:r>
                  <a:rPr lang="en-US" dirty="0"/>
                  <a:t>We use them to define the function which fits our data as a probabilities curve.</a:t>
                </a:r>
              </a:p>
              <a:p>
                <a:pPr lvl="1">
                  <a:spcBef>
                    <a:spcPts val="84"/>
                  </a:spcBef>
                  <a:spcAft>
                    <a:spcPts val="168"/>
                  </a:spcAft>
                </a:pPr>
                <a14:m>
                  <m:oMath xmlns:m="http://schemas.openxmlformats.org/officeDocument/2006/math">
                    <m:r>
                      <a:rPr lang="en-US" sz="3600" b="0" i="1" dirty="0" smtClean="0">
                        <a:latin typeface="Cambria Math" panose="02040503050406030204" pitchFamily="18" charset="0"/>
                      </a:rPr>
                      <m:t>𝑃𝑟𝑜𝑏</m:t>
                    </m:r>
                    <m:d>
                      <m:dPr>
                        <m:ctrlPr>
                          <a:rPr lang="en-US" sz="3600" b="0" i="1" dirty="0" smtClean="0">
                            <a:latin typeface="Cambria Math" charset="0"/>
                          </a:rPr>
                        </m:ctrlPr>
                      </m:dPr>
                      <m:e>
                        <m:r>
                          <a:rPr lang="en-US" sz="3600" b="0" i="1" dirty="0" smtClean="0">
                            <a:latin typeface="Cambria Math" panose="02040503050406030204" pitchFamily="18" charset="0"/>
                          </a:rPr>
                          <m:t>𝑆𝑢𝑐𝑐𝑒𝑠𝑠</m:t>
                        </m:r>
                      </m:e>
                    </m:d>
                    <m:r>
                      <a:rPr lang="en-US" sz="3600" b="0" i="1" dirty="0" smtClean="0">
                        <a:latin typeface="Cambria Math" panose="02040503050406030204" pitchFamily="18" charset="0"/>
                      </a:rPr>
                      <m:t>= </m:t>
                    </m:r>
                    <m:f>
                      <m:fPr>
                        <m:ctrlPr>
                          <a:rPr lang="en-US" sz="3600" i="1" dirty="0">
                            <a:latin typeface="Cambria Math" charset="0"/>
                          </a:rPr>
                        </m:ctrlPr>
                      </m:fPr>
                      <m:num>
                        <m:r>
                          <a:rPr lang="en-US" sz="3600" dirty="0">
                            <a:latin typeface="Cambria Math" panose="02040503050406030204" pitchFamily="18" charset="0"/>
                          </a:rPr>
                          <m:t>1+</m:t>
                        </m:r>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num>
                      <m:den>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den>
                    </m:f>
                  </m:oMath>
                </a14:m>
                <a:endParaRPr lang="en-US" sz="3600"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r="-1587"/>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2386556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31271" y="1095375"/>
            <a:ext cx="6865041" cy="4847598"/>
          </a:xfrm>
          <a:prstGeom prst="rect">
            <a:avLst/>
          </a:prstGeom>
        </p:spPr>
      </p:pic>
      <p:sp>
        <p:nvSpPr>
          <p:cNvPr id="4" name="TextBox 3"/>
          <p:cNvSpPr txBox="1"/>
          <p:nvPr/>
        </p:nvSpPr>
        <p:spPr>
          <a:xfrm>
            <a:off x="1656522" y="6101510"/>
            <a:ext cx="5489003" cy="461665"/>
          </a:xfrm>
          <a:prstGeom prst="rect">
            <a:avLst/>
          </a:prstGeom>
          <a:noFill/>
        </p:spPr>
        <p:txBody>
          <a:bodyPr wrap="none" rtlCol="0">
            <a:spAutoFit/>
          </a:bodyPr>
          <a:lstStyle/>
          <a:p>
            <a:r>
              <a:rPr lang="en-US" sz="2400" dirty="0"/>
              <a:t>Start with 20 data points and 3 clusters</a:t>
            </a:r>
          </a:p>
        </p:txBody>
      </p:sp>
    </p:spTree>
    <p:extLst>
      <p:ext uri="{BB962C8B-B14F-4D97-AF65-F5344CB8AC3E}">
        <p14:creationId xmlns:p14="http://schemas.microsoft.com/office/powerpoint/2010/main" val="124285974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76371126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924680" y="6101510"/>
            <a:ext cx="4943982" cy="461665"/>
          </a:xfrm>
          <a:prstGeom prst="rect">
            <a:avLst/>
          </a:prstGeom>
          <a:noFill/>
        </p:spPr>
        <p:txBody>
          <a:bodyPr wrap="none" rtlCol="0">
            <a:spAutoFit/>
          </a:bodyPr>
          <a:lstStyle/>
          <a:p>
            <a:r>
              <a:rPr lang="en-US" sz="2400" dirty="0"/>
              <a:t>Calculate centroids of new clusters</a:t>
            </a:r>
          </a:p>
        </p:txBody>
      </p:sp>
    </p:spTree>
    <p:extLst>
      <p:ext uri="{BB962C8B-B14F-4D97-AF65-F5344CB8AC3E}">
        <p14:creationId xmlns:p14="http://schemas.microsoft.com/office/powerpoint/2010/main" val="18064526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sp>
        <p:nvSpPr>
          <p:cNvPr id="3" name="Content Placeholder 2"/>
          <p:cNvSpPr>
            <a:spLocks noGrp="1"/>
          </p:cNvSpPr>
          <p:nvPr>
            <p:ph idx="1"/>
          </p:nvPr>
        </p:nvSpPr>
        <p:spPr/>
        <p:txBody>
          <a:bodyPr/>
          <a:lstStyle/>
          <a:p>
            <a:r>
              <a:rPr lang="en-US" dirty="0"/>
              <a:t>Supervised learning</a:t>
            </a:r>
          </a:p>
          <a:p>
            <a:pPr lvl="1"/>
            <a:r>
              <a:rPr lang="en-US" dirty="0"/>
              <a:t>The program is “trained” on a pre-defined set of “training examples”, which then facilitate its ability to reach an accurate conclusion when given new data</a:t>
            </a:r>
          </a:p>
          <a:p>
            <a:pPr lvl="1"/>
            <a:r>
              <a:rPr lang="en-US" dirty="0"/>
              <a:t>The algorithm is presented with example inputs and their desired outputs (correct results)</a:t>
            </a:r>
          </a:p>
          <a:p>
            <a:pPr lvl="1"/>
            <a:r>
              <a:rPr lang="en-US" dirty="0"/>
              <a:t>The goal is to learn a general rule that maps inputs to outputs</a:t>
            </a:r>
          </a:p>
          <a:p>
            <a:pPr marL="0" indent="0">
              <a:buNone/>
            </a:pPr>
            <a:endParaRPr lang="en-US" dirty="0"/>
          </a:p>
          <a:p>
            <a:r>
              <a:rPr lang="en-US" dirty="0"/>
              <a:t>Unsupervised learning</a:t>
            </a:r>
          </a:p>
          <a:p>
            <a:pPr lvl="1"/>
            <a:r>
              <a:rPr lang="en-US" dirty="0"/>
              <a:t>No labels are given to the learning algorithm, leaving it on its own to find structure (patterns and relationships) in its input</a:t>
            </a:r>
          </a:p>
          <a:p>
            <a:pPr lvl="1"/>
            <a:r>
              <a:rPr lang="en-US" dirty="0"/>
              <a:t>Unsupervised learning can be a goal in itself (discovering hidden patterns in data) or a means towards an end (feature learning)</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275353" y="4995677"/>
            <a:ext cx="2383743" cy="1408298"/>
          </a:xfrm>
          <a:prstGeom prst="rect">
            <a:avLst/>
          </a:prstGeom>
        </p:spPr>
      </p:pic>
    </p:spTree>
    <p:extLst>
      <p:ext uri="{BB962C8B-B14F-4D97-AF65-F5344CB8AC3E}">
        <p14:creationId xmlns:p14="http://schemas.microsoft.com/office/powerpoint/2010/main" val="2225296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7751870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785215" y="6033441"/>
            <a:ext cx="7667484" cy="461665"/>
          </a:xfrm>
          <a:prstGeom prst="rect">
            <a:avLst/>
          </a:prstGeom>
          <a:noFill/>
        </p:spPr>
        <p:txBody>
          <a:bodyPr wrap="none" rtlCol="0">
            <a:spAutoFit/>
          </a:bodyPr>
          <a:lstStyle/>
          <a:p>
            <a:r>
              <a:rPr lang="en-US" sz="2400" dirty="0"/>
              <a:t>Calculate centroids of new clusters…until convergence</a:t>
            </a:r>
          </a:p>
        </p:txBody>
      </p:sp>
    </p:spTree>
    <p:extLst>
      <p:ext uri="{BB962C8B-B14F-4D97-AF65-F5344CB8AC3E}">
        <p14:creationId xmlns:p14="http://schemas.microsoft.com/office/powerpoint/2010/main" val="131407736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dirty="0"/>
              <a:t>Spark ML</a:t>
            </a:r>
          </a:p>
        </p:txBody>
      </p:sp>
      <p:sp>
        <p:nvSpPr>
          <p:cNvPr id="78851" name="Content Placeholder 2"/>
          <p:cNvSpPr>
            <a:spLocks noGrp="1"/>
          </p:cNvSpPr>
          <p:nvPr>
            <p:ph idx="1"/>
          </p:nvPr>
        </p:nvSpPr>
        <p:spPr/>
        <p:txBody>
          <a:bodyPr/>
          <a:lstStyle/>
          <a:p>
            <a:r>
              <a:rPr lang="en-US" altLang="en-US" b="0" dirty="0"/>
              <a:t>Divides into two packages:</a:t>
            </a:r>
          </a:p>
          <a:p>
            <a:pPr lvl="1"/>
            <a:r>
              <a:rPr lang="en-US" altLang="en-US" dirty="0" err="1"/>
              <a:t>spark.mllib</a:t>
            </a:r>
            <a:r>
              <a:rPr lang="en-US" altLang="en-US" dirty="0"/>
              <a:t> contains the original API built on top of RDDs</a:t>
            </a:r>
          </a:p>
          <a:p>
            <a:pPr lvl="1"/>
            <a:r>
              <a:rPr lang="en-US" altLang="en-US" dirty="0"/>
              <a:t>spark.ml provides higher-level API built on top of </a:t>
            </a:r>
            <a:r>
              <a:rPr lang="en-US" altLang="en-US" dirty="0" err="1"/>
              <a:t>DataFrames</a:t>
            </a:r>
            <a:r>
              <a:rPr lang="en-US" altLang="en-US" dirty="0"/>
              <a:t> for constructing ML pipelines</a:t>
            </a:r>
          </a:p>
          <a:p>
            <a:endParaRPr lang="en-US" altLang="en-US" b="0" dirty="0"/>
          </a:p>
          <a:p>
            <a:r>
              <a:rPr lang="en-US" altLang="en-US" b="0" dirty="0"/>
              <a:t>Using spark.ml is recommended because with </a:t>
            </a:r>
            <a:r>
              <a:rPr lang="en-US" altLang="en-US" b="0" dirty="0" err="1"/>
              <a:t>DataFrames</a:t>
            </a:r>
            <a:r>
              <a:rPr lang="en-US" altLang="en-US" b="0" dirty="0"/>
              <a:t> the API is more versatile and flexible</a:t>
            </a:r>
          </a:p>
          <a:p>
            <a:pPr lvl="1"/>
            <a:r>
              <a:rPr lang="en-US" altLang="en-US" dirty="0" err="1"/>
              <a:t>spark.mllib</a:t>
            </a:r>
            <a:r>
              <a:rPr lang="en-US" altLang="en-US" dirty="0"/>
              <a:t> will continue to be supported</a:t>
            </a:r>
          </a:p>
        </p:txBody>
      </p:sp>
      <p:pic>
        <p:nvPicPr>
          <p:cNvPr id="788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2850" y="4700588"/>
            <a:ext cx="35814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627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5" imgW="38100" imgH="38100" progId="TCLayout.ActiveDocument.1">
                  <p:embed/>
                </p:oleObj>
              </mc:Choice>
              <mc:Fallback>
                <p:oleObj name="think-cell Slide" r:id="rId5" imgW="38100" imgH="3810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615752"/>
            <a:ext cx="8435975" cy="714375"/>
          </a:xfrm>
        </p:spPr>
        <p:txBody>
          <a:bodyPr anchor="t"/>
          <a:lstStyle/>
          <a:p>
            <a:pPr algn="ctr" eaLnBrk="1" hangingPunct="1">
              <a:tabLst>
                <a:tab pos="914400" algn="l"/>
              </a:tabLst>
            </a:pPr>
            <a:r>
              <a:rPr lang="en-US" altLang="en-US" sz="3600" dirty="0">
                <a:latin typeface="Helvetica" panose="020B0604020202020204" pitchFamily="34" charset="0"/>
              </a:rPr>
              <a:t>Spark Machine Learning</a:t>
            </a:r>
            <a:br>
              <a:rPr lang="en-US" altLang="en-US" sz="3600" dirty="0">
                <a:latin typeface="Helvetica" panose="020B0604020202020204" pitchFamily="34" charset="0"/>
              </a:rPr>
            </a:br>
            <a:r>
              <a:rPr lang="en-US" altLang="en-US" sz="3600" dirty="0">
                <a:latin typeface="Helvetica" panose="020B0604020202020204" pitchFamily="34" charset="0"/>
              </a:rPr>
              <a:t>Classification</a:t>
            </a:r>
            <a:br>
              <a:rPr lang="en-US" altLang="en-US" sz="3600" dirty="0">
                <a:latin typeface="Helvetica" panose="020B0604020202020204" pitchFamily="34" charset="0"/>
              </a:rPr>
            </a:br>
            <a:r>
              <a:rPr lang="en-US" altLang="en-US" sz="3600" dirty="0">
                <a:latin typeface="Helvetica" panose="020B0604020202020204" pitchFamily="34" charset="0"/>
              </a:rPr>
              <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sp>
        <p:nvSpPr>
          <p:cNvPr id="4" name="Rectangle 4"/>
          <p:cNvSpPr txBox="1">
            <a:spLocks noChangeArrowheads="1"/>
          </p:cNvSpPr>
          <p:nvPr/>
        </p:nvSpPr>
        <p:spPr bwMode="gray">
          <a:xfrm>
            <a:off x="327025" y="5295900"/>
            <a:ext cx="8569325" cy="485775"/>
          </a:xfrm>
          <a:prstGeom prst="rect">
            <a:avLst/>
          </a:prstGeom>
          <a:noFill/>
          <a:ln w="9525">
            <a:noFill/>
            <a:miter lim="800000"/>
            <a:headEnd/>
            <a:tailEnd/>
          </a:ln>
        </p:spPr>
        <p:txBody>
          <a:bodyPr lIns="0" anchor="t"/>
          <a:lstStyle/>
          <a:p>
            <a:pPr eaLnBrk="1" hangingPunct="1">
              <a:tabLst>
                <a:tab pos="914400" algn="l"/>
              </a:tabLst>
              <a:defRPr/>
            </a:pPr>
            <a:r>
              <a:rPr lang="en-US" sz="2000" b="1" dirty="0">
                <a:latin typeface="Helvetica" pitchFamily="34" charset="0"/>
                <a:ea typeface="+mj-ea"/>
                <a:cs typeface="+mj-cs"/>
              </a:rPr>
              <a:t>US Federal Spark POT</a:t>
            </a:r>
          </a:p>
          <a:p>
            <a:pPr eaLnBrk="1" hangingPunct="1">
              <a:tabLst>
                <a:tab pos="914400" algn="l"/>
              </a:tabLst>
              <a:defRPr/>
            </a:pPr>
            <a:r>
              <a:rPr lang="en-US" sz="2000" b="1" dirty="0">
                <a:solidFill>
                  <a:srgbClr val="000000"/>
                </a:solidFill>
                <a:latin typeface="Helvetica"/>
                <a:ea typeface="+mj-ea"/>
                <a:cs typeface="+mj-cs"/>
              </a:rPr>
              <a:t>30 March 2017</a:t>
            </a:r>
          </a:p>
          <a:p>
            <a:pPr eaLnBrk="1" hangingPunct="1">
              <a:tabLst>
                <a:tab pos="914400" algn="l"/>
              </a:tabLst>
              <a:defRPr/>
            </a:pPr>
            <a:r>
              <a:rPr lang="en-US" sz="2000" b="1" dirty="0">
                <a:latin typeface="Helvetica" pitchFamily="34" charset="0"/>
                <a:ea typeface="+mj-ea"/>
                <a:cs typeface="+mj-cs"/>
              </a:rPr>
              <a:t>	        </a:t>
            </a: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650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ML Pipeline Terminology</a:t>
            </a:r>
          </a:p>
        </p:txBody>
      </p:sp>
      <p:sp>
        <p:nvSpPr>
          <p:cNvPr id="5" name="Rectangle 1"/>
          <p:cNvSpPr>
            <a:spLocks noGrp="1" noChangeArrowheads="1"/>
          </p:cNvSpPr>
          <p:nvPr>
            <p:ph idx="1"/>
          </p:nvPr>
        </p:nvSpPr>
        <p:spPr bwMode="auto">
          <a:xfrm>
            <a:off x="165101" y="1158069"/>
            <a:ext cx="864057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ClrTx/>
              <a:buNone/>
            </a:pPr>
            <a:r>
              <a:rPr lang="en-US" b="0" dirty="0"/>
              <a:t>Spark ML standardizes APIs for machine learning algorithms to make it easier to combine multiple algorithms into a single pipeline, or workflow</a:t>
            </a:r>
          </a:p>
          <a:p>
            <a:pPr marL="0" indent="0">
              <a:buClrTx/>
              <a:buNone/>
            </a:pPr>
            <a:endParaRPr lang="en-US" altLang="en-US" b="0" dirty="0">
              <a:hlinkClick r:id="rId2"/>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chemeClr val="tx1"/>
                </a:solidFill>
                <a:effectLst/>
                <a:hlinkClick r:id="rId2"/>
              </a:rPr>
              <a:t>DataFrame</a:t>
            </a:r>
            <a:r>
              <a:rPr kumimoji="0" lang="en-US" altLang="en-US" b="0" i="0" u="none" strike="noStrike" cap="none" normalizeH="0" baseline="0" dirty="0">
                <a:ln>
                  <a:noFill/>
                </a:ln>
                <a:solidFill>
                  <a:schemeClr val="tx1"/>
                </a:solidFill>
                <a:effectLst/>
              </a:rPr>
              <a:t>: Spark ML uses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from Spark SQL as an ML dataset, which can hold a variety of data types</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ction="ppaction://noaction"/>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ction="ppaction://noaction"/>
              </a:rPr>
              <a:t>Transformer</a:t>
            </a:r>
            <a:r>
              <a:rPr kumimoji="0" lang="en-US" altLang="en-US" b="0" i="0" u="none" strike="noStrike" cap="none" normalizeH="0" baseline="0" dirty="0">
                <a:ln>
                  <a:noFill/>
                </a:ln>
                <a:solidFill>
                  <a:schemeClr val="tx1"/>
                </a:solidFill>
                <a:effectLst/>
              </a:rPr>
              <a:t>: A Transformer is an algorithm which can transform one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into another </a:t>
            </a:r>
            <a:r>
              <a:rPr kumimoji="0" lang="en-US" altLang="en-US" b="0" i="0" u="none" strike="noStrike" cap="none" normalizeH="0" baseline="0" dirty="0" err="1">
                <a:ln>
                  <a:noFill/>
                </a:ln>
                <a:solidFill>
                  <a:schemeClr val="tx1"/>
                </a:solidFill>
                <a:effectLst/>
              </a:rPr>
              <a:t>DataFrame</a:t>
            </a:r>
            <a:endParaRPr kumimoji="0" lang="en-US" altLang="en-US"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endParaRPr lang="en-US" altLang="en-US" b="0" dirty="0">
              <a:hlinkClick r:id="rId3"/>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3"/>
              </a:rPr>
              <a:t>Estimator</a:t>
            </a:r>
            <a:r>
              <a:rPr kumimoji="0" lang="en-US" altLang="en-US" b="0" i="0" u="none" strike="noStrike" cap="none" normalizeH="0" baseline="0" dirty="0">
                <a:ln>
                  <a:noFill/>
                </a:ln>
                <a:solidFill>
                  <a:schemeClr val="tx1"/>
                </a:solidFill>
                <a:effectLst/>
              </a:rPr>
              <a:t>: An Estimator is an algorithm which can be fit on a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to produce a Transformer </a:t>
            </a:r>
          </a:p>
          <a:p>
            <a:pPr marR="0" lvl="0" algn="l" defTabSz="914400" rtl="0" eaLnBrk="0" fontAlgn="base" latinLnBrk="0" hangingPunct="0">
              <a:lnSpc>
                <a:spcPct val="100000"/>
              </a:lnSpc>
              <a:spcBef>
                <a:spcPct val="0"/>
              </a:spcBef>
              <a:spcAft>
                <a:spcPct val="0"/>
              </a:spcAft>
              <a:buClrTx/>
              <a:buSzTx/>
              <a:tabLst/>
            </a:pPr>
            <a:endParaRPr lang="en-US" altLang="en-US" b="0" dirty="0">
              <a:hlinkClick r:id="rId4"/>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4"/>
              </a:rPr>
              <a:t>Pipeline</a:t>
            </a:r>
            <a:r>
              <a:rPr kumimoji="0" lang="en-US" altLang="en-US" b="0" i="0" u="none" strike="noStrike" cap="none" normalizeH="0" baseline="0" dirty="0">
                <a:ln>
                  <a:noFill/>
                </a:ln>
                <a:solidFill>
                  <a:schemeClr val="tx1"/>
                </a:solidFill>
                <a:effectLst/>
              </a:rPr>
              <a:t>: A Pipeline chains multiple Transformers and Estimators together to specify an ML workflow</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ction="ppaction://noaction"/>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ction="ppaction://noaction"/>
              </a:rPr>
              <a:t>Parameter</a:t>
            </a:r>
            <a:r>
              <a:rPr kumimoji="0" lang="en-US" altLang="en-US" b="0" i="0" u="none" strike="noStrike" cap="none" normalizeH="0" baseline="0" dirty="0">
                <a:ln>
                  <a:noFill/>
                </a:ln>
                <a:solidFill>
                  <a:schemeClr val="tx1"/>
                </a:solidFill>
                <a:effectLst/>
              </a:rPr>
              <a:t>: All Transformers and Estimators share a common API for specifying parameters</a:t>
            </a:r>
          </a:p>
        </p:txBody>
      </p:sp>
    </p:spTree>
    <p:extLst>
      <p:ext uri="{BB962C8B-B14F-4D97-AF65-F5344CB8AC3E}">
        <p14:creationId xmlns:p14="http://schemas.microsoft.com/office/powerpoint/2010/main" val="1818064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Pipelines </a:t>
            </a:r>
            <a:r>
              <a:rPr lang="mr-IN" dirty="0"/>
              <a:t>–</a:t>
            </a:r>
            <a:r>
              <a:rPr lang="en-US" dirty="0"/>
              <a:t> How they work</a:t>
            </a:r>
          </a:p>
        </p:txBody>
      </p:sp>
      <p:sp>
        <p:nvSpPr>
          <p:cNvPr id="3" name="Content Placeholder 2"/>
          <p:cNvSpPr>
            <a:spLocks noGrp="1"/>
          </p:cNvSpPr>
          <p:nvPr>
            <p:ph idx="1"/>
          </p:nvPr>
        </p:nvSpPr>
        <p:spPr/>
        <p:txBody>
          <a:bodyPr/>
          <a:lstStyle/>
          <a:p>
            <a:r>
              <a:rPr lang="en-US" dirty="0"/>
              <a:t>A Pipeline is specified as a sequence of stages where each stage is either a Transformer or an Estimator</a:t>
            </a:r>
          </a:p>
          <a:p>
            <a:pPr marL="0" indent="0">
              <a:buNone/>
            </a:pPr>
            <a:endParaRPr lang="en-US" dirty="0"/>
          </a:p>
          <a:p>
            <a:r>
              <a:rPr lang="en-US" dirty="0"/>
              <a:t>These stages are run in order and the input </a:t>
            </a:r>
            <a:r>
              <a:rPr lang="en-US" dirty="0" err="1"/>
              <a:t>DataFrame</a:t>
            </a:r>
            <a:r>
              <a:rPr lang="en-US" dirty="0"/>
              <a:t> is transformed as it passes through each stage</a:t>
            </a:r>
          </a:p>
          <a:p>
            <a:pPr lvl="1"/>
            <a:r>
              <a:rPr lang="en-US" dirty="0"/>
              <a:t>For Transformer stages, the transform() method is called on the </a:t>
            </a:r>
            <a:r>
              <a:rPr lang="en-US" dirty="0" err="1"/>
              <a:t>DataFrame</a:t>
            </a:r>
            <a:endParaRPr lang="en-US" dirty="0"/>
          </a:p>
          <a:p>
            <a:pPr lvl="1"/>
            <a:r>
              <a:rPr lang="en-US" dirty="0"/>
              <a:t>For Estimator stages, the fit() method is called to produce a Transformer (which becomes part of the fitted Pipeline), and that Transformer’s transform() method is called on the </a:t>
            </a:r>
            <a:r>
              <a:rPr lang="en-US" dirty="0" err="1"/>
              <a:t>DataFrame</a:t>
            </a:r>
            <a:endParaRPr lang="en-US" dirty="0"/>
          </a:p>
          <a:p>
            <a:endParaRPr lang="en-US" dirty="0"/>
          </a:p>
          <a:p>
            <a:r>
              <a:rPr lang="en-US" dirty="0"/>
              <a:t>For example, a simple text document processing workflow might include several stages:</a:t>
            </a:r>
          </a:p>
          <a:p>
            <a:pPr lvl="1"/>
            <a:r>
              <a:rPr lang="en-US" dirty="0"/>
              <a:t>Split each document’s text into words</a:t>
            </a:r>
          </a:p>
          <a:p>
            <a:pPr lvl="1"/>
            <a:r>
              <a:rPr lang="en-US" dirty="0"/>
              <a:t>Convert each document’s words into a numerical feature vector</a:t>
            </a:r>
          </a:p>
          <a:p>
            <a:pPr lvl="1"/>
            <a:r>
              <a:rPr lang="en-US" dirty="0"/>
              <a:t>Learn a prediction model using the feature vectors and labels</a:t>
            </a:r>
          </a:p>
        </p:txBody>
      </p:sp>
      <p:pic>
        <p:nvPicPr>
          <p:cNvPr id="4" name="Picture 3"/>
          <p:cNvPicPr>
            <a:picLocks noChangeAspect="1"/>
          </p:cNvPicPr>
          <p:nvPr/>
        </p:nvPicPr>
        <p:blipFill>
          <a:blip r:embed="rId2"/>
          <a:stretch>
            <a:fillRect/>
          </a:stretch>
        </p:blipFill>
        <p:spPr>
          <a:xfrm>
            <a:off x="7610094" y="5351462"/>
            <a:ext cx="1085850" cy="1052513"/>
          </a:xfrm>
          <a:prstGeom prst="rect">
            <a:avLst/>
          </a:prstGeom>
        </p:spPr>
      </p:pic>
    </p:spTree>
    <p:extLst>
      <p:ext uri="{BB962C8B-B14F-4D97-AF65-F5344CB8AC3E}">
        <p14:creationId xmlns:p14="http://schemas.microsoft.com/office/powerpoint/2010/main" val="1814369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Data </a:t>
            </a:r>
            <a:r>
              <a:rPr lang="mr-IN" dirty="0"/>
              <a:t>–</a:t>
            </a:r>
            <a:r>
              <a:rPr lang="en-US" dirty="0"/>
              <a:t> Generated Female Human Trafficking Data</a:t>
            </a:r>
          </a:p>
        </p:txBody>
      </p:sp>
      <p:sp>
        <p:nvSpPr>
          <p:cNvPr id="3" name="Content Placeholder 2"/>
          <p:cNvSpPr>
            <a:spLocks noGrp="1"/>
          </p:cNvSpPr>
          <p:nvPr>
            <p:ph idx="1"/>
          </p:nvPr>
        </p:nvSpPr>
        <p:spPr/>
        <p:txBody>
          <a:bodyPr/>
          <a:lstStyle/>
          <a:p>
            <a:endParaRPr lang="en-US" dirty="0"/>
          </a:p>
          <a:p>
            <a:r>
              <a:rPr lang="en-US" dirty="0"/>
              <a:t>We used a data generator to make about 20 million fake travel records based on incoming custom forms.</a:t>
            </a:r>
          </a:p>
          <a:p>
            <a:endParaRPr lang="en-US" dirty="0"/>
          </a:p>
          <a:p>
            <a:r>
              <a:rPr lang="en-US" dirty="0"/>
              <a:t>We selected some records that might indicate patterns of Female Human Trafficking, and asked an analyst to vet them ‘high’, ’medium’, or ‘low’ for potential issues.</a:t>
            </a:r>
          </a:p>
          <a:p>
            <a:endParaRPr lang="en-US" dirty="0"/>
          </a:p>
          <a:p>
            <a:r>
              <a:rPr lang="en-US" dirty="0"/>
              <a:t>This data contains both String based and continuous features.</a:t>
            </a:r>
          </a:p>
        </p:txBody>
      </p:sp>
      <p:pic>
        <p:nvPicPr>
          <p:cNvPr id="1028" name="Picture 4" descr="mage result for Airplane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463" y="4559969"/>
            <a:ext cx="41529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655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20803"/>
            <a:ext cx="8805863" cy="598487"/>
          </a:xfrm>
        </p:spPr>
        <p:txBody>
          <a:bodyPr/>
          <a:lstStyle/>
          <a:p>
            <a:r>
              <a:rPr lang="en-US" dirty="0"/>
              <a:t>Demo Data </a:t>
            </a:r>
          </a:p>
        </p:txBody>
      </p:sp>
      <p:graphicFrame>
        <p:nvGraphicFramePr>
          <p:cNvPr id="5" name="Table 4"/>
          <p:cNvGraphicFramePr>
            <a:graphicFrameLocks noGrp="1"/>
          </p:cNvGraphicFramePr>
          <p:nvPr>
            <p:extLst/>
          </p:nvPr>
        </p:nvGraphicFramePr>
        <p:xfrm>
          <a:off x="312821" y="619290"/>
          <a:ext cx="8001000" cy="5852160"/>
        </p:xfrm>
        <a:graphic>
          <a:graphicData uri="http://schemas.openxmlformats.org/drawingml/2006/table">
            <a:tbl>
              <a:tblPr firstRow="1" bandRow="1">
                <a:tableStyleId>{5C22544A-7EE6-4342-B048-85BDC9FD1C3A}</a:tableStyleId>
              </a:tblPr>
              <a:tblGrid>
                <a:gridCol w="3624799">
                  <a:extLst>
                    <a:ext uri="{9D8B030D-6E8A-4147-A177-3AD203B41FA5}">
                      <a16:colId xmlns="" xmlns:a16="http://schemas.microsoft.com/office/drawing/2014/main" val="20000"/>
                    </a:ext>
                  </a:extLst>
                </a:gridCol>
                <a:gridCol w="4376201">
                  <a:extLst>
                    <a:ext uri="{9D8B030D-6E8A-4147-A177-3AD203B41FA5}">
                      <a16:colId xmlns="" xmlns:a16="http://schemas.microsoft.com/office/drawing/2014/main" val="20001"/>
                    </a:ext>
                  </a:extLst>
                </a:gridCol>
              </a:tblGrid>
              <a:tr h="220550">
                <a:tc>
                  <a:txBody>
                    <a:bodyPr/>
                    <a:lstStyle/>
                    <a:p>
                      <a:r>
                        <a:rPr lang="en-US" sz="1000" baseline="0" dirty="0"/>
                        <a:t>Field</a:t>
                      </a:r>
                    </a:p>
                  </a:txBody>
                  <a:tcPr/>
                </a:tc>
                <a:tc>
                  <a:txBody>
                    <a:bodyPr/>
                    <a:lstStyle/>
                    <a:p>
                      <a:r>
                        <a:rPr lang="en-US" sz="1000" baseline="0" dirty="0"/>
                        <a:t>Description</a:t>
                      </a:r>
                    </a:p>
                  </a:txBody>
                  <a:tcPr/>
                </a:tc>
                <a:extLst>
                  <a:ext uri="{0D108BD9-81ED-4DB2-BD59-A6C34878D82A}">
                    <a16:rowId xmlns="" xmlns:a16="http://schemas.microsoft.com/office/drawing/2014/main" val="10000"/>
                  </a:ext>
                </a:extLst>
              </a:tr>
              <a:tr h="220550">
                <a:tc>
                  <a:txBody>
                    <a:bodyPr/>
                    <a:lstStyle/>
                    <a:p>
                      <a:r>
                        <a:rPr lang="en-US" sz="1000" baseline="0" dirty="0"/>
                        <a:t>UUID</a:t>
                      </a:r>
                    </a:p>
                  </a:txBody>
                  <a:tcPr/>
                </a:tc>
                <a:tc>
                  <a:txBody>
                    <a:bodyPr/>
                    <a:lstStyle/>
                    <a:p>
                      <a:r>
                        <a:rPr lang="en-US" sz="1000" baseline="0" dirty="0"/>
                        <a:t>Hash-based unique identifier</a:t>
                      </a:r>
                    </a:p>
                  </a:txBody>
                  <a:tcPr/>
                </a:tc>
                <a:extLst>
                  <a:ext uri="{0D108BD9-81ED-4DB2-BD59-A6C34878D82A}">
                    <a16:rowId xmlns="" xmlns:a16="http://schemas.microsoft.com/office/drawing/2014/main" val="10001"/>
                  </a:ext>
                </a:extLst>
              </a:tr>
              <a:tr h="220550">
                <a:tc>
                  <a:txBody>
                    <a:bodyPr/>
                    <a:lstStyle/>
                    <a:p>
                      <a:r>
                        <a:rPr lang="en-US" sz="1000" baseline="0" dirty="0"/>
                        <a:t>VETTING_LEVEL</a:t>
                      </a:r>
                    </a:p>
                  </a:txBody>
                  <a:tcPr/>
                </a:tc>
                <a:tc>
                  <a:txBody>
                    <a:bodyPr/>
                    <a:lstStyle/>
                    <a:p>
                      <a:r>
                        <a:rPr lang="en-US" sz="1000" baseline="0" dirty="0"/>
                        <a:t>Analyst vetting status : 100- PENDING, 10 </a:t>
                      </a:r>
                      <a:r>
                        <a:rPr lang="mr-IN" sz="1000" baseline="0" dirty="0"/>
                        <a:t>–</a:t>
                      </a:r>
                      <a:r>
                        <a:rPr lang="en-US" sz="1000" baseline="0" dirty="0"/>
                        <a:t> HIGH, 20 </a:t>
                      </a:r>
                      <a:r>
                        <a:rPr lang="mr-IN" sz="1000" baseline="0" dirty="0"/>
                        <a:t>–</a:t>
                      </a:r>
                      <a:r>
                        <a:rPr lang="en-US" sz="1000" baseline="0" dirty="0"/>
                        <a:t> MED, 10 - LOW</a:t>
                      </a:r>
                    </a:p>
                  </a:txBody>
                  <a:tcPr/>
                </a:tc>
                <a:extLst>
                  <a:ext uri="{0D108BD9-81ED-4DB2-BD59-A6C34878D82A}">
                    <a16:rowId xmlns="" xmlns:a16="http://schemas.microsoft.com/office/drawing/2014/main" val="10002"/>
                  </a:ext>
                </a:extLst>
              </a:tr>
              <a:tr h="220550">
                <a:tc>
                  <a:txBody>
                    <a:bodyPr/>
                    <a:lstStyle/>
                    <a:p>
                      <a:r>
                        <a:rPr lang="en-US" sz="1000" baseline="0" dirty="0"/>
                        <a:t>NAME</a:t>
                      </a:r>
                    </a:p>
                  </a:txBody>
                  <a:tcPr/>
                </a:tc>
                <a:tc>
                  <a:txBody>
                    <a:bodyPr/>
                    <a:lstStyle/>
                    <a:p>
                      <a:r>
                        <a:rPr lang="en-US" sz="1000" baseline="0" dirty="0"/>
                        <a:t>Person name </a:t>
                      </a:r>
                    </a:p>
                  </a:txBody>
                  <a:tcPr/>
                </a:tc>
                <a:extLst>
                  <a:ext uri="{0D108BD9-81ED-4DB2-BD59-A6C34878D82A}">
                    <a16:rowId xmlns="" xmlns:a16="http://schemas.microsoft.com/office/drawing/2014/main" val="10003"/>
                  </a:ext>
                </a:extLst>
              </a:tr>
              <a:tr h="220550">
                <a:tc>
                  <a:txBody>
                    <a:bodyPr/>
                    <a:lstStyle/>
                    <a:p>
                      <a:r>
                        <a:rPr lang="en-US" sz="1000" baseline="0" dirty="0"/>
                        <a:t>GENDER</a:t>
                      </a:r>
                    </a:p>
                  </a:txBody>
                  <a:tcPr/>
                </a:tc>
                <a:tc>
                  <a:txBody>
                    <a:bodyPr/>
                    <a:lstStyle/>
                    <a:p>
                      <a:r>
                        <a:rPr lang="en-US" sz="1000" baseline="0" dirty="0"/>
                        <a:t>Person Gender</a:t>
                      </a:r>
                    </a:p>
                  </a:txBody>
                  <a:tcPr/>
                </a:tc>
                <a:extLst>
                  <a:ext uri="{0D108BD9-81ED-4DB2-BD59-A6C34878D82A}">
                    <a16:rowId xmlns="" xmlns:a16="http://schemas.microsoft.com/office/drawing/2014/main" val="10004"/>
                  </a:ext>
                </a:extLst>
              </a:tr>
              <a:tr h="220550">
                <a:tc>
                  <a:txBody>
                    <a:bodyPr/>
                    <a:lstStyle/>
                    <a:p>
                      <a:r>
                        <a:rPr lang="en-US" sz="1000" baseline="0" dirty="0"/>
                        <a:t>AGE</a:t>
                      </a:r>
                    </a:p>
                  </a:txBody>
                  <a:tcPr/>
                </a:tc>
                <a:tc>
                  <a:txBody>
                    <a:bodyPr/>
                    <a:lstStyle/>
                    <a:p>
                      <a:r>
                        <a:rPr lang="en-US" sz="1000" baseline="0" dirty="0"/>
                        <a:t>Person age at time of travel</a:t>
                      </a:r>
                    </a:p>
                  </a:txBody>
                  <a:tcPr/>
                </a:tc>
                <a:extLst>
                  <a:ext uri="{0D108BD9-81ED-4DB2-BD59-A6C34878D82A}">
                    <a16:rowId xmlns="" xmlns:a16="http://schemas.microsoft.com/office/drawing/2014/main" val="10005"/>
                  </a:ext>
                </a:extLst>
              </a:tr>
              <a:tr h="220550">
                <a:tc>
                  <a:txBody>
                    <a:bodyPr/>
                    <a:lstStyle/>
                    <a:p>
                      <a:r>
                        <a:rPr lang="en-US" sz="1000" baseline="0" dirty="0"/>
                        <a:t>BIRTH_DATE</a:t>
                      </a:r>
                    </a:p>
                  </a:txBody>
                  <a:tcPr/>
                </a:tc>
                <a:tc>
                  <a:txBody>
                    <a:bodyPr/>
                    <a:lstStyle/>
                    <a:p>
                      <a:r>
                        <a:rPr lang="en-US" sz="1000" baseline="0" dirty="0"/>
                        <a:t>Person birth date</a:t>
                      </a:r>
                    </a:p>
                  </a:txBody>
                  <a:tcPr/>
                </a:tc>
                <a:extLst>
                  <a:ext uri="{0D108BD9-81ED-4DB2-BD59-A6C34878D82A}">
                    <a16:rowId xmlns="" xmlns:a16="http://schemas.microsoft.com/office/drawing/2014/main" val="10006"/>
                  </a:ext>
                </a:extLst>
              </a:tr>
              <a:tr h="220550">
                <a:tc>
                  <a:txBody>
                    <a:bodyPr/>
                    <a:lstStyle/>
                    <a:p>
                      <a:r>
                        <a:rPr lang="en-US" sz="1000" baseline="0" dirty="0"/>
                        <a:t>BIRTH_COUNTRY</a:t>
                      </a:r>
                    </a:p>
                  </a:txBody>
                  <a:tcPr/>
                </a:tc>
                <a:tc>
                  <a:txBody>
                    <a:bodyPr/>
                    <a:lstStyle/>
                    <a:p>
                      <a:r>
                        <a:rPr lang="en-US" sz="1000" baseline="0" dirty="0"/>
                        <a:t>Person full birth country</a:t>
                      </a:r>
                    </a:p>
                  </a:txBody>
                  <a:tcPr/>
                </a:tc>
                <a:extLst>
                  <a:ext uri="{0D108BD9-81ED-4DB2-BD59-A6C34878D82A}">
                    <a16:rowId xmlns="" xmlns:a16="http://schemas.microsoft.com/office/drawing/2014/main" val="10007"/>
                  </a:ext>
                </a:extLst>
              </a:tr>
              <a:tr h="220550">
                <a:tc>
                  <a:txBody>
                    <a:bodyPr/>
                    <a:lstStyle/>
                    <a:p>
                      <a:r>
                        <a:rPr lang="en-US" sz="1000" baseline="0" dirty="0"/>
                        <a:t>BIRTH_COUNTRY_CODE</a:t>
                      </a:r>
                    </a:p>
                  </a:txBody>
                  <a:tcPr/>
                </a:tc>
                <a:tc>
                  <a:txBody>
                    <a:bodyPr/>
                    <a:lstStyle/>
                    <a:p>
                      <a:r>
                        <a:rPr lang="en-US" sz="1000" baseline="0" dirty="0"/>
                        <a:t>Person ISO 2 country</a:t>
                      </a:r>
                    </a:p>
                  </a:txBody>
                  <a:tcPr/>
                </a:tc>
                <a:extLst>
                  <a:ext uri="{0D108BD9-81ED-4DB2-BD59-A6C34878D82A}">
                    <a16:rowId xmlns="" xmlns:a16="http://schemas.microsoft.com/office/drawing/2014/main" val="10008"/>
                  </a:ext>
                </a:extLst>
              </a:tr>
              <a:tr h="220550">
                <a:tc>
                  <a:txBody>
                    <a:bodyPr/>
                    <a:lstStyle/>
                    <a:p>
                      <a:r>
                        <a:rPr lang="en-US" sz="1000" baseline="0" dirty="0"/>
                        <a:t>OCCUPATION</a:t>
                      </a:r>
                    </a:p>
                  </a:txBody>
                  <a:tcPr/>
                </a:tc>
                <a:tc>
                  <a:txBody>
                    <a:bodyPr/>
                    <a:lstStyle/>
                    <a:p>
                      <a:r>
                        <a:rPr lang="en-US" sz="1000" baseline="0" dirty="0"/>
                        <a:t>Person occupation as declared on form</a:t>
                      </a:r>
                    </a:p>
                  </a:txBody>
                  <a:tcPr/>
                </a:tc>
                <a:extLst>
                  <a:ext uri="{0D108BD9-81ED-4DB2-BD59-A6C34878D82A}">
                    <a16:rowId xmlns="" xmlns:a16="http://schemas.microsoft.com/office/drawing/2014/main" val="10009"/>
                  </a:ext>
                </a:extLst>
              </a:tr>
              <a:tr h="220550">
                <a:tc>
                  <a:txBody>
                    <a:bodyPr/>
                    <a:lstStyle/>
                    <a:p>
                      <a:r>
                        <a:rPr lang="en-US" sz="1000" baseline="0" dirty="0"/>
                        <a:t>ADDRESS</a:t>
                      </a:r>
                    </a:p>
                  </a:txBody>
                  <a:tcPr/>
                </a:tc>
                <a:tc>
                  <a:txBody>
                    <a:bodyPr/>
                    <a:lstStyle/>
                    <a:p>
                      <a:r>
                        <a:rPr lang="en-US" sz="1000" baseline="0" dirty="0"/>
                        <a:t>Person US address</a:t>
                      </a:r>
                    </a:p>
                  </a:txBody>
                  <a:tcPr/>
                </a:tc>
                <a:extLst>
                  <a:ext uri="{0D108BD9-81ED-4DB2-BD59-A6C34878D82A}">
                    <a16:rowId xmlns="" xmlns:a16="http://schemas.microsoft.com/office/drawing/2014/main" val="10010"/>
                  </a:ext>
                </a:extLst>
              </a:tr>
              <a:tr h="220550">
                <a:tc>
                  <a:txBody>
                    <a:bodyPr/>
                    <a:lstStyle/>
                    <a:p>
                      <a:r>
                        <a:rPr lang="en-US" sz="1000" baseline="0" dirty="0"/>
                        <a:t>SSN</a:t>
                      </a:r>
                    </a:p>
                  </a:txBody>
                  <a:tcPr/>
                </a:tc>
                <a:tc>
                  <a:txBody>
                    <a:bodyPr/>
                    <a:lstStyle/>
                    <a:p>
                      <a:r>
                        <a:rPr lang="en-US" sz="1000" baseline="0" dirty="0"/>
                        <a:t>Person Social Security Number</a:t>
                      </a:r>
                    </a:p>
                  </a:txBody>
                  <a:tcPr/>
                </a:tc>
                <a:extLst>
                  <a:ext uri="{0D108BD9-81ED-4DB2-BD59-A6C34878D82A}">
                    <a16:rowId xmlns="" xmlns:a16="http://schemas.microsoft.com/office/drawing/2014/main" val="10011"/>
                  </a:ext>
                </a:extLst>
              </a:tr>
              <a:tr h="220550">
                <a:tc>
                  <a:txBody>
                    <a:bodyPr/>
                    <a:lstStyle/>
                    <a:p>
                      <a:r>
                        <a:rPr lang="en-US" sz="1000" baseline="0" dirty="0"/>
                        <a:t>PASSPORT_NUMBER</a:t>
                      </a:r>
                    </a:p>
                  </a:txBody>
                  <a:tcPr/>
                </a:tc>
                <a:tc>
                  <a:txBody>
                    <a:bodyPr/>
                    <a:lstStyle/>
                    <a:p>
                      <a:r>
                        <a:rPr lang="en-US" sz="1000" baseline="0" dirty="0"/>
                        <a:t>Person Passport Number</a:t>
                      </a:r>
                    </a:p>
                  </a:txBody>
                  <a:tcPr/>
                </a:tc>
                <a:extLst>
                  <a:ext uri="{0D108BD9-81ED-4DB2-BD59-A6C34878D82A}">
                    <a16:rowId xmlns="" xmlns:a16="http://schemas.microsoft.com/office/drawing/2014/main" val="10012"/>
                  </a:ext>
                </a:extLst>
              </a:tr>
              <a:tr h="220550">
                <a:tc>
                  <a:txBody>
                    <a:bodyPr/>
                    <a:lstStyle/>
                    <a:p>
                      <a:r>
                        <a:rPr lang="en-US" sz="1000" baseline="0" dirty="0"/>
                        <a:t>PASSPORT_COUNTRY</a:t>
                      </a:r>
                    </a:p>
                  </a:txBody>
                  <a:tcPr/>
                </a:tc>
                <a:tc>
                  <a:txBody>
                    <a:bodyPr/>
                    <a:lstStyle/>
                    <a:p>
                      <a:r>
                        <a:rPr lang="en-US" sz="1000" baseline="0" dirty="0"/>
                        <a:t>Person Passport Issuing Country</a:t>
                      </a:r>
                    </a:p>
                  </a:txBody>
                  <a:tcPr/>
                </a:tc>
                <a:extLst>
                  <a:ext uri="{0D108BD9-81ED-4DB2-BD59-A6C34878D82A}">
                    <a16:rowId xmlns="" xmlns:a16="http://schemas.microsoft.com/office/drawing/2014/main" val="10013"/>
                  </a:ext>
                </a:extLst>
              </a:tr>
              <a:tr h="220550">
                <a:tc>
                  <a:txBody>
                    <a:bodyPr/>
                    <a:lstStyle/>
                    <a:p>
                      <a:r>
                        <a:rPr lang="en-US" sz="1000" baseline="0" dirty="0"/>
                        <a:t>PASSPORT_COUNTRY_CODE</a:t>
                      </a:r>
                    </a:p>
                  </a:txBody>
                  <a:tcPr/>
                </a:tc>
                <a:tc>
                  <a:txBody>
                    <a:bodyPr/>
                    <a:lstStyle/>
                    <a:p>
                      <a:r>
                        <a:rPr lang="en-US" sz="1000" baseline="0" dirty="0"/>
                        <a:t>Person Passport Issuing Country ISO 2 Code </a:t>
                      </a:r>
                    </a:p>
                  </a:txBody>
                  <a:tcPr/>
                </a:tc>
                <a:extLst>
                  <a:ext uri="{0D108BD9-81ED-4DB2-BD59-A6C34878D82A}">
                    <a16:rowId xmlns="" xmlns:a16="http://schemas.microsoft.com/office/drawing/2014/main" val="10014"/>
                  </a:ext>
                </a:extLst>
              </a:tr>
              <a:tr h="220550">
                <a:tc>
                  <a:txBody>
                    <a:bodyPr/>
                    <a:lstStyle/>
                    <a:p>
                      <a:r>
                        <a:rPr lang="en-US" sz="1000" baseline="0" dirty="0"/>
                        <a:t>COUNTRYIES_VISITED</a:t>
                      </a:r>
                    </a:p>
                  </a:txBody>
                  <a:tcPr/>
                </a:tc>
                <a:tc>
                  <a:txBody>
                    <a:bodyPr/>
                    <a:lstStyle/>
                    <a:p>
                      <a:r>
                        <a:rPr lang="en-US" sz="1000" baseline="0" dirty="0"/>
                        <a:t>The countries visited as declared on form</a:t>
                      </a:r>
                    </a:p>
                  </a:txBody>
                  <a:tcPr/>
                </a:tc>
                <a:extLst>
                  <a:ext uri="{0D108BD9-81ED-4DB2-BD59-A6C34878D82A}">
                    <a16:rowId xmlns="" xmlns:a16="http://schemas.microsoft.com/office/drawing/2014/main" val="10015"/>
                  </a:ext>
                </a:extLst>
              </a:tr>
              <a:tr h="220550">
                <a:tc>
                  <a:txBody>
                    <a:bodyPr/>
                    <a:lstStyle/>
                    <a:p>
                      <a:r>
                        <a:rPr lang="en-US" sz="1000" baseline="0" dirty="0"/>
                        <a:t>COUNTRIES_VISITED_COUNT</a:t>
                      </a:r>
                    </a:p>
                  </a:txBody>
                  <a:tcPr/>
                </a:tc>
                <a:tc>
                  <a:txBody>
                    <a:bodyPr/>
                    <a:lstStyle/>
                    <a:p>
                      <a:r>
                        <a:rPr lang="en-US" sz="1000" baseline="0" dirty="0"/>
                        <a:t>The number of countries visited as declared on form</a:t>
                      </a:r>
                    </a:p>
                  </a:txBody>
                  <a:tcPr/>
                </a:tc>
                <a:extLst>
                  <a:ext uri="{0D108BD9-81ED-4DB2-BD59-A6C34878D82A}">
                    <a16:rowId xmlns="" xmlns:a16="http://schemas.microsoft.com/office/drawing/2014/main" val="10016"/>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ARRIVAL_AIRPORT_COUNTRY_CODE</a:t>
                      </a:r>
                    </a:p>
                  </a:txBody>
                  <a:tcPr/>
                </a:tc>
                <a:tc>
                  <a:txBody>
                    <a:bodyPr/>
                    <a:lstStyle/>
                    <a:p>
                      <a:r>
                        <a:rPr lang="en-US" sz="1000" baseline="0" dirty="0"/>
                        <a:t>ARRIVAL Airport country code ISO2</a:t>
                      </a:r>
                    </a:p>
                  </a:txBody>
                  <a:tcPr/>
                </a:tc>
                <a:extLst>
                  <a:ext uri="{0D108BD9-81ED-4DB2-BD59-A6C34878D82A}">
                    <a16:rowId xmlns="" xmlns:a16="http://schemas.microsoft.com/office/drawing/2014/main" val="10017"/>
                  </a:ext>
                </a:extLst>
              </a:tr>
              <a:tr h="220550">
                <a:tc>
                  <a:txBody>
                    <a:bodyPr/>
                    <a:lstStyle/>
                    <a:p>
                      <a:r>
                        <a:rPr lang="en-US" sz="1000" baseline="0" dirty="0"/>
                        <a:t>AIRPORT_ARRIVAL_IATA</a:t>
                      </a:r>
                    </a:p>
                  </a:txBody>
                  <a:tcPr/>
                </a:tc>
                <a:tc>
                  <a:txBody>
                    <a:bodyPr/>
                    <a:lstStyle/>
                    <a:p>
                      <a:r>
                        <a:rPr lang="en-US" sz="1000" baseline="0" dirty="0"/>
                        <a:t>ARRIVAL Airport 3 character code</a:t>
                      </a:r>
                    </a:p>
                  </a:txBody>
                  <a:tcPr/>
                </a:tc>
                <a:extLst>
                  <a:ext uri="{0D108BD9-81ED-4DB2-BD59-A6C34878D82A}">
                    <a16:rowId xmlns="" xmlns:a16="http://schemas.microsoft.com/office/drawing/2014/main" val="10018"/>
                  </a:ext>
                </a:extLst>
              </a:tr>
              <a:tr h="220550">
                <a:tc>
                  <a:txBody>
                    <a:bodyPr/>
                    <a:lstStyle/>
                    <a:p>
                      <a:r>
                        <a:rPr lang="en-US" sz="1000" baseline="0" dirty="0"/>
                        <a:t>AIRPORT_ARRIVAL_MUNICIPALITY</a:t>
                      </a:r>
                    </a:p>
                  </a:txBody>
                  <a:tcPr/>
                </a:tc>
                <a:tc>
                  <a:txBody>
                    <a:bodyPr/>
                    <a:lstStyle/>
                    <a:p>
                      <a:r>
                        <a:rPr lang="en-US" sz="1000" baseline="0" dirty="0"/>
                        <a:t>ARRIVAL Airport Municipality Derived from Code</a:t>
                      </a:r>
                    </a:p>
                  </a:txBody>
                  <a:tcPr/>
                </a:tc>
                <a:extLst>
                  <a:ext uri="{0D108BD9-81ED-4DB2-BD59-A6C34878D82A}">
                    <a16:rowId xmlns="" xmlns:a16="http://schemas.microsoft.com/office/drawing/2014/main" val="10019"/>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ARRIVAL_AIRPORT_REGION</a:t>
                      </a:r>
                    </a:p>
                  </a:txBody>
                  <a:tcPr/>
                </a:tc>
                <a:tc>
                  <a:txBody>
                    <a:bodyPr/>
                    <a:lstStyle/>
                    <a:p>
                      <a:r>
                        <a:rPr lang="en-US" sz="1000" baseline="0" dirty="0"/>
                        <a:t>ARRIVAL Airport Region Derived from Code</a:t>
                      </a:r>
                    </a:p>
                  </a:txBody>
                  <a:tcPr/>
                </a:tc>
                <a:extLst>
                  <a:ext uri="{0D108BD9-81ED-4DB2-BD59-A6C34878D82A}">
                    <a16:rowId xmlns="" xmlns:a16="http://schemas.microsoft.com/office/drawing/2014/main" val="10020"/>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DEPARTURE_AIRPORT_COUNTRY_CODE</a:t>
                      </a:r>
                    </a:p>
                  </a:txBody>
                  <a:tcPr/>
                </a:tc>
                <a:tc>
                  <a:txBody>
                    <a:bodyPr/>
                    <a:lstStyle/>
                    <a:p>
                      <a:r>
                        <a:rPr lang="en-US" sz="1000" baseline="0" dirty="0"/>
                        <a:t>DEPARTURE Airport Country code ISO2</a:t>
                      </a:r>
                    </a:p>
                  </a:txBody>
                  <a:tcPr/>
                </a:tc>
                <a:extLst>
                  <a:ext uri="{0D108BD9-81ED-4DB2-BD59-A6C34878D82A}">
                    <a16:rowId xmlns="" xmlns:a16="http://schemas.microsoft.com/office/drawing/2014/main" val="10021"/>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DEPARTURE_AIRPORT_IATA</a:t>
                      </a:r>
                    </a:p>
                  </a:txBody>
                  <a:tcPr/>
                </a:tc>
                <a:tc>
                  <a:txBody>
                    <a:bodyPr/>
                    <a:lstStyle/>
                    <a:p>
                      <a:r>
                        <a:rPr lang="en-US" sz="1000" baseline="0" dirty="0"/>
                        <a:t>DEPARTURE Airport 3 character code</a:t>
                      </a:r>
                    </a:p>
                  </a:txBody>
                  <a:tcPr/>
                </a:tc>
                <a:extLst>
                  <a:ext uri="{0D108BD9-81ED-4DB2-BD59-A6C34878D82A}">
                    <a16:rowId xmlns="" xmlns:a16="http://schemas.microsoft.com/office/drawing/2014/main" val="10022"/>
                  </a:ext>
                </a:extLst>
              </a:tr>
              <a:tr h="220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effectLst/>
                        </a:rPr>
                        <a:t>DEPARTURE_AIRPORT_MUNICIPALITY</a:t>
                      </a:r>
                    </a:p>
                  </a:txBody>
                  <a:tcPr/>
                </a:tc>
                <a:tc>
                  <a:txBody>
                    <a:bodyPr/>
                    <a:lstStyle/>
                    <a:p>
                      <a:r>
                        <a:rPr lang="en-US" sz="1000" baseline="0" dirty="0"/>
                        <a:t>DEPARTURE Airport Municipality Derived from Code.</a:t>
                      </a:r>
                    </a:p>
                  </a:txBody>
                  <a:tcPr/>
                </a:tc>
                <a:extLst>
                  <a:ext uri="{0D108BD9-81ED-4DB2-BD59-A6C34878D82A}">
                    <a16:rowId xmlns="" xmlns:a16="http://schemas.microsoft.com/office/drawing/2014/main" val="10023"/>
                  </a:ext>
                </a:extLst>
              </a:tr>
            </a:tbl>
          </a:graphicData>
        </a:graphic>
      </p:graphicFrame>
    </p:spTree>
    <p:extLst>
      <p:ext uri="{BB962C8B-B14F-4D97-AF65-F5344CB8AC3E}">
        <p14:creationId xmlns:p14="http://schemas.microsoft.com/office/powerpoint/2010/main" val="736959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Flow</a:t>
            </a:r>
          </a:p>
        </p:txBody>
      </p:sp>
      <p:sp>
        <p:nvSpPr>
          <p:cNvPr id="3" name="Content Placeholder 2"/>
          <p:cNvSpPr>
            <a:spLocks noGrp="1"/>
          </p:cNvSpPr>
          <p:nvPr>
            <p:ph idx="1"/>
          </p:nvPr>
        </p:nvSpPr>
        <p:spPr>
          <a:xfrm>
            <a:off x="165100" y="1212279"/>
            <a:ext cx="8805863" cy="5167312"/>
          </a:xfrm>
        </p:spPr>
        <p:txBody>
          <a:bodyPr/>
          <a:lstStyle/>
          <a:p>
            <a:r>
              <a:rPr lang="en-US" dirty="0"/>
              <a:t>Read </a:t>
            </a:r>
            <a:r>
              <a:rPr lang="en-US" dirty="0" smtClean="0"/>
              <a:t>in </a:t>
            </a:r>
            <a:r>
              <a:rPr lang="en-US" dirty="0"/>
              <a:t>dataset as a </a:t>
            </a:r>
            <a:r>
              <a:rPr lang="en-US" dirty="0" err="1"/>
              <a:t>DataFrame</a:t>
            </a:r>
            <a:r>
              <a:rPr lang="en-US" dirty="0"/>
              <a:t> from </a:t>
            </a:r>
            <a:r>
              <a:rPr lang="en-US" dirty="0" err="1"/>
              <a:t>dashDB</a:t>
            </a:r>
            <a:endParaRPr lang="en-US" dirty="0"/>
          </a:p>
          <a:p>
            <a:pPr lvl="1"/>
            <a:r>
              <a:rPr lang="en-US" dirty="0"/>
              <a:t>Connect to </a:t>
            </a:r>
            <a:r>
              <a:rPr lang="en-US" dirty="0" err="1"/>
              <a:t>dashDB</a:t>
            </a:r>
            <a:endParaRPr lang="en-US" dirty="0"/>
          </a:p>
          <a:p>
            <a:pPr lvl="1"/>
            <a:r>
              <a:rPr lang="en-US" dirty="0"/>
              <a:t>Label the data (“VETTING_LEVEL”)</a:t>
            </a:r>
          </a:p>
          <a:p>
            <a:pPr lvl="1"/>
            <a:r>
              <a:rPr lang="en-US" dirty="0" err="1"/>
              <a:t>Downselect</a:t>
            </a:r>
            <a:r>
              <a:rPr lang="en-US" dirty="0"/>
              <a:t> and </a:t>
            </a:r>
            <a:r>
              <a:rPr lang="en-US" dirty="0" smtClean="0"/>
              <a:t>transform</a:t>
            </a:r>
            <a:endParaRPr lang="en-US" dirty="0"/>
          </a:p>
          <a:p>
            <a:endParaRPr lang="en-US" dirty="0"/>
          </a:p>
          <a:p>
            <a:r>
              <a:rPr lang="en-US" dirty="0"/>
              <a:t>Feature Engineering</a:t>
            </a:r>
          </a:p>
          <a:p>
            <a:pPr lvl="1"/>
            <a:r>
              <a:rPr lang="en-US" dirty="0" err="1"/>
              <a:t>StringIndexer</a:t>
            </a:r>
            <a:r>
              <a:rPr lang="en-US" dirty="0"/>
              <a:t> (Occupation, country, gender, birth year variables)</a:t>
            </a:r>
          </a:p>
          <a:p>
            <a:pPr lvl="1"/>
            <a:r>
              <a:rPr lang="en-US" dirty="0" err="1"/>
              <a:t>VectorAssembler</a:t>
            </a:r>
            <a:endParaRPr lang="en-US" dirty="0"/>
          </a:p>
          <a:p>
            <a:pPr lvl="1"/>
            <a:r>
              <a:rPr lang="en-US" dirty="0" smtClean="0"/>
              <a:t>Normalizer</a:t>
            </a:r>
            <a:endParaRPr lang="en-US" dirty="0"/>
          </a:p>
          <a:p>
            <a:endParaRPr lang="en-US" dirty="0"/>
          </a:p>
          <a:p>
            <a:r>
              <a:rPr lang="en-US" dirty="0"/>
              <a:t>Create a Pipeline</a:t>
            </a:r>
          </a:p>
          <a:p>
            <a:endParaRPr lang="en-US" dirty="0"/>
          </a:p>
          <a:p>
            <a:r>
              <a:rPr lang="en-US" dirty="0"/>
              <a:t>Split Ratings data into Training (90%) and Test (10%) datasets</a:t>
            </a:r>
          </a:p>
          <a:p>
            <a:pPr lvl="1"/>
            <a:r>
              <a:rPr lang="en-US" dirty="0"/>
              <a:t>Cache the resulting </a:t>
            </a:r>
            <a:r>
              <a:rPr lang="en-US" dirty="0" err="1"/>
              <a:t>DataFrames</a:t>
            </a:r>
            <a:endParaRPr lang="en-US" dirty="0"/>
          </a:p>
          <a:p>
            <a:pPr lvl="1"/>
            <a:endParaRPr lang="en-US" dirty="0"/>
          </a:p>
          <a:p>
            <a:r>
              <a:rPr lang="en-US" dirty="0"/>
              <a:t>Fit the Pipeline to the Test data set</a:t>
            </a:r>
          </a:p>
          <a:p>
            <a:pPr lvl="1"/>
            <a:r>
              <a:rPr lang="en-US" dirty="0" smtClean="0"/>
              <a:t>Naïve Bayes</a:t>
            </a:r>
            <a:endParaRPr lang="en-US" dirty="0"/>
          </a:p>
        </p:txBody>
      </p:sp>
      <p:pic>
        <p:nvPicPr>
          <p:cNvPr id="4" name="Picture 3"/>
          <p:cNvPicPr>
            <a:picLocks noChangeAspect="1"/>
          </p:cNvPicPr>
          <p:nvPr/>
        </p:nvPicPr>
        <p:blipFill>
          <a:blip r:embed="rId2"/>
          <a:stretch>
            <a:fillRect/>
          </a:stretch>
        </p:blipFill>
        <p:spPr>
          <a:xfrm>
            <a:off x="6313488" y="1212279"/>
            <a:ext cx="2657475" cy="1724025"/>
          </a:xfrm>
          <a:prstGeom prst="rect">
            <a:avLst/>
          </a:prstGeom>
        </p:spPr>
      </p:pic>
    </p:spTree>
    <p:extLst>
      <p:ext uri="{BB962C8B-B14F-4D97-AF65-F5344CB8AC3E}">
        <p14:creationId xmlns:p14="http://schemas.microsoft.com/office/powerpoint/2010/main" val="672862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Flow (continued)</a:t>
            </a:r>
          </a:p>
        </p:txBody>
      </p:sp>
      <p:sp>
        <p:nvSpPr>
          <p:cNvPr id="3" name="Content Placeholder 2"/>
          <p:cNvSpPr>
            <a:spLocks noGrp="1"/>
          </p:cNvSpPr>
          <p:nvPr>
            <p:ph idx="1"/>
          </p:nvPr>
        </p:nvSpPr>
        <p:spPr>
          <a:xfrm>
            <a:off x="165100" y="1284287"/>
            <a:ext cx="8805863" cy="4208173"/>
          </a:xfrm>
        </p:spPr>
        <p:txBody>
          <a:bodyPr/>
          <a:lstStyle/>
          <a:p>
            <a:r>
              <a:rPr lang="en-US" dirty="0"/>
              <a:t>Evaluate the resulting predictions</a:t>
            </a:r>
          </a:p>
          <a:p>
            <a:pPr lvl="1"/>
            <a:r>
              <a:rPr lang="en-US" dirty="0"/>
              <a:t>Area under the ROC curve</a:t>
            </a:r>
          </a:p>
          <a:p>
            <a:endParaRPr lang="en-US" dirty="0"/>
          </a:p>
          <a:p>
            <a:r>
              <a:rPr lang="en-US" dirty="0"/>
              <a:t>Tune the model (</a:t>
            </a:r>
            <a:r>
              <a:rPr lang="en-US" dirty="0" err="1"/>
              <a:t>hyperparamaters</a:t>
            </a:r>
            <a:r>
              <a:rPr lang="en-US" dirty="0"/>
              <a:t>)</a:t>
            </a:r>
          </a:p>
          <a:p>
            <a:pPr lvl="1"/>
            <a:r>
              <a:rPr lang="en-US" dirty="0"/>
              <a:t>Build Parameter Grid</a:t>
            </a:r>
          </a:p>
          <a:p>
            <a:pPr lvl="1"/>
            <a:r>
              <a:rPr lang="en-US" dirty="0"/>
              <a:t>Cross-evaluate to find the best model</a:t>
            </a:r>
          </a:p>
          <a:p>
            <a:pPr marL="342900" lvl="1" indent="0">
              <a:buNone/>
            </a:pPr>
            <a:endParaRPr lang="en-US" dirty="0"/>
          </a:p>
          <a:p>
            <a:r>
              <a:rPr lang="en-US" dirty="0"/>
              <a:t>Make improved predictions using the cross-validated </a:t>
            </a:r>
            <a:r>
              <a:rPr lang="en-US" dirty="0" smtClean="0"/>
              <a:t>model</a:t>
            </a:r>
          </a:p>
          <a:p>
            <a:endParaRPr lang="en-US" dirty="0"/>
          </a:p>
          <a:p>
            <a:pPr marL="342900" lvl="1" indent="0">
              <a:buNone/>
            </a:pPr>
            <a:endParaRPr lang="en-US" dirty="0"/>
          </a:p>
        </p:txBody>
      </p:sp>
      <p:pic>
        <p:nvPicPr>
          <p:cNvPr id="6" name="Picture 5"/>
          <p:cNvPicPr>
            <a:picLocks noChangeAspect="1"/>
          </p:cNvPicPr>
          <p:nvPr/>
        </p:nvPicPr>
        <p:blipFill>
          <a:blip r:embed="rId2"/>
          <a:stretch>
            <a:fillRect/>
          </a:stretch>
        </p:blipFill>
        <p:spPr>
          <a:xfrm>
            <a:off x="6187931" y="755650"/>
            <a:ext cx="2143125" cy="2143125"/>
          </a:xfrm>
          <a:prstGeom prst="rect">
            <a:avLst/>
          </a:prstGeom>
        </p:spPr>
      </p:pic>
    </p:spTree>
    <p:extLst>
      <p:ext uri="{BB962C8B-B14F-4D97-AF65-F5344CB8AC3E}">
        <p14:creationId xmlns:p14="http://schemas.microsoft.com/office/powerpoint/2010/main" val="150295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ext uri="{D42A27DB-BD31-4B8C-83A1-F6EECF244321}">
                <p14:modId xmlns:p14="http://schemas.microsoft.com/office/powerpoint/2010/main" val="1350150933"/>
              </p:ext>
            </p:extLst>
          </p:nvPr>
        </p:nvGraphicFramePr>
        <p:xfrm>
          <a:off x="452534" y="1341375"/>
          <a:ext cx="8238932" cy="4614162"/>
        </p:xfrm>
        <a:graphic>
          <a:graphicData uri="http://schemas.openxmlformats.org/drawingml/2006/table">
            <a:tbl>
              <a:tblPr firstRow="1" bandRow="1">
                <a:tableStyleId>{5C22544A-7EE6-4342-B048-85BDC9FD1C3A}</a:tableStyleId>
              </a:tblPr>
              <a:tblGrid>
                <a:gridCol w="1679636">
                  <a:extLst>
                    <a:ext uri="{9D8B030D-6E8A-4147-A177-3AD203B41FA5}">
                      <a16:colId xmlns="" xmlns:a16="http://schemas.microsoft.com/office/drawing/2014/main" val="20000"/>
                    </a:ext>
                  </a:extLst>
                </a:gridCol>
                <a:gridCol w="3513044">
                  <a:extLst>
                    <a:ext uri="{9D8B030D-6E8A-4147-A177-3AD203B41FA5}">
                      <a16:colId xmlns="" xmlns:a16="http://schemas.microsoft.com/office/drawing/2014/main" val="3060790854"/>
                    </a:ext>
                  </a:extLst>
                </a:gridCol>
                <a:gridCol w="3046252">
                  <a:extLst>
                    <a:ext uri="{9D8B030D-6E8A-4147-A177-3AD203B41FA5}">
                      <a16:colId xmlns="" xmlns:a16="http://schemas.microsoft.com/office/drawing/2014/main"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 xmlns:a16="http://schemas.microsoft.com/office/drawing/2014/main"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Linear</a:t>
                      </a:r>
                      <a:r>
                        <a:rPr lang="en-US" sz="1400" baseline="0" dirty="0">
                          <a:solidFill>
                            <a:srgbClr val="7F7F7F"/>
                          </a:solidFill>
                        </a:rPr>
                        <a:t> Models (</a:t>
                      </a:r>
                      <a:r>
                        <a:rPr lang="en-US" sz="1400" baseline="0" dirty="0">
                          <a:solidFill>
                            <a:schemeClr val="accent3">
                              <a:lumMod val="50000"/>
                            </a:schemeClr>
                          </a:solidFill>
                        </a:rPr>
                        <a:t>Logistic Regression</a:t>
                      </a:r>
                      <a:r>
                        <a:rPr lang="en-US" sz="1400" baseline="0" dirty="0">
                          <a:solidFill>
                            <a:schemeClr val="accent3">
                              <a:lumMod val="75000"/>
                            </a:schemeClr>
                          </a:solidFill>
                        </a:rPr>
                        <a:t>)</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Decision Trees</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FF0000"/>
                          </a:solidFill>
                        </a:rPr>
                        <a:t>Naïve Bayes</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Decision Trees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Naïve Bayes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K-NN</a:t>
                      </a: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a:t>
                      </a:r>
                      <a:r>
                        <a:rPr lang="en-US" sz="1400" baseline="0" dirty="0">
                          <a:solidFill>
                            <a:srgbClr val="7F7F7F"/>
                          </a:solidFill>
                        </a:rPr>
                        <a:t> Linear</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Ridge</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Lasso</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marR="0" lvl="0"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1" i="0" u="none" strike="noStrike" kern="1200" cap="none" spc="0" normalizeH="0" baseline="0" noProof="0" dirty="0">
                          <a:ln>
                            <a:noFill/>
                          </a:ln>
                          <a:solidFill>
                            <a:srgbClr val="7F7F7F"/>
                          </a:solidFill>
                          <a:effectLst/>
                          <a:uLnTx/>
                          <a:uFillTx/>
                          <a:latin typeface="+mn-lt"/>
                          <a:ea typeface="+mn-ea"/>
                          <a:cs typeface="+mn-cs"/>
                        </a:rPr>
                        <a:t>Decision Trees</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Random Forest</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Gradient Boosted Trees</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txBody>
                  <a:tcPr/>
                </a:tc>
                <a:extLst>
                  <a:ext uri="{0D108BD9-81ED-4DB2-BD59-A6C34878D82A}">
                    <a16:rowId xmlns="" xmlns:a16="http://schemas.microsoft.com/office/drawing/2014/main"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k-means</a:t>
                      </a:r>
                      <a:endParaRPr lang="en-US" sz="1400" baseline="0" dirty="0">
                        <a:solidFill>
                          <a:srgbClr val="7F7F7F"/>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FP-Growth</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k-means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Gaussian Mixture</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450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a:t>Spark ML</a:t>
            </a:r>
          </a:p>
        </p:txBody>
      </p:sp>
      <p:sp>
        <p:nvSpPr>
          <p:cNvPr id="77827" name="Content Placeholder 2"/>
          <p:cNvSpPr>
            <a:spLocks noGrp="1"/>
          </p:cNvSpPr>
          <p:nvPr>
            <p:ph idx="1"/>
          </p:nvPr>
        </p:nvSpPr>
        <p:spPr/>
        <p:txBody>
          <a:bodyPr/>
          <a:lstStyle/>
          <a:p>
            <a:r>
              <a:rPr lang="en-US" altLang="en-US" b="0" dirty="0"/>
              <a:t>Spark ML is Spark’s machine learning (ML) library</a:t>
            </a:r>
          </a:p>
          <a:p>
            <a:endParaRPr lang="en-US" altLang="en-US" b="0" dirty="0"/>
          </a:p>
          <a:p>
            <a:r>
              <a:rPr lang="en-US" altLang="en-US" b="0" dirty="0"/>
              <a:t>Its goal is to make practical machine learning scalable and </a:t>
            </a:r>
            <a:r>
              <a:rPr lang="en-US" altLang="en-US" b="0" dirty="0" smtClean="0"/>
              <a:t>easy</a:t>
            </a:r>
          </a:p>
          <a:p>
            <a:pPr lvl="1"/>
            <a:r>
              <a:rPr lang="en-US" altLang="en-US" dirty="0" smtClean="0"/>
              <a:t>No need to understand the detailed math!</a:t>
            </a:r>
            <a:endParaRPr lang="en-US" altLang="en-US" b="0" dirty="0"/>
          </a:p>
          <a:p>
            <a:endParaRPr lang="en-US" altLang="en-US" b="0" dirty="0"/>
          </a:p>
          <a:p>
            <a:r>
              <a:rPr lang="en-US" altLang="en-US" b="0" dirty="0"/>
              <a:t>Consists of common learning algorithms and utilities, </a:t>
            </a:r>
            <a:r>
              <a:rPr lang="en-US" altLang="en-US" b="0" dirty="0" smtClean="0"/>
              <a:t>including</a:t>
            </a:r>
          </a:p>
          <a:p>
            <a:endParaRPr lang="en-US" altLang="en-US" dirty="0"/>
          </a:p>
          <a:p>
            <a:r>
              <a:rPr lang="en-US" altLang="en-US" b="0" dirty="0"/>
              <a:t>Lower-level optimization primitives</a:t>
            </a:r>
          </a:p>
          <a:p>
            <a:endParaRPr lang="en-US" altLang="en-US" b="0" dirty="0"/>
          </a:p>
          <a:p>
            <a:r>
              <a:rPr lang="en-US" altLang="en-US" b="0" dirty="0"/>
              <a:t>Higher-level pipeline </a:t>
            </a:r>
            <a:r>
              <a:rPr lang="en-US" altLang="en-US" b="0" dirty="0" smtClean="0"/>
              <a:t>APIs</a:t>
            </a:r>
          </a:p>
          <a:p>
            <a:pPr lvl="1"/>
            <a:r>
              <a:rPr lang="en-US" altLang="en-US" dirty="0" smtClean="0"/>
              <a:t>A </a:t>
            </a:r>
            <a:r>
              <a:rPr lang="en-US" altLang="en-US" u="sng" dirty="0" smtClean="0"/>
              <a:t>pipeline</a:t>
            </a:r>
            <a:r>
              <a:rPr lang="en-US" altLang="en-US" dirty="0" smtClean="0"/>
              <a:t> is a series of stages where each stage either transforms, or runs through a machine learning algorithm.</a:t>
            </a:r>
            <a:endParaRPr lang="en-US" altLang="en-US" b="0" dirty="0" smtClean="0"/>
          </a:p>
          <a:p>
            <a:endParaRPr lang="en-US" altLang="en-US"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sp>
        <p:nvSpPr>
          <p:cNvPr id="25603" name="Rectangle 2"/>
          <p:cNvSpPr>
            <a:spLocks noGrp="1" noChangeArrowheads="1"/>
          </p:cNvSpPr>
          <p:nvPr>
            <p:ph type="body" idx="1"/>
          </p:nvPr>
        </p:nvSpPr>
        <p:spPr>
          <a:xfrm>
            <a:off x="257334" y="1273378"/>
            <a:ext cx="8607623" cy="3073336"/>
          </a:xfrm>
        </p:spPr>
        <p:txBody>
          <a:bodyPr/>
          <a:lstStyle/>
          <a:p>
            <a:pPr>
              <a:spcBef>
                <a:spcPts val="84"/>
              </a:spcBef>
              <a:spcAft>
                <a:spcPts val="168"/>
              </a:spcAft>
            </a:pPr>
            <a:r>
              <a:rPr lang="en-US" dirty="0"/>
              <a:t>Two or more outcomes.</a:t>
            </a:r>
          </a:p>
          <a:p>
            <a:pPr>
              <a:spcBef>
                <a:spcPts val="84"/>
              </a:spcBef>
              <a:spcAft>
                <a:spcPts val="168"/>
              </a:spcAft>
            </a:pPr>
            <a:r>
              <a:rPr lang="en-US" dirty="0"/>
              <a:t>Assumes independence among explanatory variables, which is rarely true (thus “naïve”).</a:t>
            </a:r>
          </a:p>
          <a:p>
            <a:pPr>
              <a:spcBef>
                <a:spcPts val="84"/>
              </a:spcBef>
              <a:spcAft>
                <a:spcPts val="168"/>
              </a:spcAft>
            </a:pPr>
            <a:r>
              <a:rPr lang="en-US" dirty="0"/>
              <a:t>Despite its simplicity, often performs very well… widely used.</a:t>
            </a:r>
          </a:p>
          <a:p>
            <a:pPr>
              <a:spcBef>
                <a:spcPts val="84"/>
              </a:spcBef>
              <a:spcAft>
                <a:spcPts val="168"/>
              </a:spcAft>
            </a:pPr>
            <a:r>
              <a:rPr lang="en-US" dirty="0"/>
              <a:t>Significant use cases:</a:t>
            </a:r>
          </a:p>
          <a:p>
            <a:pPr lvl="1">
              <a:spcBef>
                <a:spcPts val="84"/>
              </a:spcBef>
              <a:spcAft>
                <a:spcPts val="168"/>
              </a:spcAft>
            </a:pPr>
            <a:r>
              <a:rPr lang="en-US" dirty="0"/>
              <a:t>Text categorization (spam vs. legitimate, sports or politics, etc.) using word frequencies as the features</a:t>
            </a:r>
          </a:p>
          <a:p>
            <a:pPr lvl="1">
              <a:spcBef>
                <a:spcPts val="84"/>
              </a:spcBef>
              <a:spcAft>
                <a:spcPts val="168"/>
              </a:spcAft>
            </a:pPr>
            <a:r>
              <a:rPr lang="en-US" dirty="0"/>
              <a:t>Medical diagnosis (</a:t>
            </a:r>
            <a:r>
              <a:rPr lang="en-US" i="1" dirty="0"/>
              <a:t>e.g.</a:t>
            </a:r>
            <a:r>
              <a:rPr lang="en-US" dirty="0"/>
              <a:t>, automatic screening)</a:t>
            </a:r>
          </a:p>
          <a:p>
            <a:pPr lvl="1">
              <a:spcBef>
                <a:spcPts val="84"/>
              </a:spcBef>
              <a:spcAft>
                <a:spcPts val="168"/>
              </a:spcAft>
            </a:pPr>
            <a:endParaRPr lang="en-US" dirty="0"/>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785477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Flow</a:t>
            </a:r>
          </a:p>
        </p:txBody>
      </p:sp>
      <p:sp>
        <p:nvSpPr>
          <p:cNvPr id="3" name="Content Placeholder 2"/>
          <p:cNvSpPr>
            <a:spLocks noGrp="1"/>
          </p:cNvSpPr>
          <p:nvPr>
            <p:ph idx="1"/>
          </p:nvPr>
        </p:nvSpPr>
        <p:spPr>
          <a:xfrm>
            <a:off x="165100" y="1217613"/>
            <a:ext cx="8805863" cy="5326062"/>
          </a:xfrm>
        </p:spPr>
        <p:txBody>
          <a:bodyPr/>
          <a:lstStyle/>
          <a:p>
            <a:pPr marL="800100" lvl="1" indent="-457200">
              <a:buFont typeface="+mj-lt"/>
              <a:buAutoNum type="arabicPeriod"/>
            </a:pPr>
            <a:r>
              <a:rPr lang="en-US" dirty="0" smtClean="0">
                <a:solidFill>
                  <a:schemeClr val="accent2"/>
                </a:solidFill>
              </a:rPr>
              <a:t>Connect to </a:t>
            </a:r>
            <a:r>
              <a:rPr lang="en-US" dirty="0" err="1" smtClean="0">
                <a:solidFill>
                  <a:schemeClr val="accent2"/>
                </a:solidFill>
              </a:rPr>
              <a:t>dashDB</a:t>
            </a:r>
            <a:r>
              <a:rPr lang="en-US" dirty="0" smtClean="0">
                <a:solidFill>
                  <a:schemeClr val="accent2"/>
                </a:solidFill>
              </a:rPr>
              <a:t> and load the data</a:t>
            </a:r>
            <a:r>
              <a:rPr lang="en-US" dirty="0"/>
              <a:t/>
            </a:r>
            <a:br>
              <a:rPr lang="en-US" dirty="0"/>
            </a:br>
            <a:endParaRPr lang="en-US" dirty="0"/>
          </a:p>
          <a:p>
            <a:pPr marL="0" indent="0">
              <a:buNone/>
            </a:pPr>
            <a:endParaRPr lang="en-US" dirty="0"/>
          </a:p>
          <a:p>
            <a:pPr marL="457200" indent="-457200">
              <a:buFont typeface="+mj-lt"/>
              <a:buAutoNum type="arabicPeriod"/>
            </a:pPr>
            <a:endParaRPr lang="en-US" dirty="0"/>
          </a:p>
          <a:p>
            <a:pPr marL="800100" lvl="1" indent="-457200">
              <a:buAutoNum type="arabicPeriod" startAt="2"/>
            </a:pPr>
            <a:r>
              <a:rPr lang="en-US" dirty="0">
                <a:solidFill>
                  <a:schemeClr val="accent2"/>
                </a:solidFill>
              </a:rPr>
              <a:t>Prepare the </a:t>
            </a:r>
            <a:r>
              <a:rPr lang="en-US" dirty="0" smtClean="0">
                <a:solidFill>
                  <a:schemeClr val="accent2"/>
                </a:solidFill>
              </a:rPr>
              <a:t>data</a:t>
            </a:r>
            <a:endParaRPr lang="en-US" dirty="0"/>
          </a:p>
          <a:p>
            <a:pPr lvl="1"/>
            <a:r>
              <a:rPr lang="en-US" dirty="0"/>
              <a:t>Drop </a:t>
            </a:r>
            <a:r>
              <a:rPr lang="en-US" dirty="0" smtClean="0"/>
              <a:t>unneeded </a:t>
            </a:r>
            <a:r>
              <a:rPr lang="en-US" dirty="0"/>
              <a:t>columns / </a:t>
            </a:r>
            <a:r>
              <a:rPr lang="en-US" dirty="0" smtClean="0"/>
              <a:t>rows</a:t>
            </a:r>
          </a:p>
          <a:p>
            <a:pPr lvl="1"/>
            <a:r>
              <a:rPr lang="en-US" dirty="0" smtClean="0"/>
              <a:t>Correctly format dates</a:t>
            </a:r>
            <a:endParaRPr lang="en-US" dirty="0"/>
          </a:p>
          <a:p>
            <a:pPr marL="0" indent="0">
              <a:buNone/>
            </a:pPr>
            <a:endParaRPr lang="en-US" dirty="0"/>
          </a:p>
          <a:p>
            <a:pPr marL="800100" lvl="1" indent="-457200">
              <a:buFont typeface="+mj-lt"/>
              <a:buAutoNum type="arabicPeriod" startAt="3"/>
            </a:pPr>
            <a:r>
              <a:rPr lang="en-US" dirty="0">
                <a:solidFill>
                  <a:schemeClr val="accent2"/>
                </a:solidFill>
              </a:rPr>
              <a:t>Prepare the pipeline</a:t>
            </a:r>
          </a:p>
          <a:p>
            <a:pPr lvl="1"/>
            <a:r>
              <a:rPr lang="en-US" dirty="0"/>
              <a:t>Identify a label column </a:t>
            </a:r>
            <a:r>
              <a:rPr lang="en-US" dirty="0" smtClean="0"/>
              <a:t>(VETTING_LEVEL : HIGH / MEDUIM / LOW)</a:t>
            </a:r>
            <a:endParaRPr lang="en-US" dirty="0"/>
          </a:p>
          <a:p>
            <a:pPr lvl="1"/>
            <a:r>
              <a:rPr lang="en-US" dirty="0"/>
              <a:t>Convert String columns to categorical values</a:t>
            </a:r>
          </a:p>
          <a:p>
            <a:pPr lvl="1"/>
            <a:r>
              <a:rPr lang="en-US" dirty="0"/>
              <a:t>Assemble all input columns into a Vector and Normalize it</a:t>
            </a:r>
          </a:p>
          <a:p>
            <a:pPr marL="342900" lvl="1" indent="0">
              <a:buNone/>
            </a:pPr>
            <a:endParaRPr lang="en-US" dirty="0"/>
          </a:p>
          <a:p>
            <a:pPr marL="800100" lvl="1" indent="-457200">
              <a:buFont typeface="+mj-lt"/>
              <a:buAutoNum type="arabicPeriod" startAt="4"/>
            </a:pPr>
            <a:r>
              <a:rPr lang="en-US" dirty="0">
                <a:solidFill>
                  <a:schemeClr val="accent2"/>
                </a:solidFill>
              </a:rPr>
              <a:t>Split the </a:t>
            </a:r>
            <a:r>
              <a:rPr lang="en-US" dirty="0" smtClean="0">
                <a:solidFill>
                  <a:schemeClr val="accent2"/>
                </a:solidFill>
              </a:rPr>
              <a:t>dataset, Train, and Load the Data</a:t>
            </a:r>
            <a:endParaRPr lang="en-US" dirty="0">
              <a:solidFill>
                <a:schemeClr val="accent2"/>
              </a:solidFill>
            </a:endParaRPr>
          </a:p>
          <a:p>
            <a:pPr lvl="1"/>
            <a:r>
              <a:rPr lang="en-US" dirty="0" smtClean="0"/>
              <a:t>Split 90</a:t>
            </a:r>
            <a:r>
              <a:rPr lang="en-US" dirty="0"/>
              <a:t>% for </a:t>
            </a:r>
            <a:r>
              <a:rPr lang="en-US" dirty="0" smtClean="0"/>
              <a:t>training / 10</a:t>
            </a:r>
            <a:r>
              <a:rPr lang="en-US" dirty="0"/>
              <a:t>% for testing</a:t>
            </a:r>
          </a:p>
          <a:p>
            <a:pPr lvl="1"/>
            <a:r>
              <a:rPr lang="en-US" dirty="0" smtClean="0"/>
              <a:t>Train and Validate the algorithms</a:t>
            </a:r>
          </a:p>
          <a:p>
            <a:pPr lvl="1"/>
            <a:r>
              <a:rPr lang="en-US" dirty="0" smtClean="0"/>
              <a:t>Load the </a:t>
            </a:r>
            <a:r>
              <a:rPr lang="en-US" dirty="0" smtClean="0"/>
              <a:t>learned data </a:t>
            </a:r>
            <a:r>
              <a:rPr lang="en-US" dirty="0" smtClean="0"/>
              <a:t>back to </a:t>
            </a:r>
            <a:r>
              <a:rPr lang="en-US" dirty="0" err="1" smtClean="0"/>
              <a:t>dashDB</a:t>
            </a:r>
            <a:endParaRPr lang="en-US" dirty="0"/>
          </a:p>
          <a:p>
            <a:pPr lvl="1"/>
            <a:endParaRPr lang="en-US" dirty="0"/>
          </a:p>
        </p:txBody>
      </p:sp>
      <p:pic>
        <p:nvPicPr>
          <p:cNvPr id="9" name="Picture 8"/>
          <p:cNvPicPr>
            <a:picLocks noChangeAspect="1"/>
          </p:cNvPicPr>
          <p:nvPr/>
        </p:nvPicPr>
        <p:blipFill>
          <a:blip r:embed="rId2"/>
          <a:stretch>
            <a:fillRect/>
          </a:stretch>
        </p:blipFill>
        <p:spPr>
          <a:xfrm>
            <a:off x="5388102" y="4724826"/>
            <a:ext cx="1600200" cy="1607344"/>
          </a:xfrm>
          <a:prstGeom prst="rect">
            <a:avLst/>
          </a:prstGeom>
        </p:spPr>
      </p:pic>
      <p:pic>
        <p:nvPicPr>
          <p:cNvPr id="4" name="Picture 3"/>
          <p:cNvPicPr>
            <a:picLocks noChangeAspect="1"/>
          </p:cNvPicPr>
          <p:nvPr/>
        </p:nvPicPr>
        <p:blipFill>
          <a:blip r:embed="rId3"/>
          <a:stretch>
            <a:fillRect/>
          </a:stretch>
        </p:blipFill>
        <p:spPr>
          <a:xfrm>
            <a:off x="813288" y="1573903"/>
            <a:ext cx="6101862" cy="813582"/>
          </a:xfrm>
          <a:prstGeom prst="rect">
            <a:avLst/>
          </a:prstGeom>
        </p:spPr>
      </p:pic>
      <p:pic>
        <p:nvPicPr>
          <p:cNvPr id="1026" name="Picture 2" descr="BM Bluemix.Get started n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3998" y="2620038"/>
            <a:ext cx="742103" cy="93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51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Backup / Reference</a:t>
            </a:r>
            <a:br>
              <a:rPr lang="en-US" smtClean="0"/>
            </a:b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666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Spark Capabilities</a:t>
            </a:r>
            <a:br>
              <a:rPr lang="en-US" altLang="en-US" dirty="0"/>
            </a:br>
            <a:endParaRPr lang="en-US" altLang="en-US" dirty="0"/>
          </a:p>
        </p:txBody>
      </p:sp>
      <p:sp>
        <p:nvSpPr>
          <p:cNvPr id="20483" name="TextBox 13"/>
          <p:cNvSpPr txBox="1">
            <a:spLocks noChangeArrowheads="1"/>
          </p:cNvSpPr>
          <p:nvPr/>
        </p:nvSpPr>
        <p:spPr bwMode="auto">
          <a:xfrm>
            <a:off x="6146800" y="4684713"/>
            <a:ext cx="20780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Log processing</a:t>
            </a:r>
          </a:p>
        </p:txBody>
      </p:sp>
      <p:sp>
        <p:nvSpPr>
          <p:cNvPr id="20484" name="TextBox 15"/>
          <p:cNvSpPr txBox="1">
            <a:spLocks noChangeArrowheads="1"/>
          </p:cNvSpPr>
          <p:nvPr/>
        </p:nvSpPr>
        <p:spPr bwMode="auto">
          <a:xfrm>
            <a:off x="6711950" y="4695825"/>
            <a:ext cx="25701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TBD</a:t>
            </a:r>
          </a:p>
        </p:txBody>
      </p:sp>
      <p:grpSp>
        <p:nvGrpSpPr>
          <p:cNvPr id="20485" name="Group 18"/>
          <p:cNvGrpSpPr>
            <a:grpSpLocks/>
          </p:cNvGrpSpPr>
          <p:nvPr/>
        </p:nvGrpSpPr>
        <p:grpSpPr bwMode="auto">
          <a:xfrm>
            <a:off x="2044700" y="1268413"/>
            <a:ext cx="2921000" cy="5184775"/>
            <a:chOff x="2045153" y="1268470"/>
            <a:chExt cx="2920235" cy="5184278"/>
          </a:xfrm>
        </p:grpSpPr>
        <p:grpSp>
          <p:nvGrpSpPr>
            <p:cNvPr id="20496" name="Group 14"/>
            <p:cNvGrpSpPr>
              <a:grpSpLocks/>
            </p:cNvGrpSpPr>
            <p:nvPr/>
          </p:nvGrpSpPr>
          <p:grpSpPr bwMode="auto">
            <a:xfrm>
              <a:off x="2153518" y="5218266"/>
              <a:ext cx="2796569" cy="1234482"/>
              <a:chOff x="1217691" y="5218266"/>
              <a:chExt cx="2796569" cy="1234482"/>
            </a:xfrm>
          </p:grpSpPr>
          <p:sp>
            <p:nvSpPr>
              <p:cNvPr id="7" name="Text Placeholder 1"/>
              <p:cNvSpPr txBox="1">
                <a:spLocks/>
              </p:cNvSpPr>
              <p:nvPr/>
            </p:nvSpPr>
            <p:spPr bwMode="auto">
              <a:xfrm>
                <a:off x="1217248" y="5217791"/>
                <a:ext cx="2753591" cy="1214321"/>
              </a:xfrm>
              <a:prstGeom prst="rect">
                <a:avLst/>
              </a:prstGeom>
              <a:solidFill>
                <a:srgbClr val="F39128"/>
              </a:solidFill>
              <a:ln>
                <a:noFill/>
              </a:ln>
              <a:effectLst/>
              <a:ex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Graph Analytics</a:t>
                </a:r>
              </a:p>
            </p:txBody>
          </p:sp>
          <p:sp>
            <p:nvSpPr>
              <p:cNvPr id="20507" name="TextBox 8"/>
              <p:cNvSpPr txBox="1">
                <a:spLocks noChangeArrowheads="1"/>
              </p:cNvSpPr>
              <p:nvPr/>
            </p:nvSpPr>
            <p:spPr bwMode="auto">
              <a:xfrm>
                <a:off x="1543695" y="5706218"/>
                <a:ext cx="247056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and integrated graph computation</a:t>
                </a:r>
              </a:p>
            </p:txBody>
          </p:sp>
        </p:grpSp>
        <p:grpSp>
          <p:nvGrpSpPr>
            <p:cNvPr id="20497" name="Group 2"/>
            <p:cNvGrpSpPr>
              <a:grpSpLocks/>
            </p:cNvGrpSpPr>
            <p:nvPr/>
          </p:nvGrpSpPr>
          <p:grpSpPr bwMode="auto">
            <a:xfrm>
              <a:off x="2153603" y="1268470"/>
              <a:ext cx="2811785" cy="1269301"/>
              <a:chOff x="1217776" y="1268470"/>
              <a:chExt cx="2811785" cy="1269301"/>
            </a:xfrm>
          </p:grpSpPr>
          <p:sp>
            <p:nvSpPr>
              <p:cNvPr id="4" name="Text Placeholder 1"/>
              <p:cNvSpPr txBox="1">
                <a:spLocks/>
              </p:cNvSpPr>
              <p:nvPr/>
            </p:nvSpPr>
            <p:spPr>
              <a:xfrm>
                <a:off x="1217248" y="1268470"/>
                <a:ext cx="2753591" cy="1214320"/>
              </a:xfrm>
              <a:prstGeom prst="rect">
                <a:avLst/>
              </a:prstGeom>
              <a:solidFill>
                <a:srgbClr val="003F69"/>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Stream Processing		</a:t>
                </a:r>
              </a:p>
            </p:txBody>
          </p:sp>
          <p:sp>
            <p:nvSpPr>
              <p:cNvPr id="20505" name="TextBox 10"/>
              <p:cNvSpPr txBox="1">
                <a:spLocks noChangeArrowheads="1"/>
              </p:cNvSpPr>
              <p:nvPr/>
            </p:nvSpPr>
            <p:spPr bwMode="auto">
              <a:xfrm>
                <a:off x="1359258" y="1791241"/>
                <a:ext cx="2670303"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Near real-time data processing &amp; analytics</a:t>
                </a:r>
              </a:p>
            </p:txBody>
          </p:sp>
        </p:grpSp>
        <p:grpSp>
          <p:nvGrpSpPr>
            <p:cNvPr id="20498" name="Group 9"/>
            <p:cNvGrpSpPr>
              <a:grpSpLocks/>
            </p:cNvGrpSpPr>
            <p:nvPr/>
          </p:nvGrpSpPr>
          <p:grpSpPr bwMode="auto">
            <a:xfrm>
              <a:off x="2045153" y="2585303"/>
              <a:ext cx="2920235" cy="1290086"/>
              <a:chOff x="1109326" y="2585303"/>
              <a:chExt cx="2920235" cy="1290086"/>
            </a:xfrm>
          </p:grpSpPr>
          <p:sp>
            <p:nvSpPr>
              <p:cNvPr id="5" name="Text Placeholder 2"/>
              <p:cNvSpPr txBox="1">
                <a:spLocks/>
              </p:cNvSpPr>
              <p:nvPr/>
            </p:nvSpPr>
            <p:spPr>
              <a:xfrm>
                <a:off x="1217248" y="2585969"/>
                <a:ext cx="2753592" cy="1211146"/>
              </a:xfrm>
              <a:prstGeom prst="rect">
                <a:avLst/>
              </a:prstGeom>
              <a:solidFill>
                <a:srgbClr val="0E7BAE"/>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Machine Learning	</a:t>
                </a:r>
              </a:p>
            </p:txBody>
          </p:sp>
          <p:sp>
            <p:nvSpPr>
              <p:cNvPr id="20503" name="TextBox 11"/>
              <p:cNvSpPr txBox="1">
                <a:spLocks noChangeArrowheads="1"/>
              </p:cNvSpPr>
              <p:nvPr/>
            </p:nvSpPr>
            <p:spPr bwMode="auto">
              <a:xfrm>
                <a:off x="1109326" y="3128859"/>
                <a:ext cx="292023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Incredibly fast, easy to deploy algorithms</a:t>
                </a:r>
              </a:p>
            </p:txBody>
          </p:sp>
        </p:grpSp>
        <p:grpSp>
          <p:nvGrpSpPr>
            <p:cNvPr id="20499" name="Group 12"/>
            <p:cNvGrpSpPr>
              <a:grpSpLocks/>
            </p:cNvGrpSpPr>
            <p:nvPr/>
          </p:nvGrpSpPr>
          <p:grpSpPr bwMode="auto">
            <a:xfrm>
              <a:off x="2153603" y="3901434"/>
              <a:ext cx="2811785" cy="1287545"/>
              <a:chOff x="1217776" y="3901434"/>
              <a:chExt cx="2811785" cy="1287545"/>
            </a:xfrm>
          </p:grpSpPr>
          <p:sp>
            <p:nvSpPr>
              <p:cNvPr id="6" name="Text Placeholder 3"/>
              <p:cNvSpPr txBox="1">
                <a:spLocks/>
              </p:cNvSpPr>
              <p:nvPr/>
            </p:nvSpPr>
            <p:spPr>
              <a:xfrm>
                <a:off x="1217248" y="3901880"/>
                <a:ext cx="2753591" cy="1212734"/>
              </a:xfrm>
              <a:prstGeom prst="rect">
                <a:avLst/>
              </a:prstGeom>
              <a:solidFill>
                <a:srgbClr val="00B2EF"/>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Unified Data Access</a:t>
                </a:r>
              </a:p>
            </p:txBody>
          </p:sp>
          <p:sp>
            <p:nvSpPr>
              <p:cNvPr id="20501" name="TextBox 16"/>
              <p:cNvSpPr txBox="1">
                <a:spLocks noChangeArrowheads="1"/>
              </p:cNvSpPr>
              <p:nvPr/>
            </p:nvSpPr>
            <p:spPr bwMode="auto">
              <a:xfrm>
                <a:off x="1217776" y="4442449"/>
                <a:ext cx="281178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familiar query language for all data</a:t>
                </a:r>
              </a:p>
            </p:txBody>
          </p:sp>
        </p:grpSp>
      </p:grpSp>
      <p:sp>
        <p:nvSpPr>
          <p:cNvPr id="20486" name="TextBox 17"/>
          <p:cNvSpPr txBox="1">
            <a:spLocks noChangeArrowheads="1"/>
          </p:cNvSpPr>
          <p:nvPr/>
        </p:nvSpPr>
        <p:spPr bwMode="auto">
          <a:xfrm>
            <a:off x="4949825" y="1206500"/>
            <a:ext cx="37353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dirty="0">
                <a:solidFill>
                  <a:srgbClr val="000000"/>
                </a:solidFill>
              </a:rPr>
              <a:t>Micro-batch event processing </a:t>
            </a:r>
            <a:r>
              <a:rPr lang="en-US" altLang="en-US" sz="1400" b="0" dirty="0">
                <a:solidFill>
                  <a:srgbClr val="000000"/>
                </a:solidFill>
              </a:rPr>
              <a:t>for near real-time analytics </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Process live streams of data (</a:t>
            </a:r>
            <a:r>
              <a:rPr lang="en-US" altLang="en-US" sz="1400" b="0" dirty="0" err="1">
                <a:solidFill>
                  <a:srgbClr val="000000"/>
                </a:solidFill>
                <a:latin typeface="Helvetica" panose="020B0604020202020204" pitchFamily="34" charset="0"/>
              </a:rPr>
              <a:t>IoT</a:t>
            </a:r>
            <a:r>
              <a:rPr lang="en-US" altLang="en-US" sz="1400" b="0" dirty="0">
                <a:solidFill>
                  <a:srgbClr val="000000"/>
                </a:solidFill>
                <a:latin typeface="Helvetica" panose="020B0604020202020204" pitchFamily="34" charset="0"/>
              </a:rPr>
              <a:t>, Twitter, Kafka)</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No multi-threading or parallel processing required</a:t>
            </a:r>
            <a:endParaRPr lang="en-US" altLang="en-US" sz="1400" b="0" dirty="0">
              <a:solidFill>
                <a:srgbClr val="000000"/>
              </a:solidFill>
            </a:endParaRPr>
          </a:p>
        </p:txBody>
      </p:sp>
      <p:sp>
        <p:nvSpPr>
          <p:cNvPr id="20487" name="TextBox 19"/>
          <p:cNvSpPr txBox="1">
            <a:spLocks noChangeArrowheads="1"/>
          </p:cNvSpPr>
          <p:nvPr/>
        </p:nvSpPr>
        <p:spPr bwMode="auto">
          <a:xfrm>
            <a:off x="4927600" y="2724150"/>
            <a:ext cx="35909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Predictive and prescriptive analytics</a:t>
            </a:r>
            <a:r>
              <a:rPr lang="en-US" altLang="en-US" sz="1400" b="0"/>
              <a:t>, and smart application design, from statistical and algorithmic models </a:t>
            </a:r>
          </a:p>
          <a:p>
            <a:pPr eaLnBrk="1" hangingPunct="1">
              <a:buClrTx/>
              <a:buFont typeface="Arial" panose="020B0604020202020204" pitchFamily="34" charset="0"/>
              <a:buChar char="•"/>
            </a:pPr>
            <a:r>
              <a:rPr lang="en-US" altLang="en-US" sz="1400" b="0"/>
              <a:t>Algorithms are pre-built  </a:t>
            </a:r>
          </a:p>
        </p:txBody>
      </p:sp>
      <p:sp>
        <p:nvSpPr>
          <p:cNvPr id="20488" name="TextBox 21"/>
          <p:cNvSpPr txBox="1">
            <a:spLocks noChangeArrowheads="1"/>
          </p:cNvSpPr>
          <p:nvPr/>
        </p:nvSpPr>
        <p:spPr bwMode="auto">
          <a:xfrm>
            <a:off x="4989513" y="4030663"/>
            <a:ext cx="3551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Query your structured data sets </a:t>
            </a:r>
            <a:r>
              <a:rPr lang="en-US" altLang="en-US" sz="1400" b="0"/>
              <a:t>with SQL or other dataframe APIs </a:t>
            </a:r>
          </a:p>
          <a:p>
            <a:pPr eaLnBrk="1" hangingPunct="1">
              <a:buClrTx/>
              <a:buFont typeface="Arial" panose="020B0604020202020204" pitchFamily="34" charset="0"/>
              <a:buChar char="•"/>
            </a:pPr>
            <a:r>
              <a:rPr lang="en-US" altLang="en-US" sz="1400" b="0"/>
              <a:t>Data mining, BI, and insight discovery </a:t>
            </a:r>
          </a:p>
          <a:p>
            <a:pPr eaLnBrk="1" hangingPunct="1">
              <a:buClrTx/>
              <a:buFont typeface="Arial" panose="020B0604020202020204" pitchFamily="34" charset="0"/>
              <a:buChar char="•"/>
            </a:pPr>
            <a:r>
              <a:rPr lang="en-US" altLang="en-US" sz="1400" b="0"/>
              <a:t>Get results faster due to performance</a:t>
            </a:r>
          </a:p>
        </p:txBody>
      </p:sp>
      <p:sp>
        <p:nvSpPr>
          <p:cNvPr id="20489" name="TextBox 22"/>
          <p:cNvSpPr txBox="1">
            <a:spLocks noChangeArrowheads="1"/>
          </p:cNvSpPr>
          <p:nvPr/>
        </p:nvSpPr>
        <p:spPr bwMode="auto">
          <a:xfrm>
            <a:off x="4989513" y="5272088"/>
            <a:ext cx="39036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Represent data in a graph</a:t>
            </a:r>
          </a:p>
          <a:p>
            <a:pPr eaLnBrk="1" hangingPunct="1">
              <a:buClrTx/>
              <a:buFont typeface="Arial" panose="020B0604020202020204" pitchFamily="34" charset="0"/>
              <a:buChar char="•"/>
            </a:pPr>
            <a:r>
              <a:rPr lang="en-US" altLang="en-US" sz="1400" b="0"/>
              <a:t>Represent/analyze systems represented by nodes and interconnections between them</a:t>
            </a:r>
          </a:p>
          <a:p>
            <a:pPr eaLnBrk="1" hangingPunct="1">
              <a:buClrTx/>
              <a:buFont typeface="Arial" panose="020B0604020202020204" pitchFamily="34" charset="0"/>
              <a:buChar char="•"/>
            </a:pPr>
            <a:r>
              <a:rPr lang="en-US" altLang="en-US" sz="1400" b="0"/>
              <a:t>Transportation, person to person relationships, etc.</a:t>
            </a:r>
          </a:p>
          <a:p>
            <a:pPr eaLnBrk="1" hangingPunct="1">
              <a:buClrTx/>
              <a:buFont typeface="Arial" panose="020B0604020202020204" pitchFamily="34" charset="0"/>
              <a:buChar char="•"/>
            </a:pPr>
            <a:endParaRPr lang="en-US" altLang="en-US" sz="1400" b="0"/>
          </a:p>
        </p:txBody>
      </p:sp>
      <p:grpSp>
        <p:nvGrpSpPr>
          <p:cNvPr id="20490" name="Group 7"/>
          <p:cNvGrpSpPr>
            <a:grpSpLocks/>
          </p:cNvGrpSpPr>
          <p:nvPr/>
        </p:nvGrpSpPr>
        <p:grpSpPr bwMode="auto">
          <a:xfrm>
            <a:off x="428625" y="1268413"/>
            <a:ext cx="1603375" cy="5162550"/>
            <a:chOff x="9517970" y="1431736"/>
            <a:chExt cx="1603405" cy="3994331"/>
          </a:xfrm>
        </p:grpSpPr>
        <p:sp>
          <p:nvSpPr>
            <p:cNvPr id="21" name="Rectangle 20"/>
            <p:cNvSpPr/>
            <p:nvPr/>
          </p:nvSpPr>
          <p:spPr>
            <a:xfrm>
              <a:off x="9517970" y="1431736"/>
              <a:ext cx="356252" cy="3994331"/>
            </a:xfrm>
            <a:prstGeom prst="rect">
              <a:avLst/>
            </a:prstGeom>
            <a:solidFill>
              <a:srgbClr val="00B2EF"/>
            </a:solidFill>
            <a:ln>
              <a:noFill/>
            </a:ln>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b="1" dirty="0"/>
                <a:t>Spark Core</a:t>
              </a:r>
            </a:p>
          </p:txBody>
        </p:sp>
        <p:sp>
          <p:nvSpPr>
            <p:cNvPr id="24" name="Rectangle 23"/>
            <p:cNvSpPr>
              <a:spLocks/>
            </p:cNvSpPr>
            <p:nvPr/>
          </p:nvSpPr>
          <p:spPr>
            <a:xfrm>
              <a:off x="9978354" y="3469434"/>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SQL</a:t>
              </a:r>
            </a:p>
          </p:txBody>
        </p:sp>
        <p:sp>
          <p:nvSpPr>
            <p:cNvPr id="25" name="Rectangle 24"/>
            <p:cNvSpPr>
              <a:spLocks/>
            </p:cNvSpPr>
            <p:nvPr/>
          </p:nvSpPr>
          <p:spPr>
            <a:xfrm>
              <a:off x="9978354" y="1431736"/>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Streaming</a:t>
              </a:r>
            </a:p>
          </p:txBody>
        </p:sp>
        <p:sp>
          <p:nvSpPr>
            <p:cNvPr id="26" name="Rectangle 25"/>
            <p:cNvSpPr>
              <a:spLocks/>
            </p:cNvSpPr>
            <p:nvPr/>
          </p:nvSpPr>
          <p:spPr>
            <a:xfrm>
              <a:off x="9978354" y="2454884"/>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MLlib</a:t>
              </a:r>
              <a:r>
                <a:rPr lang="en-US" dirty="0"/>
                <a:t> (machine learning)</a:t>
              </a:r>
            </a:p>
          </p:txBody>
        </p:sp>
        <p:sp>
          <p:nvSpPr>
            <p:cNvPr id="27" name="Rectangle 26"/>
            <p:cNvSpPr>
              <a:spLocks/>
            </p:cNvSpPr>
            <p:nvPr/>
          </p:nvSpPr>
          <p:spPr>
            <a:xfrm>
              <a:off x="9978354" y="4487669"/>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GraphX</a:t>
              </a:r>
              <a:r>
                <a:rPr lang="en-US" dirty="0"/>
                <a:t> (graph)</a:t>
              </a:r>
            </a:p>
          </p:txBody>
        </p:sp>
      </p:grpSp>
      <p:sp>
        <p:nvSpPr>
          <p:cNvPr id="2" name="Rectangle 1"/>
          <p:cNvSpPr/>
          <p:nvPr/>
        </p:nvSpPr>
        <p:spPr bwMode="auto">
          <a:xfrm>
            <a:off x="827732" y="2510404"/>
            <a:ext cx="4122093" cy="1337746"/>
          </a:xfrm>
          <a:prstGeom prst="rect">
            <a:avLst/>
          </a:prstGeom>
          <a:noFill/>
          <a:ln w="254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1612009937"/>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MAZ_Template_2013-Aug-2">
  <a:themeElements>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fontScheme name="S&amp;C Template Example Slide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lnDef>
  </a:objectDefaults>
  <a:extraClrSchemeLst>
    <a:extraClrScheme>
      <a:clrScheme name="S&amp;C Template Example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C Template Example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C Template Example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C Template Example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C Template Example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C Template Example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S&amp;C Template Example Slides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S&amp;C Template Example Slides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Compatibility Mode]" id="{A1CC78D2-35A8-4C6C-934A-3FB81902F895}" vid="{1933E8BC-9F35-48F6-A4EC-EA68C19B4559}"/>
    </a:ext>
  </a:extLst>
</a:theme>
</file>

<file path=ppt/theme/theme2.xml><?xml version="1.0" encoding="utf-8"?>
<a:theme xmlns:a="http://schemas.openxmlformats.org/drawingml/2006/main" name="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19048</TotalTime>
  <Words>4793</Words>
  <Application>Microsoft Macintosh PowerPoint</Application>
  <PresentationFormat>On-screen Show (4:3)</PresentationFormat>
  <Paragraphs>581</Paragraphs>
  <Slides>39</Slides>
  <Notes>25</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51" baseType="lpstr">
      <vt:lpstr>Cambria Math</vt:lpstr>
      <vt:lpstr>MS PGothic</vt:lpstr>
      <vt:lpstr>ＭＳ Ｐゴシック</vt:lpstr>
      <vt:lpstr>Segoe UI Light</vt:lpstr>
      <vt:lpstr>Arial</vt:lpstr>
      <vt:lpstr>Calibri</vt:lpstr>
      <vt:lpstr>Helvetica</vt:lpstr>
      <vt:lpstr>Times New Roman</vt:lpstr>
      <vt:lpstr>Wingdings</vt:lpstr>
      <vt:lpstr>IMAZ_Template_2013-Aug-2</vt:lpstr>
      <vt:lpstr>Watson: Group 3, Teal 70</vt:lpstr>
      <vt:lpstr>think-cell Slide</vt:lpstr>
      <vt:lpstr>Lab 2 - Machine Learning </vt:lpstr>
      <vt:lpstr>What is Machine Learning?</vt:lpstr>
      <vt:lpstr>Categories of Machine Learning</vt:lpstr>
      <vt:lpstr>Categories of Machine Learning</vt:lpstr>
      <vt:lpstr>Spark ML</vt:lpstr>
      <vt:lpstr>Classification – Naïve Bayes</vt:lpstr>
      <vt:lpstr>Lab Flow</vt:lpstr>
      <vt:lpstr>Backup / Reference </vt:lpstr>
      <vt:lpstr>Spark Capabilities </vt:lpstr>
      <vt:lpstr>Learning challenges</vt:lpstr>
      <vt:lpstr>Training, testing, &amp; validation sets</vt:lpstr>
      <vt:lpstr>Data Science Methodology </vt:lpstr>
      <vt:lpstr>Categories of Machine Learning</vt:lpstr>
      <vt:lpstr>Machine Learning vs Human Learning</vt:lpstr>
      <vt:lpstr>Learning challenges</vt:lpstr>
      <vt:lpstr>Learning challenges</vt:lpstr>
      <vt:lpstr>Learning challenges</vt:lpstr>
      <vt:lpstr>When to stop training a model</vt:lpstr>
      <vt:lpstr>Supervised vs. Unsupervised Learning</vt:lpstr>
      <vt:lpstr>Classification – Decision tree</vt:lpstr>
      <vt:lpstr>Logistic regression: Defining “odds”</vt:lpstr>
      <vt:lpstr>Logistic regression</vt:lpstr>
      <vt:lpstr>Logistic regression</vt:lpstr>
      <vt:lpstr>Logistic regression</vt:lpstr>
      <vt:lpstr>Logistic regression</vt:lpstr>
      <vt:lpstr>Logistic regression: Summary</vt:lpstr>
      <vt:lpstr>Clustering – K-means method</vt:lpstr>
      <vt:lpstr>Clustering – K-means method</vt:lpstr>
      <vt:lpstr>Clustering – K-means method</vt:lpstr>
      <vt:lpstr>Clustering – K-means method</vt:lpstr>
      <vt:lpstr>Clustering – K-means method</vt:lpstr>
      <vt:lpstr>Spark ML</vt:lpstr>
      <vt:lpstr>Spark Machine Learning Classification  </vt:lpstr>
      <vt:lpstr>Spark ML Pipeline Terminology</vt:lpstr>
      <vt:lpstr>Pipelines – How they work</vt:lpstr>
      <vt:lpstr>Demo Data – Generated Female Human Trafficking Data</vt:lpstr>
      <vt:lpstr>Demo Data </vt:lpstr>
      <vt:lpstr>Demo Flow</vt:lpstr>
      <vt:lpstr>Demo Flow (continued)</vt:lpstr>
    </vt:vector>
  </TitlesOfParts>
  <Company>IBM Corporation</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Dirk</dc:creator>
  <cp:lastModifiedBy>RONALD WEINSTEIN</cp:lastModifiedBy>
  <cp:revision>393</cp:revision>
  <cp:lastPrinted>2017-02-23T13:20:41Z</cp:lastPrinted>
  <dcterms:created xsi:type="dcterms:W3CDTF">2015-01-22T19:18:00Z</dcterms:created>
  <dcterms:modified xsi:type="dcterms:W3CDTF">2017-03-28T17:26:41Z</dcterms:modified>
</cp:coreProperties>
</file>