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d4dbf0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d4dbf0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d4dbf0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d4dbf0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d4dbf0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d4dbf0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d4dbf0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d4dbf0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d4dbf0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d4dbf0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9d4dbf0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9d4dbf0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9d4dbf0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9d4dbf0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d4dbf0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d4dbf0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d4dbf0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d4dbf0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43550" y="962375"/>
            <a:ext cx="8520600" cy="24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Effects of Foreign Direct Investment on the Growth Rate of High-Income Countries in the 21st Century</a:t>
            </a:r>
            <a:endParaRPr sz="3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Hayduk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FDI is not a strong predictor for GDP per capita in very high income countries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Domestic investment may be preferable in many situations if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need to more carefully examine economic effects of trade deals when compared to low income countries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Terms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Growth rate of High-Income Countries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use time series data of GDP per capita to measure this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GDP - “the monetary value of all the finished goods and services produced within a country's borders in a specific time period.” (Investopedia)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Foreign Direct Investment - an investment made by a firm or individual in one country into business interests located in another country (“Investopedia”)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research done on low-income countries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Increased FDI leads to improved technology and business practices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about countries that are already leaders in technology and business?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 scope of study to high-income countries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Using G7 as a proxy for this: USA, UK, Italy, Germany, France, Japan, Canada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Hypothesis: Foreign Direct Investment will have little to no effect on GDP per capita in high-income countries due to the already highly-developed technology and business infrastructure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World Bank Open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OECD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Response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GDP per capita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Foreign Direct Investment as a percentage of GDP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Scientific and </a:t>
            </a:r>
            <a:r>
              <a:rPr lang="en"/>
              <a:t>technical</a:t>
            </a:r>
            <a:r>
              <a:rPr lang="en"/>
              <a:t> journal articles published per 100K inhabitants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Tertiary school completion rate (% of 25-64 year olds who have completed at least trade school or a bachelor’s degree)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503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311700" y="1152475"/>
            <a:ext cx="8520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Bayesian structural time series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Observation equation: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Transition equation: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α</a:t>
            </a:r>
            <a:r>
              <a:rPr baseline="-25000" lang="en"/>
              <a:t>t</a:t>
            </a:r>
            <a:r>
              <a:rPr lang="en"/>
              <a:t> is the state at time 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</a:t>
            </a:r>
            <a:r>
              <a:rPr lang="en"/>
              <a:t>ased upon the trends, seasonality, and predictors specified before fitting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fit using Markov Chain Monte Carlo (MCMC). Used 10,000 iterations in my 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 3 models: no predictors, all 3 predictors with expected size 1, all 3 predictors with expected size 3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650" y="1878800"/>
            <a:ext cx="300122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325" y="3001475"/>
            <a:ext cx="4471259" cy="5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503225"/>
            <a:ext cx="75057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226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FDI does not contribute in 6 of 7 G7 countries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UK Model comparison for reference (cumulative absolute error for prediction one step ahead):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125" y="1804100"/>
            <a:ext cx="4877149" cy="29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479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(cont)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298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 dominates seasonality and regressors (US model for reference)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487" y="1592400"/>
            <a:ext cx="3922874" cy="33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35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(cont)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059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2 inclusion probabilities for US: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750" y="1361525"/>
            <a:ext cx="3692301" cy="31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39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(cont)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019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Italy saw improvement from including predictors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875" y="1400625"/>
            <a:ext cx="403134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