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6576000" cy="27432000"/>
  <p:notesSz cx="6858000" cy="9144000"/>
  <p:defaultTex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9360" y="7192"/>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image" Target="../media/image1.emf"/><Relationship Id="rId2"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F19109-C612-9C4D-8FF3-03475993CEF9}" type="datetimeFigureOut">
              <a:rPr lang="en-US" smtClean="0"/>
              <a:t>3/6/13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F275F8-231B-C14A-83A3-4EA5A2C945FC}" type="slidenum">
              <a:rPr lang="en-US" smtClean="0"/>
              <a:t>‹#›</a:t>
            </a:fld>
            <a:endParaRPr lang="en-US"/>
          </a:p>
        </p:txBody>
      </p:sp>
    </p:spTree>
    <p:extLst>
      <p:ext uri="{BB962C8B-B14F-4D97-AF65-F5344CB8AC3E}">
        <p14:creationId xmlns:p14="http://schemas.microsoft.com/office/powerpoint/2010/main" val="959596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Times New Roman"/>
                <a:ea typeface="ＭＳ 明朝"/>
                <a:cs typeface="Times New Roman"/>
              </a:rPr>
              <a:t>, and is the activation function of a sample matrix </a:t>
            </a:r>
            <a:r>
              <a:rPr lang="en-US" sz="1200" b="1" dirty="0" smtClean="0">
                <a:latin typeface="Times New Roman"/>
                <a:ea typeface="ＭＳ 明朝"/>
                <a:cs typeface="Times New Roman"/>
              </a:rPr>
              <a:t>X </a:t>
            </a:r>
            <a:r>
              <a:rPr lang="en-US" sz="1200" dirty="0" smtClean="0">
                <a:latin typeface="Times New Roman"/>
                <a:ea typeface="ＭＳ 明朝"/>
                <a:cs typeface="Times New Roman"/>
              </a:rPr>
              <a:t>for given center vectors </a:t>
            </a:r>
            <a:r>
              <a:rPr lang="en-US" sz="1200" b="1" dirty="0" smtClean="0">
                <a:latin typeface="Times New Roman"/>
                <a:ea typeface="ＭＳ 明朝"/>
                <a:cs typeface="Times New Roman"/>
              </a:rPr>
              <a:t>C</a:t>
            </a:r>
            <a:r>
              <a:rPr lang="en-US" sz="1200" dirty="0" smtClean="0">
                <a:latin typeface="Times New Roman"/>
                <a:ea typeface="ＭＳ 明朝"/>
                <a:cs typeface="Times New Roman"/>
              </a:rPr>
              <a:t> and distance </a:t>
            </a:r>
            <a:r>
              <a:rPr lang="en-US" sz="1200" b="1" dirty="0" err="1" smtClean="0">
                <a:latin typeface="Times New Roman"/>
                <a:ea typeface="ＭＳ 明朝"/>
                <a:cs typeface="Times New Roman"/>
              </a:rPr>
              <a:t>σ</a:t>
            </a:r>
            <a:r>
              <a:rPr lang="en-US" sz="1200" b="1" smtClean="0">
                <a:latin typeface="Times New Roman"/>
                <a:ea typeface="ＭＳ 明朝"/>
                <a:cs typeface="Times New Roman"/>
              </a:rPr>
              <a:t>.</a:t>
            </a:r>
            <a:r>
              <a:rPr lang="en-US" sz="1200" smtClean="0">
                <a:latin typeface="Times New Roman"/>
                <a:ea typeface="ＭＳ 明朝"/>
                <a:cs typeface="Times New Roman"/>
              </a:rPr>
              <a:t> </a:t>
            </a:r>
            <a:endParaRPr lang="en-US" sz="1200" baseline="30000" smtClean="0">
              <a:effectLst/>
              <a:latin typeface="Times New Roman"/>
              <a:ea typeface="ＭＳ 明朝"/>
              <a:cs typeface="Times New Roman"/>
            </a:endParaRPr>
          </a:p>
          <a:p>
            <a:endParaRPr lang="en-US" dirty="0"/>
          </a:p>
        </p:txBody>
      </p:sp>
      <p:sp>
        <p:nvSpPr>
          <p:cNvPr id="4" name="Slide Number Placeholder 3"/>
          <p:cNvSpPr>
            <a:spLocks noGrp="1"/>
          </p:cNvSpPr>
          <p:nvPr>
            <p:ph type="sldNum" sz="quarter" idx="10"/>
          </p:nvPr>
        </p:nvSpPr>
        <p:spPr/>
        <p:txBody>
          <a:bodyPr/>
          <a:lstStyle/>
          <a:p>
            <a:fld id="{C8F275F8-231B-C14A-83A3-4EA5A2C945FC}" type="slidenum">
              <a:rPr lang="en-US" smtClean="0"/>
              <a:t>1</a:t>
            </a:fld>
            <a:endParaRPr lang="en-US"/>
          </a:p>
        </p:txBody>
      </p:sp>
    </p:spTree>
    <p:extLst>
      <p:ext uri="{BB962C8B-B14F-4D97-AF65-F5344CB8AC3E}">
        <p14:creationId xmlns:p14="http://schemas.microsoft.com/office/powerpoint/2010/main" val="2551839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F34175-4A03-4543-9DCB-E4A3999AD721}" type="datetimeFigureOut">
              <a:rPr lang="en-US" smtClean="0"/>
              <a:t>3/6/13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70B1-E7BB-8044-83EC-B0D8DE1A27EA}" type="slidenum">
              <a:rPr lang="en-US" smtClean="0"/>
              <a:t>‹#›</a:t>
            </a:fld>
            <a:endParaRPr lang="en-US"/>
          </a:p>
        </p:txBody>
      </p:sp>
    </p:spTree>
    <p:extLst>
      <p:ext uri="{BB962C8B-B14F-4D97-AF65-F5344CB8AC3E}">
        <p14:creationId xmlns:p14="http://schemas.microsoft.com/office/powerpoint/2010/main" val="30503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34175-4A03-4543-9DCB-E4A3999AD721}" type="datetimeFigureOut">
              <a:rPr lang="en-US" smtClean="0"/>
              <a:t>3/6/13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70B1-E7BB-8044-83EC-B0D8DE1A27EA}" type="slidenum">
              <a:rPr lang="en-US" smtClean="0"/>
              <a:t>‹#›</a:t>
            </a:fld>
            <a:endParaRPr lang="en-US"/>
          </a:p>
        </p:txBody>
      </p:sp>
    </p:spTree>
    <p:extLst>
      <p:ext uri="{BB962C8B-B14F-4D97-AF65-F5344CB8AC3E}">
        <p14:creationId xmlns:p14="http://schemas.microsoft.com/office/powerpoint/2010/main" val="203036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394200"/>
            <a:ext cx="32918400"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394200"/>
            <a:ext cx="98145600"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34175-4A03-4543-9DCB-E4A3999AD721}" type="datetimeFigureOut">
              <a:rPr lang="en-US" smtClean="0"/>
              <a:t>3/6/13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70B1-E7BB-8044-83EC-B0D8DE1A27EA}" type="slidenum">
              <a:rPr lang="en-US" smtClean="0"/>
              <a:t>‹#›</a:t>
            </a:fld>
            <a:endParaRPr lang="en-US"/>
          </a:p>
        </p:txBody>
      </p:sp>
    </p:spTree>
    <p:extLst>
      <p:ext uri="{BB962C8B-B14F-4D97-AF65-F5344CB8AC3E}">
        <p14:creationId xmlns:p14="http://schemas.microsoft.com/office/powerpoint/2010/main" val="332659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34175-4A03-4543-9DCB-E4A3999AD721}" type="datetimeFigureOut">
              <a:rPr lang="en-US" smtClean="0"/>
              <a:t>3/6/13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70B1-E7BB-8044-83EC-B0D8DE1A27EA}" type="slidenum">
              <a:rPr lang="en-US" smtClean="0"/>
              <a:t>‹#›</a:t>
            </a:fld>
            <a:endParaRPr lang="en-US"/>
          </a:p>
        </p:txBody>
      </p:sp>
    </p:spTree>
    <p:extLst>
      <p:ext uri="{BB962C8B-B14F-4D97-AF65-F5344CB8AC3E}">
        <p14:creationId xmlns:p14="http://schemas.microsoft.com/office/powerpoint/2010/main" val="2842105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F34175-4A03-4543-9DCB-E4A3999AD721}" type="datetimeFigureOut">
              <a:rPr lang="en-US" smtClean="0"/>
              <a:t>3/6/13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70B1-E7BB-8044-83EC-B0D8DE1A27EA}" type="slidenum">
              <a:rPr lang="en-US" smtClean="0"/>
              <a:t>‹#›</a:t>
            </a:fld>
            <a:endParaRPr lang="en-US"/>
          </a:p>
        </p:txBody>
      </p:sp>
    </p:spTree>
    <p:extLst>
      <p:ext uri="{BB962C8B-B14F-4D97-AF65-F5344CB8AC3E}">
        <p14:creationId xmlns:p14="http://schemas.microsoft.com/office/powerpoint/2010/main" val="235106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F34175-4A03-4543-9DCB-E4A3999AD721}" type="datetimeFigureOut">
              <a:rPr lang="en-US" smtClean="0"/>
              <a:t>3/6/13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70B1-E7BB-8044-83EC-B0D8DE1A27EA}" type="slidenum">
              <a:rPr lang="en-US" smtClean="0"/>
              <a:t>‹#›</a:t>
            </a:fld>
            <a:endParaRPr lang="en-US"/>
          </a:p>
        </p:txBody>
      </p:sp>
    </p:spTree>
    <p:extLst>
      <p:ext uri="{BB962C8B-B14F-4D97-AF65-F5344CB8AC3E}">
        <p14:creationId xmlns:p14="http://schemas.microsoft.com/office/powerpoint/2010/main" val="285980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F34175-4A03-4543-9DCB-E4A3999AD721}" type="datetimeFigureOut">
              <a:rPr lang="en-US" smtClean="0"/>
              <a:t>3/6/13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7A70B1-E7BB-8044-83EC-B0D8DE1A27EA}" type="slidenum">
              <a:rPr lang="en-US" smtClean="0"/>
              <a:t>‹#›</a:t>
            </a:fld>
            <a:endParaRPr lang="en-US"/>
          </a:p>
        </p:txBody>
      </p:sp>
    </p:spTree>
    <p:extLst>
      <p:ext uri="{BB962C8B-B14F-4D97-AF65-F5344CB8AC3E}">
        <p14:creationId xmlns:p14="http://schemas.microsoft.com/office/powerpoint/2010/main" val="1249997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F34175-4A03-4543-9DCB-E4A3999AD721}" type="datetimeFigureOut">
              <a:rPr lang="en-US" smtClean="0"/>
              <a:t>3/6/13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7A70B1-E7BB-8044-83EC-B0D8DE1A27EA}" type="slidenum">
              <a:rPr lang="en-US" smtClean="0"/>
              <a:t>‹#›</a:t>
            </a:fld>
            <a:endParaRPr lang="en-US"/>
          </a:p>
        </p:txBody>
      </p:sp>
    </p:spTree>
    <p:extLst>
      <p:ext uri="{BB962C8B-B14F-4D97-AF65-F5344CB8AC3E}">
        <p14:creationId xmlns:p14="http://schemas.microsoft.com/office/powerpoint/2010/main" val="131439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34175-4A03-4543-9DCB-E4A3999AD721}" type="datetimeFigureOut">
              <a:rPr lang="en-US" smtClean="0"/>
              <a:t>3/6/13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7A70B1-E7BB-8044-83EC-B0D8DE1A27EA}" type="slidenum">
              <a:rPr lang="en-US" smtClean="0"/>
              <a:t>‹#›</a:t>
            </a:fld>
            <a:endParaRPr lang="en-US"/>
          </a:p>
        </p:txBody>
      </p:sp>
    </p:spTree>
    <p:extLst>
      <p:ext uri="{BB962C8B-B14F-4D97-AF65-F5344CB8AC3E}">
        <p14:creationId xmlns:p14="http://schemas.microsoft.com/office/powerpoint/2010/main" val="71327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F34175-4A03-4543-9DCB-E4A3999AD721}" type="datetimeFigureOut">
              <a:rPr lang="en-US" smtClean="0"/>
              <a:t>3/6/13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70B1-E7BB-8044-83EC-B0D8DE1A27EA}" type="slidenum">
              <a:rPr lang="en-US" smtClean="0"/>
              <a:t>‹#›</a:t>
            </a:fld>
            <a:endParaRPr lang="en-US"/>
          </a:p>
        </p:txBody>
      </p:sp>
    </p:spTree>
    <p:extLst>
      <p:ext uri="{BB962C8B-B14F-4D97-AF65-F5344CB8AC3E}">
        <p14:creationId xmlns:p14="http://schemas.microsoft.com/office/powerpoint/2010/main" val="327810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F34175-4A03-4543-9DCB-E4A3999AD721}" type="datetimeFigureOut">
              <a:rPr lang="en-US" smtClean="0"/>
              <a:t>3/6/13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70B1-E7BB-8044-83EC-B0D8DE1A27EA}" type="slidenum">
              <a:rPr lang="en-US" smtClean="0"/>
              <a:t>‹#›</a:t>
            </a:fld>
            <a:endParaRPr lang="en-US"/>
          </a:p>
        </p:txBody>
      </p:sp>
    </p:spTree>
    <p:extLst>
      <p:ext uri="{BB962C8B-B14F-4D97-AF65-F5344CB8AC3E}">
        <p14:creationId xmlns:p14="http://schemas.microsoft.com/office/powerpoint/2010/main" val="26857245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AF34175-4A03-4543-9DCB-E4A3999AD721}" type="datetimeFigureOut">
              <a:rPr lang="en-US" smtClean="0"/>
              <a:t>3/6/13</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397A70B1-E7BB-8044-83EC-B0D8DE1A27EA}" type="slidenum">
              <a:rPr lang="en-US" smtClean="0"/>
              <a:t>‹#›</a:t>
            </a:fld>
            <a:endParaRPr lang="en-US"/>
          </a:p>
        </p:txBody>
      </p:sp>
    </p:spTree>
    <p:extLst>
      <p:ext uri="{BB962C8B-B14F-4D97-AF65-F5344CB8AC3E}">
        <p14:creationId xmlns:p14="http://schemas.microsoft.com/office/powerpoint/2010/main" val="4173078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1828800" rtl="0" eaLnBrk="1" latinLnBrk="0" hangingPunct="1">
        <a:spcBef>
          <a:spcPct val="20000"/>
        </a:spcBef>
        <a:buFont typeface="Arial"/>
        <a:buChar char="•"/>
        <a:defRPr sz="12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112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96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80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80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4.emf"/><Relationship Id="rId10" Type="http://schemas.openxmlformats.org/officeDocument/2006/relationships/oleObject" Target="../embeddings/oleObject1.bin"/><Relationship Id="rId11" Type="http://schemas.openxmlformats.org/officeDocument/2006/relationships/image" Target="../media/image1.emf"/><Relationship Id="rId12" Type="http://schemas.openxmlformats.org/officeDocument/2006/relationships/oleObject" Target="../embeddings/oleObject2.bin"/><Relationship Id="rId13" Type="http://schemas.openxmlformats.org/officeDocument/2006/relationships/image" Target="../media/image2.emf"/><Relationship Id="rId14" Type="http://schemas.openxmlformats.org/officeDocument/2006/relationships/image" Target="../media/image10.emf"/><Relationship Id="rId15" Type="http://schemas.openxmlformats.org/officeDocument/2006/relationships/image" Target="../media/image11.jpg"/><Relationship Id="rId16" Type="http://schemas.openxmlformats.org/officeDocument/2006/relationships/image" Target="../media/image12.emf"/><Relationship Id="rId17" Type="http://schemas.openxmlformats.org/officeDocument/2006/relationships/oleObject" Target="../embeddings/oleObject3.bin"/><Relationship Id="rId18" Type="http://schemas.openxmlformats.org/officeDocument/2006/relationships/image" Target="../media/image3.emf"/><Relationship Id="rId19" Type="http://schemas.openxmlformats.org/officeDocument/2006/relationships/oleObject" Target="../embeddings/oleObject4.bin"/><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5.png"/><Relationship Id="rId5" Type="http://schemas.openxmlformats.org/officeDocument/2006/relationships/image" Target="../media/image6.jpg"/><Relationship Id="rId6" Type="http://schemas.openxmlformats.org/officeDocument/2006/relationships/image" Target="../media/image7.png"/><Relationship Id="rId7" Type="http://schemas.microsoft.com/office/2007/relationships/hdphoto" Target="../media/hdphoto1.wdp"/><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descr="thinplatespli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5863" y="18409455"/>
            <a:ext cx="5447448" cy="4030561"/>
          </a:xfrm>
          <a:prstGeom prst="rect">
            <a:avLst/>
          </a:prstGeom>
        </p:spPr>
      </p:pic>
      <p:pic>
        <p:nvPicPr>
          <p:cNvPr id="48" name="Picture 47" descr="6hr2LayersNodes.jpg"/>
          <p:cNvPicPr>
            <a:picLocks noChangeAspect="1"/>
          </p:cNvPicPr>
          <p:nvPr/>
        </p:nvPicPr>
        <p:blipFill rotWithShape="1">
          <a:blip r:embed="rId5">
            <a:extLst>
              <a:ext uri="{28A0092B-C50C-407E-A947-70E740481C1C}">
                <a14:useLocalDpi xmlns:a14="http://schemas.microsoft.com/office/drawing/2010/main" val="0"/>
              </a:ext>
            </a:extLst>
          </a:blip>
          <a:srcRect l="5577" r="6942"/>
          <a:stretch/>
        </p:blipFill>
        <p:spPr>
          <a:xfrm>
            <a:off x="31020351" y="4133084"/>
            <a:ext cx="5578163" cy="3347614"/>
          </a:xfrm>
          <a:prstGeom prst="rect">
            <a:avLst/>
          </a:prstGeom>
        </p:spPr>
      </p:pic>
      <p:sp>
        <p:nvSpPr>
          <p:cNvPr id="7" name="Rectangle 6"/>
          <p:cNvSpPr/>
          <p:nvPr/>
        </p:nvSpPr>
        <p:spPr>
          <a:xfrm>
            <a:off x="355600" y="10785106"/>
            <a:ext cx="10261600" cy="9864239"/>
          </a:xfrm>
          <a:prstGeom prst="rect">
            <a:avLst/>
          </a:prstGeom>
        </p:spPr>
        <p:txBody>
          <a:bodyPr wrap="square">
            <a:spAutoFit/>
          </a:bodyPr>
          <a:lstStyle/>
          <a:p>
            <a:pPr algn="just"/>
            <a:r>
              <a:rPr lang="en-US" sz="3500" dirty="0">
                <a:latin typeface="Times New Roman"/>
                <a:cs typeface="Times New Roman"/>
              </a:rPr>
              <a:t> </a:t>
            </a:r>
            <a:r>
              <a:rPr lang="en-US" sz="3500" dirty="0" smtClean="0">
                <a:latin typeface="Times New Roman"/>
                <a:cs typeface="Times New Roman"/>
              </a:rPr>
              <a:t> Our </a:t>
            </a:r>
            <a:r>
              <a:rPr lang="en-US" sz="3500" dirty="0">
                <a:latin typeface="Times New Roman"/>
                <a:cs typeface="Times New Roman"/>
              </a:rPr>
              <a:t>d</a:t>
            </a:r>
            <a:r>
              <a:rPr lang="en-US" sz="3500" dirty="0" smtClean="0">
                <a:latin typeface="Times New Roman"/>
                <a:cs typeface="Times New Roman"/>
              </a:rPr>
              <a:t>ata </a:t>
            </a:r>
            <a:r>
              <a:rPr lang="en-US" sz="3500" dirty="0">
                <a:latin typeface="Times New Roman"/>
                <a:cs typeface="Times New Roman"/>
              </a:rPr>
              <a:t>was obtained from the Physical Sciences Division of the National Oceanic and Atmospheric Administration</a:t>
            </a:r>
            <a:r>
              <a:rPr lang="en-US" sz="3500" dirty="0" smtClean="0">
                <a:latin typeface="Times New Roman"/>
                <a:cs typeface="Times New Roman"/>
              </a:rPr>
              <a:t>. Measurements were taken from a grid of stations roughly  </a:t>
            </a:r>
            <a:r>
              <a:rPr lang="en-US" sz="3500" dirty="0">
                <a:latin typeface="Times New Roman"/>
                <a:cs typeface="Times New Roman"/>
              </a:rPr>
              <a:t>2</a:t>
            </a:r>
            <a:r>
              <a:rPr lang="en-US" sz="3500" dirty="0" smtClean="0">
                <a:latin typeface="Times New Roman"/>
                <a:cs typeface="Times New Roman"/>
              </a:rPr>
              <a:t>000 x 2000 miles providing us with 33,600 labeled examples and 2,470 features (Figure 2).</a:t>
            </a:r>
          </a:p>
          <a:p>
            <a:pPr algn="just"/>
            <a:endParaRPr lang="en-US" sz="3500" dirty="0" smtClean="0">
              <a:latin typeface="Times New Roman"/>
              <a:cs typeface="Times New Roman"/>
            </a:endParaRPr>
          </a:p>
          <a:p>
            <a:pPr algn="just"/>
            <a:r>
              <a:rPr lang="en-US" sz="3500" b="1" u="sng" dirty="0" smtClean="0">
                <a:latin typeface="Times New Roman"/>
                <a:cs typeface="Times New Roman"/>
              </a:rPr>
              <a:t>At Surface:</a:t>
            </a:r>
            <a:endParaRPr lang="en-US" sz="3500" b="1" u="sng" dirty="0">
              <a:latin typeface="Times New Roman"/>
              <a:cs typeface="Times New Roman"/>
            </a:endParaRPr>
          </a:p>
          <a:p>
            <a:pPr marL="285750" indent="-285750" algn="just">
              <a:buFont typeface="Arial"/>
              <a:buChar char="•"/>
            </a:pPr>
            <a:r>
              <a:rPr lang="en-US" sz="3500" dirty="0">
                <a:latin typeface="Times New Roman"/>
                <a:cs typeface="Times New Roman"/>
              </a:rPr>
              <a:t>Wind direction (</a:t>
            </a:r>
            <a:r>
              <a:rPr lang="en-US" sz="3500" dirty="0" err="1">
                <a:latin typeface="Times New Roman"/>
                <a:cs typeface="Times New Roman"/>
              </a:rPr>
              <a:t>u,v</a:t>
            </a:r>
            <a:r>
              <a:rPr lang="en-US" sz="3500" dirty="0">
                <a:latin typeface="Times New Roman"/>
                <a:cs typeface="Times New Roman"/>
              </a:rPr>
              <a:t>)</a:t>
            </a:r>
          </a:p>
          <a:p>
            <a:pPr marL="285750" indent="-285750" algn="just">
              <a:buFont typeface="Arial"/>
              <a:buChar char="•"/>
            </a:pPr>
            <a:r>
              <a:rPr lang="en-US" sz="3500" dirty="0">
                <a:latin typeface="Times New Roman"/>
                <a:cs typeface="Times New Roman"/>
              </a:rPr>
              <a:t>Relative humidity </a:t>
            </a:r>
          </a:p>
          <a:p>
            <a:pPr marL="285750" indent="-285750" algn="just">
              <a:buFont typeface="Arial"/>
              <a:buChar char="•"/>
            </a:pPr>
            <a:r>
              <a:rPr lang="en-US" sz="3500" dirty="0">
                <a:latin typeface="Times New Roman"/>
                <a:cs typeface="Times New Roman"/>
              </a:rPr>
              <a:t>Mean sea level pressure </a:t>
            </a:r>
          </a:p>
          <a:p>
            <a:pPr algn="just"/>
            <a:r>
              <a:rPr lang="en-US" sz="3500" b="1" u="sng" dirty="0" smtClean="0">
                <a:latin typeface="Times New Roman"/>
                <a:cs typeface="Times New Roman"/>
              </a:rPr>
              <a:t>Pressures,</a:t>
            </a:r>
          </a:p>
          <a:p>
            <a:pPr algn="just"/>
            <a:r>
              <a:rPr lang="en-US" sz="3500" b="1" dirty="0" smtClean="0">
                <a:latin typeface="Times New Roman"/>
                <a:cs typeface="Times New Roman"/>
              </a:rPr>
              <a:t>       </a:t>
            </a:r>
            <a:r>
              <a:rPr lang="en-US" sz="3500" b="1" u="sng" dirty="0">
                <a:latin typeface="Times New Roman"/>
                <a:cs typeface="Times New Roman"/>
              </a:rPr>
              <a:t>500mb, 700mb, </a:t>
            </a:r>
            <a:r>
              <a:rPr lang="en-US" sz="3500" b="1" u="sng" dirty="0" smtClean="0">
                <a:latin typeface="Times New Roman"/>
                <a:cs typeface="Times New Roman"/>
              </a:rPr>
              <a:t>850mb:</a:t>
            </a:r>
            <a:endParaRPr lang="en-US" sz="3500" b="1" u="sng" dirty="0">
              <a:latin typeface="Times New Roman"/>
              <a:cs typeface="Times New Roman"/>
            </a:endParaRPr>
          </a:p>
          <a:p>
            <a:pPr marL="285750" indent="-285750" algn="just">
              <a:buFont typeface="Arial"/>
              <a:buChar char="•"/>
            </a:pPr>
            <a:r>
              <a:rPr lang="en-US" sz="3500" dirty="0">
                <a:latin typeface="Times New Roman"/>
                <a:cs typeface="Times New Roman"/>
              </a:rPr>
              <a:t>Wind direction (</a:t>
            </a:r>
            <a:r>
              <a:rPr lang="en-US" sz="3500" dirty="0" err="1">
                <a:latin typeface="Times New Roman"/>
                <a:cs typeface="Times New Roman"/>
              </a:rPr>
              <a:t>u,v</a:t>
            </a:r>
            <a:r>
              <a:rPr lang="en-US" sz="3500" dirty="0">
                <a:latin typeface="Times New Roman"/>
                <a:cs typeface="Times New Roman"/>
              </a:rPr>
              <a:t>)</a:t>
            </a:r>
          </a:p>
          <a:p>
            <a:pPr marL="285750" indent="-285750" algn="just">
              <a:buFont typeface="Arial"/>
              <a:buChar char="•"/>
            </a:pPr>
            <a:r>
              <a:rPr lang="en-US" sz="3500" dirty="0">
                <a:latin typeface="Times New Roman"/>
                <a:cs typeface="Times New Roman"/>
              </a:rPr>
              <a:t>Relative humidity</a:t>
            </a:r>
          </a:p>
          <a:p>
            <a:pPr marL="285750" indent="-285750" algn="just">
              <a:buFont typeface="Arial"/>
              <a:buChar char="•"/>
            </a:pPr>
            <a:r>
              <a:rPr lang="en-US" sz="3500" dirty="0">
                <a:latin typeface="Times New Roman"/>
                <a:cs typeface="Times New Roman"/>
              </a:rPr>
              <a:t>Specific humidity</a:t>
            </a:r>
          </a:p>
          <a:p>
            <a:pPr marL="285750" indent="-285750" algn="just">
              <a:buFont typeface="Arial"/>
              <a:buChar char="•"/>
            </a:pPr>
            <a:r>
              <a:rPr lang="en-US" sz="3500" dirty="0" err="1">
                <a:latin typeface="Times New Roman"/>
                <a:cs typeface="Times New Roman"/>
              </a:rPr>
              <a:t>Geopotential</a:t>
            </a:r>
            <a:r>
              <a:rPr lang="en-US" sz="3500" dirty="0">
                <a:latin typeface="Times New Roman"/>
                <a:cs typeface="Times New Roman"/>
              </a:rPr>
              <a:t> height </a:t>
            </a:r>
          </a:p>
          <a:p>
            <a:pPr algn="just"/>
            <a:endParaRPr lang="en-US" sz="4000" dirty="0" smtClean="0">
              <a:latin typeface="Times New Roman"/>
              <a:cs typeface="Times New Roman"/>
            </a:endParaRPr>
          </a:p>
        </p:txBody>
      </p:sp>
      <p:cxnSp>
        <p:nvCxnSpPr>
          <p:cNvPr id="8" name="Straight Connector 7"/>
          <p:cNvCxnSpPr/>
          <p:nvPr/>
        </p:nvCxnSpPr>
        <p:spPr>
          <a:xfrm>
            <a:off x="11125200" y="5172168"/>
            <a:ext cx="0" cy="211930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5400000" y="5172168"/>
            <a:ext cx="0" cy="211930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1" name="Text Box 10"/>
          <p:cNvSpPr txBox="1"/>
          <p:nvPr/>
        </p:nvSpPr>
        <p:spPr>
          <a:xfrm>
            <a:off x="163556" y="1756313"/>
            <a:ext cx="10261600" cy="2527211"/>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457200" algn="just"/>
            <a:r>
              <a:rPr lang="en-US" sz="3500" dirty="0" smtClean="0">
                <a:effectLst/>
                <a:latin typeface="Times New Roman"/>
                <a:ea typeface="ＭＳ 明朝"/>
                <a:cs typeface="Times New Roman"/>
              </a:rPr>
              <a:t>Currently</a:t>
            </a:r>
            <a:r>
              <a:rPr lang="en-US" sz="3500" dirty="0">
                <a:effectLst/>
                <a:latin typeface="Times New Roman"/>
                <a:ea typeface="ＭＳ 明朝"/>
                <a:cs typeface="Times New Roman"/>
              </a:rPr>
              <a:t>, precipitation predictions using physical simulations are </a:t>
            </a:r>
            <a:r>
              <a:rPr lang="en-US" sz="3500" dirty="0" smtClean="0">
                <a:effectLst/>
                <a:latin typeface="Times New Roman"/>
                <a:ea typeface="ＭＳ 明朝"/>
                <a:cs typeface="Times New Roman"/>
              </a:rPr>
              <a:t>inaccurate (</a:t>
            </a:r>
            <a:r>
              <a:rPr lang="en-US" sz="3500" dirty="0" smtClean="0">
                <a:latin typeface="Times New Roman"/>
                <a:ea typeface="ＭＳ 明朝"/>
                <a:cs typeface="Times New Roman"/>
              </a:rPr>
              <a:t>Figure 1)</a:t>
            </a:r>
            <a:r>
              <a:rPr lang="en-US" sz="3500" dirty="0" smtClean="0">
                <a:effectLst/>
                <a:latin typeface="Times New Roman"/>
                <a:ea typeface="ＭＳ 明朝"/>
                <a:cs typeface="Times New Roman"/>
              </a:rPr>
              <a:t>. </a:t>
            </a:r>
            <a:r>
              <a:rPr lang="en-US" sz="3500" dirty="0">
                <a:effectLst/>
                <a:latin typeface="Times New Roman"/>
                <a:ea typeface="ＭＳ 明朝"/>
                <a:cs typeface="Times New Roman"/>
              </a:rPr>
              <a:t>We aim to predict precipitation amounts </a:t>
            </a:r>
            <a:r>
              <a:rPr lang="en-US" sz="3500" dirty="0" smtClean="0">
                <a:effectLst/>
                <a:latin typeface="Times New Roman"/>
                <a:ea typeface="ＭＳ 明朝"/>
                <a:cs typeface="Times New Roman"/>
              </a:rPr>
              <a:t>6</a:t>
            </a:r>
            <a:r>
              <a:rPr lang="en-US" sz="3500" dirty="0">
                <a:effectLst/>
                <a:latin typeface="Times New Roman"/>
                <a:ea typeface="ＭＳ 明朝"/>
                <a:cs typeface="Times New Roman"/>
              </a:rPr>
              <a:t>, 12, 18 or 24 hours in </a:t>
            </a:r>
            <a:r>
              <a:rPr lang="en-US" sz="3500" dirty="0">
                <a:latin typeface="Times New Roman"/>
                <a:ea typeface="ＭＳ 明朝"/>
                <a:cs typeface="Times New Roman"/>
              </a:rPr>
              <a:t>advance in Hanover, </a:t>
            </a:r>
            <a:r>
              <a:rPr lang="en-US" sz="3500" dirty="0" smtClean="0">
                <a:latin typeface="Times New Roman"/>
                <a:ea typeface="ＭＳ 明朝"/>
                <a:cs typeface="Times New Roman"/>
              </a:rPr>
              <a:t>NH.</a:t>
            </a:r>
            <a:endParaRPr lang="en-US" sz="3500" dirty="0">
              <a:effectLst/>
              <a:latin typeface="Times New Roman"/>
              <a:ea typeface="ＭＳ 明朝"/>
              <a:cs typeface="Times New Roman"/>
            </a:endParaRPr>
          </a:p>
        </p:txBody>
      </p:sp>
      <p:sp>
        <p:nvSpPr>
          <p:cNvPr id="12" name="Text Box 8"/>
          <p:cNvSpPr txBox="1"/>
          <p:nvPr/>
        </p:nvSpPr>
        <p:spPr>
          <a:xfrm rot="10800000" flipH="1" flipV="1">
            <a:off x="0" y="904965"/>
            <a:ext cx="11125200" cy="851348"/>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5000" b="1" u="sng" dirty="0">
                <a:effectLst/>
                <a:latin typeface="Times New Roman"/>
                <a:ea typeface="ＭＳ 明朝"/>
                <a:cs typeface="Times New Roman"/>
              </a:rPr>
              <a:t>Problem</a:t>
            </a:r>
            <a:endParaRPr lang="en-US" sz="5000" dirty="0">
              <a:effectLst/>
              <a:latin typeface="Times New Roman"/>
              <a:ea typeface="ＭＳ 明朝"/>
              <a:cs typeface="Times New Roman"/>
            </a:endParaRPr>
          </a:p>
        </p:txBody>
      </p:sp>
      <p:sp>
        <p:nvSpPr>
          <p:cNvPr id="13" name="Text Box 1"/>
          <p:cNvSpPr txBox="1"/>
          <p:nvPr/>
        </p:nvSpPr>
        <p:spPr>
          <a:xfrm rot="10800000" flipV="1">
            <a:off x="8636000" y="396967"/>
            <a:ext cx="19405600" cy="43688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8000" b="1" u="sng" dirty="0">
                <a:effectLst/>
                <a:latin typeface="Times New Roman"/>
                <a:ea typeface="ＭＳ 明朝"/>
                <a:cs typeface="Times New Roman"/>
              </a:rPr>
              <a:t>Predicting Precipitation in Hanover</a:t>
            </a:r>
            <a:endParaRPr lang="en-US" sz="8000" dirty="0">
              <a:effectLst/>
              <a:latin typeface="Times New Roman"/>
              <a:ea typeface="ＭＳ 明朝"/>
              <a:cs typeface="Times New Roman"/>
            </a:endParaRPr>
          </a:p>
          <a:p>
            <a:pPr marL="0" marR="0" algn="ctr">
              <a:spcBef>
                <a:spcPts val="0"/>
              </a:spcBef>
              <a:spcAft>
                <a:spcPts val="0"/>
              </a:spcAft>
            </a:pPr>
            <a:r>
              <a:rPr lang="en-US" sz="8000" b="1" u="sng" dirty="0">
                <a:effectLst/>
                <a:latin typeface="Times New Roman"/>
                <a:ea typeface="ＭＳ 明朝"/>
                <a:cs typeface="Times New Roman"/>
              </a:rPr>
              <a:t>Using Neural Networks</a:t>
            </a:r>
            <a:endParaRPr lang="en-US" sz="8000" dirty="0">
              <a:effectLst/>
              <a:latin typeface="Times New Roman"/>
              <a:ea typeface="ＭＳ 明朝"/>
              <a:cs typeface="Times New Roman"/>
            </a:endParaRPr>
          </a:p>
        </p:txBody>
      </p:sp>
      <p:sp>
        <p:nvSpPr>
          <p:cNvPr id="14" name="Text Box 2"/>
          <p:cNvSpPr txBox="1"/>
          <p:nvPr/>
        </p:nvSpPr>
        <p:spPr>
          <a:xfrm>
            <a:off x="13452070" y="3175000"/>
            <a:ext cx="10058400" cy="533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4000" b="1" dirty="0">
                <a:effectLst/>
                <a:latin typeface="Times New Roman"/>
                <a:ea typeface="ＭＳ 明朝"/>
                <a:cs typeface="Times New Roman"/>
              </a:rPr>
              <a:t>Christopher Hoder and Ben </a:t>
            </a:r>
            <a:r>
              <a:rPr lang="en-US" sz="4000" b="1" dirty="0" err="1">
                <a:effectLst/>
                <a:latin typeface="Times New Roman"/>
                <a:ea typeface="ＭＳ 明朝"/>
                <a:cs typeface="Times New Roman"/>
              </a:rPr>
              <a:t>Southworth</a:t>
            </a:r>
            <a:endParaRPr lang="en-US" sz="4000" b="1" dirty="0">
              <a:effectLst/>
              <a:latin typeface="Times New Roman"/>
              <a:ea typeface="ＭＳ 明朝"/>
              <a:cs typeface="Times New Roman"/>
            </a:endParaRPr>
          </a:p>
        </p:txBody>
      </p:sp>
      <p:pic>
        <p:nvPicPr>
          <p:cNvPr id="15" name="Picture 14"/>
          <p:cNvPicPr/>
          <p:nvPr/>
        </p:nvPicPr>
        <p:blipFill>
          <a:blip r:embed="rId6">
            <a:extLst>
              <a:ext uri="{BEBA8EAE-BF5A-486C-A8C5-ECC9F3942E4B}">
                <a14:imgProps xmlns:a14="http://schemas.microsoft.com/office/drawing/2010/main">
                  <a14:imgLayer r:embed="rId7">
                    <a14:imgEffect>
                      <a14:sharpenSoften amount="100000"/>
                    </a14:imgEffect>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1624056" y="4056884"/>
            <a:ext cx="7315200" cy="4548081"/>
          </a:xfrm>
          <a:prstGeom prst="rect">
            <a:avLst/>
          </a:prstGeom>
          <a:extLst>
            <a:ext uri="{FAA26D3D-D897-4be2-8F04-BA451C77F1D7}">
              <ma14:placeholderFlag xmlns:ma14="http://schemas.microsoft.com/office/mac/drawingml/2011/main"/>
            </a:ext>
          </a:extLst>
        </p:spPr>
      </p:pic>
      <p:sp>
        <p:nvSpPr>
          <p:cNvPr id="16" name="Text Box 10"/>
          <p:cNvSpPr txBox="1"/>
          <p:nvPr/>
        </p:nvSpPr>
        <p:spPr>
          <a:xfrm>
            <a:off x="355600" y="8689061"/>
            <a:ext cx="10069556" cy="1090285"/>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457200" algn="ctr">
              <a:spcBef>
                <a:spcPts val="0"/>
              </a:spcBef>
              <a:spcAft>
                <a:spcPts val="0"/>
              </a:spcAft>
            </a:pPr>
            <a:r>
              <a:rPr lang="en-US" sz="2500" b="1" dirty="0" smtClean="0">
                <a:effectLst/>
                <a:ea typeface="ＭＳ 明朝"/>
                <a:cs typeface="Times New Roman"/>
              </a:rPr>
              <a:t>Figure 1</a:t>
            </a:r>
            <a:r>
              <a:rPr lang="en-US" sz="2500" dirty="0" smtClean="0">
                <a:effectLst/>
                <a:ea typeface="ＭＳ 明朝"/>
                <a:cs typeface="Times New Roman"/>
              </a:rPr>
              <a:t>. Threat Score or accuracy rating on a scale of 0 to 1 for modern physical weather simulations used to predict precipitation</a:t>
            </a:r>
            <a:endParaRPr lang="en-US" sz="2500" dirty="0">
              <a:effectLst/>
              <a:ea typeface="ＭＳ 明朝"/>
              <a:cs typeface="Times New Roman"/>
            </a:endParaRPr>
          </a:p>
        </p:txBody>
      </p:sp>
      <p:pic>
        <p:nvPicPr>
          <p:cNvPr id="17" name="Picture 16"/>
          <p:cNvPicPr/>
          <p:nvPr/>
        </p:nvPicPr>
        <p:blipFill rotWithShape="1">
          <a:blip r:embed="rId8">
            <a:extLst>
              <a:ext uri="{28A0092B-C50C-407E-A947-70E740481C1C}">
                <a14:useLocalDpi xmlns:a14="http://schemas.microsoft.com/office/drawing/2010/main" val="0"/>
              </a:ext>
            </a:extLst>
          </a:blip>
          <a:srcRect l="19547" r="18409"/>
          <a:stretch/>
        </p:blipFill>
        <p:spPr>
          <a:xfrm>
            <a:off x="5960410" y="14413626"/>
            <a:ext cx="4656790" cy="4307918"/>
          </a:xfrm>
          <a:prstGeom prst="rect">
            <a:avLst/>
          </a:prstGeom>
          <a:extLst>
            <a:ext uri="{FAA26D3D-D897-4be2-8F04-BA451C77F1D7}">
              <ma14:placeholderFlag xmlns:ma14="http://schemas.microsoft.com/office/mac/drawingml/2011/main"/>
            </a:ext>
          </a:extLst>
        </p:spPr>
      </p:pic>
      <p:sp>
        <p:nvSpPr>
          <p:cNvPr id="18" name="Text Box 8"/>
          <p:cNvSpPr txBox="1"/>
          <p:nvPr/>
        </p:nvSpPr>
        <p:spPr>
          <a:xfrm rot="10800000" flipH="1" flipV="1">
            <a:off x="0" y="9763772"/>
            <a:ext cx="11125200" cy="914399"/>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5000" b="1" u="sng" dirty="0" smtClean="0">
                <a:effectLst/>
                <a:latin typeface="Times New Roman"/>
                <a:ea typeface="ＭＳ 明朝"/>
                <a:cs typeface="Times New Roman"/>
              </a:rPr>
              <a:t>Data</a:t>
            </a:r>
            <a:endParaRPr lang="en-US" sz="5000" dirty="0">
              <a:effectLst/>
              <a:latin typeface="Times New Roman"/>
              <a:ea typeface="ＭＳ 明朝"/>
              <a:cs typeface="Times New Roman"/>
            </a:endParaRPr>
          </a:p>
        </p:txBody>
      </p:sp>
      <p:sp>
        <p:nvSpPr>
          <p:cNvPr id="21" name="Text Box 3"/>
          <p:cNvSpPr txBox="1"/>
          <p:nvPr/>
        </p:nvSpPr>
        <p:spPr>
          <a:xfrm>
            <a:off x="355600" y="21085454"/>
            <a:ext cx="10414000" cy="2735564"/>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457200" algn="just">
              <a:spcBef>
                <a:spcPts val="0"/>
              </a:spcBef>
              <a:spcAft>
                <a:spcPts val="0"/>
              </a:spcAft>
            </a:pPr>
            <a:r>
              <a:rPr lang="en-US" sz="3500" dirty="0" smtClean="0">
                <a:latin typeface="Times New Roman"/>
                <a:ea typeface="ＭＳ 明朝"/>
                <a:cs typeface="Times New Roman"/>
              </a:rPr>
              <a:t>Previous research into machine learning applications in weather prediction have focused mainly on neural networks [1]-[5]. </a:t>
            </a:r>
            <a:r>
              <a:rPr lang="en-US" sz="3500" dirty="0" err="1" smtClean="0">
                <a:latin typeface="Times New Roman"/>
                <a:ea typeface="ＭＳ 明朝"/>
                <a:cs typeface="Times New Roman"/>
              </a:rPr>
              <a:t>Santhanam</a:t>
            </a:r>
            <a:r>
              <a:rPr lang="en-US" sz="3500" dirty="0" smtClean="0">
                <a:latin typeface="Times New Roman"/>
                <a:ea typeface="ＭＳ 明朝"/>
                <a:cs typeface="Times New Roman"/>
              </a:rPr>
              <a:t> et all achieved classification error rates of 18% and 11.51% using feed-forward and radial basis networks respectively [1].</a:t>
            </a:r>
            <a:endParaRPr lang="en-US" sz="3500" dirty="0">
              <a:effectLst/>
              <a:latin typeface="Times New Roman"/>
              <a:ea typeface="ＭＳ 明朝"/>
              <a:cs typeface="Times New Roman"/>
            </a:endParaRPr>
          </a:p>
        </p:txBody>
      </p:sp>
      <p:sp>
        <p:nvSpPr>
          <p:cNvPr id="23" name="Text Box 8"/>
          <p:cNvSpPr txBox="1"/>
          <p:nvPr/>
        </p:nvSpPr>
        <p:spPr>
          <a:xfrm rot="10800000" flipH="1" flipV="1">
            <a:off x="-2" y="20084803"/>
            <a:ext cx="11125201" cy="1051451"/>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5000" b="1" u="sng" dirty="0" smtClean="0">
                <a:effectLst/>
                <a:latin typeface="Times New Roman"/>
                <a:ea typeface="ＭＳ 明朝"/>
                <a:cs typeface="Times New Roman"/>
              </a:rPr>
              <a:t>State of the Art</a:t>
            </a:r>
            <a:endParaRPr lang="en-US" sz="5000" dirty="0">
              <a:effectLst/>
              <a:latin typeface="Times New Roman"/>
              <a:ea typeface="ＭＳ 明朝"/>
              <a:cs typeface="Times New Roman"/>
            </a:endParaRPr>
          </a:p>
        </p:txBody>
      </p:sp>
      <p:sp>
        <p:nvSpPr>
          <p:cNvPr id="26" name="Text Box 8"/>
          <p:cNvSpPr txBox="1"/>
          <p:nvPr/>
        </p:nvSpPr>
        <p:spPr>
          <a:xfrm rot="10800000" flipH="1" flipV="1">
            <a:off x="25400000" y="396966"/>
            <a:ext cx="11176000" cy="1012094"/>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5000" b="1" u="sng" dirty="0" smtClean="0">
                <a:effectLst/>
                <a:latin typeface="Times New Roman"/>
                <a:ea typeface="ＭＳ 明朝"/>
                <a:cs typeface="Times New Roman"/>
              </a:rPr>
              <a:t>Results</a:t>
            </a:r>
            <a:endParaRPr lang="en-US" sz="5000" dirty="0">
              <a:effectLst/>
              <a:latin typeface="Times New Roman"/>
              <a:ea typeface="ＭＳ 明朝"/>
              <a:cs typeface="Times New Roman"/>
            </a:endParaRPr>
          </a:p>
        </p:txBody>
      </p:sp>
      <p:sp>
        <p:nvSpPr>
          <p:cNvPr id="29" name="TextBox 28"/>
          <p:cNvSpPr txBox="1"/>
          <p:nvPr/>
        </p:nvSpPr>
        <p:spPr>
          <a:xfrm>
            <a:off x="11572851" y="9765062"/>
            <a:ext cx="13391081" cy="874621"/>
          </a:xfrm>
          <a:prstGeom prst="rect">
            <a:avLst/>
          </a:prstGeom>
          <a:noFill/>
        </p:spPr>
        <p:txBody>
          <a:bodyPr wrap="square" rtlCol="0">
            <a:spAutoFit/>
          </a:bodyPr>
          <a:lstStyle/>
          <a:p>
            <a:pPr algn="ctr"/>
            <a:r>
              <a:rPr lang="en-US" sz="5000" b="1" u="sng" dirty="0" smtClean="0">
                <a:latin typeface="Times New Roman"/>
                <a:cs typeface="Times New Roman"/>
              </a:rPr>
              <a:t>Feed-Forward Network</a:t>
            </a:r>
            <a:endParaRPr lang="en-US" sz="5000" b="1" u="sng" dirty="0">
              <a:latin typeface="Times New Roman"/>
              <a:cs typeface="Times New Roman"/>
            </a:endParaRPr>
          </a:p>
        </p:txBody>
      </p:sp>
      <p:pic>
        <p:nvPicPr>
          <p:cNvPr id="30" name="Picture 29" descr="ANN.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04221" y="12830933"/>
            <a:ext cx="7635902" cy="4502965"/>
          </a:xfrm>
          <a:prstGeom prst="rect">
            <a:avLst/>
          </a:prstGeom>
        </p:spPr>
      </p:pic>
      <p:sp>
        <p:nvSpPr>
          <p:cNvPr id="31" name="Text Box 3"/>
          <p:cNvSpPr txBox="1"/>
          <p:nvPr/>
        </p:nvSpPr>
        <p:spPr>
          <a:xfrm>
            <a:off x="11572851" y="10649604"/>
            <a:ext cx="13391082" cy="2764655"/>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457200" algn="just">
              <a:spcBef>
                <a:spcPts val="0"/>
              </a:spcBef>
              <a:spcAft>
                <a:spcPts val="0"/>
              </a:spcAft>
            </a:pPr>
            <a:r>
              <a:rPr lang="en-US" sz="3500" dirty="0" smtClean="0">
                <a:effectLst/>
                <a:latin typeface="Times New Roman"/>
                <a:ea typeface="ＭＳ 明朝"/>
                <a:cs typeface="Times New Roman"/>
              </a:rPr>
              <a:t>We implemented a generalized feed-forward back propagation neural network which allows for an arbitrary number of  hidden layers and arbitrary number of nodes at each layer (Figure 4). Ou</a:t>
            </a:r>
            <a:r>
              <a:rPr lang="en-US" sz="3500" dirty="0" smtClean="0">
                <a:latin typeface="Times New Roman"/>
                <a:ea typeface="ＭＳ 明朝"/>
                <a:cs typeface="Times New Roman"/>
              </a:rPr>
              <a:t>r training </a:t>
            </a:r>
            <a:r>
              <a:rPr lang="en-US" sz="3500" dirty="0" smtClean="0">
                <a:effectLst/>
                <a:latin typeface="Times New Roman"/>
                <a:ea typeface="ＭＳ 明朝"/>
                <a:cs typeface="Times New Roman"/>
              </a:rPr>
              <a:t> objective is to minimize the sum squared error: </a:t>
            </a:r>
            <a:endParaRPr lang="en-US" sz="3500" dirty="0">
              <a:effectLst/>
              <a:latin typeface="Times New Roman"/>
              <a:ea typeface="ＭＳ 明朝"/>
              <a:cs typeface="Times New Roman"/>
            </a:endParaRPr>
          </a:p>
        </p:txBody>
      </p:sp>
      <p:sp>
        <p:nvSpPr>
          <p:cNvPr id="33" name="TextBox 32"/>
          <p:cNvSpPr txBox="1"/>
          <p:nvPr/>
        </p:nvSpPr>
        <p:spPr>
          <a:xfrm>
            <a:off x="10088526" y="18812724"/>
            <a:ext cx="12496800" cy="861774"/>
          </a:xfrm>
          <a:prstGeom prst="rect">
            <a:avLst/>
          </a:prstGeom>
          <a:noFill/>
        </p:spPr>
        <p:txBody>
          <a:bodyPr wrap="square" rtlCol="0">
            <a:spAutoFit/>
          </a:bodyPr>
          <a:lstStyle/>
          <a:p>
            <a:pPr algn="ctr"/>
            <a:r>
              <a:rPr lang="en-US" sz="5000" b="1" u="sng" dirty="0" smtClean="0"/>
              <a:t>Radial Basis Function (RBF)</a:t>
            </a:r>
            <a:endParaRPr lang="en-US" sz="5000" b="1" u="sng" dirty="0"/>
          </a:p>
        </p:txBody>
      </p:sp>
      <p:graphicFrame>
        <p:nvGraphicFramePr>
          <p:cNvPr id="2" name="Object 1"/>
          <p:cNvGraphicFramePr>
            <a:graphicFrameLocks noChangeAspect="1"/>
          </p:cNvGraphicFramePr>
          <p:nvPr>
            <p:extLst>
              <p:ext uri="{D42A27DB-BD31-4B8C-83A1-F6EECF244321}">
                <p14:modId xmlns:p14="http://schemas.microsoft.com/office/powerpoint/2010/main" val="619451409"/>
              </p:ext>
            </p:extLst>
          </p:nvPr>
        </p:nvGraphicFramePr>
        <p:xfrm>
          <a:off x="5167356" y="1395997"/>
          <a:ext cx="114300" cy="165100"/>
        </p:xfrm>
        <a:graphic>
          <a:graphicData uri="http://schemas.openxmlformats.org/presentationml/2006/ole">
            <mc:AlternateContent xmlns:mc="http://schemas.openxmlformats.org/markup-compatibility/2006">
              <mc:Choice xmlns:v="urn:schemas-microsoft-com:vml" Requires="v">
                <p:oleObj spid="_x0000_s1171" name="Equation" r:id="rId10" imgW="114300" imgH="165100" progId="Equation.DSMT4">
                  <p:embed/>
                </p:oleObj>
              </mc:Choice>
              <mc:Fallback>
                <p:oleObj name="Equation" r:id="rId10" imgW="114300" imgH="165100" progId="Equation.DSMT4">
                  <p:embed/>
                  <p:pic>
                    <p:nvPicPr>
                      <p:cNvPr id="0" name=""/>
                      <p:cNvPicPr/>
                      <p:nvPr/>
                    </p:nvPicPr>
                    <p:blipFill>
                      <a:blip r:embed="rId11"/>
                      <a:stretch>
                        <a:fillRect/>
                      </a:stretch>
                    </p:blipFill>
                    <p:spPr>
                      <a:xfrm>
                        <a:off x="5167356" y="1395997"/>
                        <a:ext cx="114300" cy="165100"/>
                      </a:xfrm>
                      <a:prstGeom prst="rect">
                        <a:avLst/>
                      </a:prstGeom>
                    </p:spPr>
                  </p:pic>
                </p:oleObj>
              </mc:Fallback>
            </mc:AlternateContent>
          </a:graphicData>
        </a:graphic>
      </p:graphicFrame>
      <p:grpSp>
        <p:nvGrpSpPr>
          <p:cNvPr id="4" name="Group 3"/>
          <p:cNvGrpSpPr/>
          <p:nvPr/>
        </p:nvGrpSpPr>
        <p:grpSpPr>
          <a:xfrm>
            <a:off x="19055581" y="14265946"/>
            <a:ext cx="6026295" cy="3323987"/>
            <a:chOff x="19239861" y="13758357"/>
            <a:chExt cx="5866128" cy="3323987"/>
          </a:xfrm>
        </p:grpSpPr>
        <p:sp>
          <p:nvSpPr>
            <p:cNvPr id="32" name="TextBox 31"/>
            <p:cNvSpPr txBox="1"/>
            <p:nvPr/>
          </p:nvSpPr>
          <p:spPr>
            <a:xfrm>
              <a:off x="19239861" y="13758357"/>
              <a:ext cx="5866128" cy="3323987"/>
            </a:xfrm>
            <a:prstGeom prst="rect">
              <a:avLst/>
            </a:prstGeom>
            <a:noFill/>
          </p:spPr>
          <p:txBody>
            <a:bodyPr wrap="square" rtlCol="0">
              <a:spAutoFit/>
            </a:bodyPr>
            <a:lstStyle/>
            <a:p>
              <a:pPr algn="just"/>
              <a:r>
                <a:rPr lang="en-US" sz="3500" dirty="0" smtClean="0"/>
                <a:t>Where       is the </a:t>
              </a:r>
              <a:r>
                <a:rPr lang="en-US" sz="3500" i="1" dirty="0" err="1" smtClean="0"/>
                <a:t>i</a:t>
              </a:r>
              <a:r>
                <a:rPr lang="en-US" sz="3500" baseline="30000" dirty="0" err="1" smtClean="0"/>
                <a:t>th</a:t>
              </a:r>
              <a:r>
                <a:rPr lang="en-US" sz="3500" dirty="0" smtClean="0"/>
                <a:t> </a:t>
              </a:r>
              <a:r>
                <a:rPr lang="en-US" sz="3500" dirty="0" smtClean="0">
                  <a:latin typeface="Times New Roman"/>
                  <a:cs typeface="Times New Roman"/>
                </a:rPr>
                <a:t>output</a:t>
              </a:r>
              <a:r>
                <a:rPr lang="en-US" sz="3500" dirty="0" smtClean="0"/>
                <a:t> value and </a:t>
              </a:r>
              <a:r>
                <a:rPr lang="en-US" sz="3500" i="1" dirty="0" err="1" smtClean="0"/>
                <a:t>t</a:t>
              </a:r>
              <a:r>
                <a:rPr lang="en-US" sz="3500" i="1" baseline="-25000" dirty="0" err="1" smtClean="0"/>
                <a:t>i</a:t>
              </a:r>
              <a:r>
                <a:rPr lang="en-US" sz="3500" i="1" dirty="0" smtClean="0"/>
                <a:t> </a:t>
              </a:r>
              <a:r>
                <a:rPr lang="en-US" sz="3500" dirty="0" smtClean="0"/>
                <a:t>is the labeled output. This is accomplished through stochastic back propagation and line search optimization methods.</a:t>
              </a:r>
              <a:endParaRPr lang="en-US" sz="3500" dirty="0"/>
            </a:p>
          </p:txBody>
        </p:sp>
        <p:graphicFrame>
          <p:nvGraphicFramePr>
            <p:cNvPr id="34" name="Object 33"/>
            <p:cNvGraphicFramePr>
              <a:graphicFrameLocks noChangeAspect="1"/>
            </p:cNvGraphicFramePr>
            <p:nvPr>
              <p:extLst>
                <p:ext uri="{D42A27DB-BD31-4B8C-83A1-F6EECF244321}">
                  <p14:modId xmlns:p14="http://schemas.microsoft.com/office/powerpoint/2010/main" val="3832810657"/>
                </p:ext>
              </p:extLst>
            </p:nvPr>
          </p:nvGraphicFramePr>
          <p:xfrm>
            <a:off x="20665558" y="13818849"/>
            <a:ext cx="580192" cy="522173"/>
          </p:xfrm>
          <a:graphic>
            <a:graphicData uri="http://schemas.openxmlformats.org/presentationml/2006/ole">
              <mc:AlternateContent xmlns:mc="http://schemas.openxmlformats.org/markup-compatibility/2006">
                <mc:Choice xmlns:v="urn:schemas-microsoft-com:vml" Requires="v">
                  <p:oleObj spid="_x0000_s1172" name="Equation" r:id="rId12" imgW="254000" imgH="228600" progId="Equation.DSMT4">
                    <p:embed/>
                  </p:oleObj>
                </mc:Choice>
                <mc:Fallback>
                  <p:oleObj name="Equation" r:id="rId12" imgW="254000" imgH="228600" progId="Equation.DSMT4">
                    <p:embed/>
                    <p:pic>
                      <p:nvPicPr>
                        <p:cNvPr id="0" name=""/>
                        <p:cNvPicPr/>
                        <p:nvPr/>
                      </p:nvPicPr>
                      <p:blipFill>
                        <a:blip r:embed="rId13"/>
                        <a:stretch>
                          <a:fillRect/>
                        </a:stretch>
                      </p:blipFill>
                      <p:spPr>
                        <a:xfrm>
                          <a:off x="20665558" y="13818849"/>
                          <a:ext cx="580192" cy="522173"/>
                        </a:xfrm>
                        <a:prstGeom prst="rect">
                          <a:avLst/>
                        </a:prstGeom>
                      </p:spPr>
                    </p:pic>
                  </p:oleObj>
                </mc:Fallback>
              </mc:AlternateContent>
            </a:graphicData>
          </a:graphic>
        </p:graphicFrame>
      </p:grpSp>
      <p:pic>
        <p:nvPicPr>
          <p:cNvPr id="5" name="Picture 4" descr="latex-image-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980251" y="12943293"/>
            <a:ext cx="3657600" cy="1219200"/>
          </a:xfrm>
          <a:prstGeom prst="rect">
            <a:avLst/>
          </a:prstGeom>
        </p:spPr>
      </p:pic>
      <p:sp>
        <p:nvSpPr>
          <p:cNvPr id="36" name="TextBox 35"/>
          <p:cNvSpPr txBox="1"/>
          <p:nvPr/>
        </p:nvSpPr>
        <p:spPr>
          <a:xfrm>
            <a:off x="11960106" y="4589921"/>
            <a:ext cx="12496800" cy="861774"/>
          </a:xfrm>
          <a:prstGeom prst="rect">
            <a:avLst/>
          </a:prstGeom>
          <a:noFill/>
        </p:spPr>
        <p:txBody>
          <a:bodyPr wrap="square" rtlCol="0">
            <a:spAutoFit/>
          </a:bodyPr>
          <a:lstStyle/>
          <a:p>
            <a:pPr algn="ctr"/>
            <a:r>
              <a:rPr lang="en-US" sz="5000" b="1" u="sng" dirty="0" smtClean="0">
                <a:latin typeface="Times New Roman"/>
                <a:cs typeface="Times New Roman"/>
              </a:rPr>
              <a:t>Approach</a:t>
            </a:r>
            <a:endParaRPr lang="en-US" sz="5000" b="1" u="sng" dirty="0">
              <a:latin typeface="Times New Roman"/>
              <a:cs typeface="Times New Roman"/>
            </a:endParaRPr>
          </a:p>
        </p:txBody>
      </p:sp>
      <p:sp>
        <p:nvSpPr>
          <p:cNvPr id="38" name="Text Box 3"/>
          <p:cNvSpPr txBox="1"/>
          <p:nvPr/>
        </p:nvSpPr>
        <p:spPr>
          <a:xfrm>
            <a:off x="11547451" y="6020016"/>
            <a:ext cx="7316472" cy="4764151"/>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457200" algn="just">
              <a:spcBef>
                <a:spcPts val="0"/>
              </a:spcBef>
              <a:spcAft>
                <a:spcPts val="0"/>
              </a:spcAft>
            </a:pPr>
            <a:r>
              <a:rPr lang="en-US" sz="3500" dirty="0" smtClean="0">
                <a:effectLst/>
                <a:latin typeface="Times New Roman"/>
                <a:ea typeface="ＭＳ 明朝"/>
                <a:cs typeface="Times New Roman"/>
              </a:rPr>
              <a:t>To obtain the best results we implemented a cascade model which first predicts precipitation or no precipitation and then uses a second network to provide a prediction of actual precipitation amount (Figure 3).</a:t>
            </a:r>
            <a:endParaRPr lang="en-US" sz="3500" dirty="0">
              <a:effectLst/>
              <a:latin typeface="Times New Roman"/>
              <a:ea typeface="ＭＳ 明朝"/>
              <a:cs typeface="Times New Roman"/>
            </a:endParaRPr>
          </a:p>
        </p:txBody>
      </p:sp>
      <p:sp>
        <p:nvSpPr>
          <p:cNvPr id="10" name="TextBox 9"/>
          <p:cNvSpPr txBox="1"/>
          <p:nvPr/>
        </p:nvSpPr>
        <p:spPr>
          <a:xfrm>
            <a:off x="6005255" y="18756382"/>
            <a:ext cx="4656790" cy="861774"/>
          </a:xfrm>
          <a:prstGeom prst="rect">
            <a:avLst/>
          </a:prstGeom>
          <a:noFill/>
        </p:spPr>
        <p:txBody>
          <a:bodyPr wrap="square" rtlCol="0">
            <a:spAutoFit/>
          </a:bodyPr>
          <a:lstStyle/>
          <a:p>
            <a:r>
              <a:rPr lang="en-US" sz="2500" b="1" dirty="0" smtClean="0"/>
              <a:t>Figure 2</a:t>
            </a:r>
            <a:r>
              <a:rPr lang="en-US" sz="2500" dirty="0" smtClean="0"/>
              <a:t>. Map showing the observation locations for our data</a:t>
            </a:r>
            <a:endParaRPr lang="en-US" sz="2500" dirty="0"/>
          </a:p>
        </p:txBody>
      </p:sp>
      <p:sp>
        <p:nvSpPr>
          <p:cNvPr id="39" name="Text Box 8"/>
          <p:cNvSpPr txBox="1"/>
          <p:nvPr/>
        </p:nvSpPr>
        <p:spPr>
          <a:xfrm rot="10800000" flipH="1" flipV="1">
            <a:off x="-2" y="23926308"/>
            <a:ext cx="11125202" cy="882072"/>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5000" b="1" u="sng" dirty="0" smtClean="0">
                <a:effectLst/>
                <a:latin typeface="Times New Roman"/>
                <a:ea typeface="ＭＳ 明朝"/>
                <a:cs typeface="Times New Roman"/>
              </a:rPr>
              <a:t>Citations</a:t>
            </a:r>
            <a:endParaRPr lang="en-US" sz="5000" dirty="0">
              <a:effectLst/>
              <a:ea typeface="ＭＳ 明朝"/>
              <a:cs typeface="Times New Roman"/>
            </a:endParaRPr>
          </a:p>
        </p:txBody>
      </p:sp>
      <p:sp>
        <p:nvSpPr>
          <p:cNvPr id="40" name="TextBox 39"/>
          <p:cNvSpPr txBox="1"/>
          <p:nvPr/>
        </p:nvSpPr>
        <p:spPr>
          <a:xfrm>
            <a:off x="355600" y="24808380"/>
            <a:ext cx="10414000" cy="3046988"/>
          </a:xfrm>
          <a:prstGeom prst="rect">
            <a:avLst/>
          </a:prstGeom>
          <a:noFill/>
        </p:spPr>
        <p:txBody>
          <a:bodyPr wrap="square" rtlCol="0">
            <a:spAutoFit/>
          </a:bodyPr>
          <a:lstStyle/>
          <a:p>
            <a:r>
              <a:rPr lang="en-US" sz="1600" dirty="0" smtClean="0"/>
              <a:t>[1] </a:t>
            </a:r>
            <a:r>
              <a:rPr lang="en-US" sz="1600" dirty="0" err="1" smtClean="0"/>
              <a:t>Santhanam</a:t>
            </a:r>
            <a:r>
              <a:rPr lang="en-US" sz="1600" dirty="0"/>
              <a:t>, </a:t>
            </a:r>
            <a:r>
              <a:rPr lang="en-US" sz="1600" dirty="0" err="1"/>
              <a:t>Tiruvenkadam</a:t>
            </a:r>
            <a:r>
              <a:rPr lang="en-US" sz="1600" dirty="0"/>
              <a:t>, and A. C. </a:t>
            </a:r>
            <a:r>
              <a:rPr lang="en-US" sz="1600" dirty="0" err="1"/>
              <a:t>Subhajini</a:t>
            </a:r>
            <a:r>
              <a:rPr lang="en-US" sz="1600" dirty="0"/>
              <a:t>.  </a:t>
            </a:r>
            <a:r>
              <a:rPr lang="en-US" sz="1600" dirty="0" smtClean="0"/>
              <a:t>“An </a:t>
            </a:r>
            <a:r>
              <a:rPr lang="en-US" sz="1600" dirty="0"/>
              <a:t>Efficient Weather Forecasting System using Radial Basis Function Neural Network." Journal of Computer Science 7</a:t>
            </a:r>
            <a:r>
              <a:rPr lang="en-US" sz="1600" dirty="0" smtClean="0"/>
              <a:t>.</a:t>
            </a:r>
          </a:p>
          <a:p>
            <a:r>
              <a:rPr lang="en-US" sz="1600" dirty="0"/>
              <a:t>[2] </a:t>
            </a:r>
            <a:r>
              <a:rPr lang="en-US" sz="1600" dirty="0" err="1"/>
              <a:t>Maqsood</a:t>
            </a:r>
            <a:r>
              <a:rPr lang="en-US" sz="1600" dirty="0"/>
              <a:t>, Imran, Muhammad </a:t>
            </a:r>
            <a:r>
              <a:rPr lang="en-US" sz="1600" dirty="0" err="1"/>
              <a:t>Riaz</a:t>
            </a:r>
            <a:r>
              <a:rPr lang="en-US" sz="1600" dirty="0"/>
              <a:t> Khan, and </a:t>
            </a:r>
            <a:r>
              <a:rPr lang="en-US" sz="1600" dirty="0" err="1"/>
              <a:t>Ajith</a:t>
            </a:r>
            <a:r>
              <a:rPr lang="en-US" sz="1600" dirty="0"/>
              <a:t> Abraham. </a:t>
            </a:r>
            <a:r>
              <a:rPr lang="en-US" sz="1600" dirty="0" smtClean="0"/>
              <a:t>“An </a:t>
            </a:r>
            <a:r>
              <a:rPr lang="en-US" sz="1600" dirty="0"/>
              <a:t>ensemble of neural networks for weather forecasting." Neural Computing \&amp; Applications 13.2 (2004): 112-122</a:t>
            </a:r>
            <a:r>
              <a:rPr lang="en-US" sz="1600" dirty="0" smtClean="0"/>
              <a:t>.</a:t>
            </a:r>
          </a:p>
          <a:p>
            <a:r>
              <a:rPr lang="en-US" sz="1600" dirty="0"/>
              <a:t>[3] French, Mark N., </a:t>
            </a:r>
            <a:r>
              <a:rPr lang="en-US" sz="1600" dirty="0" err="1"/>
              <a:t>Witold</a:t>
            </a:r>
            <a:r>
              <a:rPr lang="en-US" sz="1600" dirty="0"/>
              <a:t> F. </a:t>
            </a:r>
            <a:r>
              <a:rPr lang="en-US" sz="1600" dirty="0" err="1"/>
              <a:t>Krajewski</a:t>
            </a:r>
            <a:r>
              <a:rPr lang="en-US" sz="1600" dirty="0"/>
              <a:t>, and Robert R. </a:t>
            </a:r>
            <a:r>
              <a:rPr lang="en-US" sz="1600" dirty="0" err="1"/>
              <a:t>Cuykendall</a:t>
            </a:r>
            <a:r>
              <a:rPr lang="en-US" sz="1600" dirty="0"/>
              <a:t>. </a:t>
            </a:r>
            <a:r>
              <a:rPr lang="en-US" sz="1600" dirty="0" smtClean="0"/>
              <a:t>“Rainfall </a:t>
            </a:r>
            <a:r>
              <a:rPr lang="en-US" sz="1600" dirty="0"/>
              <a:t>forecasting in space and time using a neural network." Journal of hydrology137.1 (1992): 1-31. </a:t>
            </a:r>
            <a:endParaRPr lang="en-US" sz="1600" dirty="0" smtClean="0"/>
          </a:p>
          <a:p>
            <a:r>
              <a:rPr lang="en-US" sz="1600" dirty="0"/>
              <a:t>[4] </a:t>
            </a:r>
            <a:r>
              <a:rPr lang="en-US" sz="1600" dirty="0" err="1"/>
              <a:t>Kuligowski</a:t>
            </a:r>
            <a:r>
              <a:rPr lang="en-US" sz="1600" dirty="0"/>
              <a:t>, Robert J., and Ana P. Barros. ``Localized precipitation forecasts from a numerical weather prediction model using artificial neural networks." Weather and Forecasting 13.4 (1998): 1194-1204</a:t>
            </a:r>
            <a:r>
              <a:rPr lang="en-US" sz="1600" dirty="0" smtClean="0"/>
              <a:t>.</a:t>
            </a:r>
          </a:p>
          <a:p>
            <a:r>
              <a:rPr lang="en-US" sz="1600" dirty="0"/>
              <a:t>[5] Hall, Tony, Harold E. Brooks, and Charles A. </a:t>
            </a:r>
            <a:r>
              <a:rPr lang="en-US" sz="1600" dirty="0" err="1"/>
              <a:t>Doswell</a:t>
            </a:r>
            <a:r>
              <a:rPr lang="en-US" sz="1600" dirty="0"/>
              <a:t> III. ``Precipitation forecasting using a neural network." Weather and forecasting 14.3 (1999): 338-345.</a:t>
            </a:r>
          </a:p>
          <a:p>
            <a:endParaRPr lang="en-US" sz="1600" dirty="0"/>
          </a:p>
          <a:p>
            <a:endParaRPr lang="en-US" sz="1600" dirty="0"/>
          </a:p>
        </p:txBody>
      </p:sp>
      <p:sp>
        <p:nvSpPr>
          <p:cNvPr id="19" name="Oval 18"/>
          <p:cNvSpPr/>
          <p:nvPr/>
        </p:nvSpPr>
        <p:spPr>
          <a:xfrm>
            <a:off x="20432436" y="4503883"/>
            <a:ext cx="1969454" cy="147743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20638287" y="4974641"/>
            <a:ext cx="1549253" cy="477054"/>
          </a:xfrm>
          <a:prstGeom prst="rect">
            <a:avLst/>
          </a:prstGeom>
          <a:noFill/>
        </p:spPr>
        <p:txBody>
          <a:bodyPr wrap="none" rtlCol="0">
            <a:spAutoFit/>
          </a:bodyPr>
          <a:lstStyle/>
          <a:p>
            <a:r>
              <a:rPr lang="en-US" sz="2500" dirty="0" smtClean="0"/>
              <a:t>Network 1</a:t>
            </a:r>
            <a:endParaRPr lang="en-US" sz="2500" dirty="0"/>
          </a:p>
        </p:txBody>
      </p:sp>
      <p:cxnSp>
        <p:nvCxnSpPr>
          <p:cNvPr id="24" name="Straight Arrow Connector 23"/>
          <p:cNvCxnSpPr>
            <a:stCxn id="19" idx="3"/>
          </p:cNvCxnSpPr>
          <p:nvPr/>
        </p:nvCxnSpPr>
        <p:spPr>
          <a:xfrm flipH="1">
            <a:off x="20546617" y="5764954"/>
            <a:ext cx="174239" cy="1026036"/>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9396051" y="6922903"/>
            <a:ext cx="2301131" cy="477054"/>
          </a:xfrm>
          <a:prstGeom prst="rect">
            <a:avLst/>
          </a:prstGeom>
          <a:noFill/>
        </p:spPr>
        <p:txBody>
          <a:bodyPr wrap="none" rtlCol="0">
            <a:spAutoFit/>
          </a:bodyPr>
          <a:lstStyle/>
          <a:p>
            <a:r>
              <a:rPr lang="en-US" sz="2500" dirty="0" smtClean="0"/>
              <a:t>No precipitation</a:t>
            </a:r>
            <a:endParaRPr lang="en-US" sz="2500" dirty="0"/>
          </a:p>
        </p:txBody>
      </p:sp>
      <p:cxnSp>
        <p:nvCxnSpPr>
          <p:cNvPr id="41" name="Straight Arrow Connector 40"/>
          <p:cNvCxnSpPr>
            <a:stCxn id="19" idx="5"/>
            <a:endCxn id="45" idx="1"/>
          </p:cNvCxnSpPr>
          <p:nvPr/>
        </p:nvCxnSpPr>
        <p:spPr>
          <a:xfrm>
            <a:off x="22113470" y="5764954"/>
            <a:ext cx="530184" cy="597644"/>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22355234" y="6146233"/>
            <a:ext cx="1969454" cy="147743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22564376" y="6684376"/>
            <a:ext cx="1549253" cy="477054"/>
          </a:xfrm>
          <a:prstGeom prst="rect">
            <a:avLst/>
          </a:prstGeom>
          <a:noFill/>
        </p:spPr>
        <p:txBody>
          <a:bodyPr wrap="none" rtlCol="0">
            <a:spAutoFit/>
          </a:bodyPr>
          <a:lstStyle/>
          <a:p>
            <a:r>
              <a:rPr lang="en-US" sz="2500" dirty="0" smtClean="0"/>
              <a:t>Network 2</a:t>
            </a:r>
            <a:endParaRPr lang="en-US" sz="2500" dirty="0"/>
          </a:p>
        </p:txBody>
      </p:sp>
      <p:cxnSp>
        <p:nvCxnSpPr>
          <p:cNvPr id="53" name="Straight Arrow Connector 52"/>
          <p:cNvCxnSpPr>
            <a:stCxn id="45" idx="4"/>
            <a:endCxn id="57" idx="0"/>
          </p:cNvCxnSpPr>
          <p:nvPr/>
        </p:nvCxnSpPr>
        <p:spPr>
          <a:xfrm>
            <a:off x="23339961" y="7623669"/>
            <a:ext cx="0" cy="774217"/>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1713504" y="8397886"/>
            <a:ext cx="3252914" cy="477054"/>
          </a:xfrm>
          <a:prstGeom prst="rect">
            <a:avLst/>
          </a:prstGeom>
          <a:noFill/>
        </p:spPr>
        <p:txBody>
          <a:bodyPr wrap="none" rtlCol="0">
            <a:spAutoFit/>
          </a:bodyPr>
          <a:lstStyle/>
          <a:p>
            <a:r>
              <a:rPr lang="en-US" sz="2500" dirty="0" smtClean="0"/>
              <a:t>Precipitation Prediction</a:t>
            </a:r>
            <a:endParaRPr lang="en-US" sz="2500" dirty="0"/>
          </a:p>
        </p:txBody>
      </p:sp>
      <p:sp>
        <p:nvSpPr>
          <p:cNvPr id="58" name="TextBox 57"/>
          <p:cNvSpPr txBox="1"/>
          <p:nvPr/>
        </p:nvSpPr>
        <p:spPr>
          <a:xfrm>
            <a:off x="19094839" y="8929465"/>
            <a:ext cx="5869094" cy="861774"/>
          </a:xfrm>
          <a:prstGeom prst="rect">
            <a:avLst/>
          </a:prstGeom>
          <a:noFill/>
        </p:spPr>
        <p:txBody>
          <a:bodyPr wrap="square" rtlCol="0">
            <a:spAutoFit/>
          </a:bodyPr>
          <a:lstStyle/>
          <a:p>
            <a:pPr algn="ctr"/>
            <a:r>
              <a:rPr lang="en-US" sz="2500" b="1" dirty="0" smtClean="0"/>
              <a:t>Figure 3</a:t>
            </a:r>
            <a:r>
              <a:rPr lang="en-US" sz="2500" dirty="0" smtClean="0"/>
              <a:t>. Data flow in our cascade prediction model</a:t>
            </a:r>
            <a:endParaRPr lang="en-US" sz="2500" dirty="0"/>
          </a:p>
        </p:txBody>
      </p:sp>
      <p:graphicFrame>
        <p:nvGraphicFramePr>
          <p:cNvPr id="3" name="Table 2"/>
          <p:cNvGraphicFramePr>
            <a:graphicFrameLocks noGrp="1"/>
          </p:cNvGraphicFramePr>
          <p:nvPr>
            <p:extLst>
              <p:ext uri="{D42A27DB-BD31-4B8C-83A1-F6EECF244321}">
                <p14:modId xmlns:p14="http://schemas.microsoft.com/office/powerpoint/2010/main" val="2594510886"/>
              </p:ext>
            </p:extLst>
          </p:nvPr>
        </p:nvGraphicFramePr>
        <p:xfrm>
          <a:off x="25900983" y="13915646"/>
          <a:ext cx="10275726" cy="8923596"/>
        </p:xfrm>
        <a:graphic>
          <a:graphicData uri="http://schemas.openxmlformats.org/drawingml/2006/table">
            <a:tbl>
              <a:tblPr/>
              <a:tblGrid>
                <a:gridCol w="3546857"/>
                <a:gridCol w="1773428"/>
                <a:gridCol w="1551750"/>
                <a:gridCol w="1551750"/>
                <a:gridCol w="1851941"/>
              </a:tblGrid>
              <a:tr h="992268">
                <a:tc>
                  <a:txBody>
                    <a:bodyPr/>
                    <a:lstStyle/>
                    <a:p>
                      <a:pPr algn="ctr" fontAlgn="b"/>
                      <a:r>
                        <a:rPr lang="en-US" sz="2000" b="1" i="0" u="none" strike="noStrike">
                          <a:solidFill>
                            <a:srgbClr val="000000"/>
                          </a:solidFill>
                          <a:effectLst/>
                          <a:latin typeface="Calibri"/>
                        </a:rPr>
                        <a:t>Model</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effectLst/>
                          <a:latin typeface="Calibri"/>
                        </a:rPr>
                        <a:t>Prediction     time frame</a:t>
                      </a:r>
                      <a:endParaRPr lang="en-US" sz="2000" b="1" i="0" u="none" strike="noStrike" dirty="0">
                        <a:solidFill>
                          <a:srgbClr val="000000"/>
                        </a:solidFill>
                        <a:effectLst/>
                        <a:latin typeface="Calibri"/>
                      </a:endParaRP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 wrong of precip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 wrong of non </a:t>
                      </a:r>
                      <a:r>
                        <a:rPr lang="en-US" sz="2000" b="1" i="0" u="none" strike="noStrike" dirty="0" err="1">
                          <a:solidFill>
                            <a:srgbClr val="000000"/>
                          </a:solidFill>
                          <a:effectLst/>
                          <a:latin typeface="Calibri"/>
                        </a:rPr>
                        <a:t>precip</a:t>
                      </a:r>
                      <a:endParaRPr lang="en-US" sz="2000" b="1" i="0" u="none" strike="noStrike" dirty="0">
                        <a:solidFill>
                          <a:srgbClr val="000000"/>
                        </a:solidFill>
                        <a:effectLst/>
                        <a:latin typeface="Calibri"/>
                      </a:endParaRP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Overall Error Rate</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Logistic Regression</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6</a:t>
                      </a:r>
                    </a:p>
                  </a:txBody>
                  <a:tcPr marL="20703" marR="20703" marT="20703"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13.469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39.536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38.079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Forest of Decision Trees</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6</a:t>
                      </a:r>
                    </a:p>
                  </a:txBody>
                  <a:tcPr marL="20703" marR="20703" marT="20703"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36.031</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1.850</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10.228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kNN (k=5)</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6</a:t>
                      </a:r>
                    </a:p>
                  </a:txBody>
                  <a:tcPr marL="20703" marR="20703" marT="20703"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68.980</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1.788</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5.544</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2640">
                <a:tc>
                  <a:txBody>
                    <a:bodyPr/>
                    <a:lstStyle/>
                    <a:p>
                      <a:pPr algn="ctr" fontAlgn="b"/>
                      <a:r>
                        <a:rPr lang="en-US" sz="2000" b="1" i="0" u="none" strike="noStrike">
                          <a:solidFill>
                            <a:srgbClr val="000000"/>
                          </a:solidFill>
                          <a:effectLst/>
                          <a:latin typeface="Calibri"/>
                        </a:rPr>
                        <a:t>Neural Network (best)</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ctr" fontAlgn="b"/>
                      <a:r>
                        <a:rPr lang="en-US" sz="2000" b="0" i="0" u="none" strike="noStrike">
                          <a:solidFill>
                            <a:srgbClr val="000000"/>
                          </a:solidFill>
                          <a:effectLst/>
                          <a:latin typeface="Calibri"/>
                        </a:rPr>
                        <a:t>6</a:t>
                      </a:r>
                    </a:p>
                  </a:txBody>
                  <a:tcPr marL="20703" marR="20703" marT="20703"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ctr" fontAlgn="b"/>
                      <a:r>
                        <a:rPr lang="en-US" sz="2000" b="0" i="0" u="none" strike="noStrike">
                          <a:solidFill>
                            <a:srgbClr val="000000"/>
                          </a:solidFill>
                          <a:effectLst/>
                          <a:latin typeface="Calibri"/>
                        </a:rPr>
                        <a:t>12.121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a:solidFill>
                            <a:srgbClr val="000000"/>
                          </a:solidFill>
                          <a:effectLst/>
                          <a:latin typeface="Calibri"/>
                        </a:rPr>
                        <a:t>17.869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dirty="0">
                          <a:solidFill>
                            <a:srgbClr val="000000"/>
                          </a:solidFill>
                          <a:effectLst/>
                          <a:latin typeface="Calibri"/>
                        </a:rPr>
                        <a:t>17.742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r>
              <a:tr h="346682">
                <a:tc>
                  <a:txBody>
                    <a:bodyPr/>
                    <a:lstStyle/>
                    <a:p>
                      <a:pPr algn="ctr" fontAlgn="b"/>
                      <a:r>
                        <a:rPr lang="en-US" sz="2000" b="1" i="0" u="none" strike="noStrike">
                          <a:solidFill>
                            <a:srgbClr val="000000"/>
                          </a:solidFill>
                          <a:effectLst/>
                          <a:latin typeface="Calibri"/>
                        </a:rPr>
                        <a:t>Radial Basis Function (best)</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a:rPr>
                        <a:t>6</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a:rPr>
                        <a:t> </a:t>
                      </a:r>
                      <a:r>
                        <a:rPr lang="en-US" sz="2000" b="0" i="0" u="none" strike="noStrike" dirty="0" smtClean="0">
                          <a:solidFill>
                            <a:srgbClr val="000000"/>
                          </a:solidFill>
                          <a:effectLst/>
                          <a:latin typeface="Calibri"/>
                        </a:rPr>
                        <a:t>30.204</a:t>
                      </a:r>
                      <a:endParaRPr lang="en-US" sz="2000" b="0" i="0" u="none" strike="noStrike" dirty="0">
                        <a:solidFill>
                          <a:srgbClr val="000000"/>
                        </a:solidFill>
                        <a:effectLst/>
                        <a:latin typeface="Calibri"/>
                      </a:endParaRP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a:rPr>
                        <a:t> </a:t>
                      </a:r>
                      <a:r>
                        <a:rPr lang="en-US" sz="2000" b="0" i="0" u="none" strike="noStrike" dirty="0" smtClean="0">
                          <a:solidFill>
                            <a:srgbClr val="000000"/>
                          </a:solidFill>
                          <a:effectLst/>
                          <a:latin typeface="Calibri"/>
                        </a:rPr>
                        <a:t>4.785</a:t>
                      </a:r>
                      <a:endParaRPr lang="en-US" sz="2000" b="0" i="0" u="none" strike="noStrike" dirty="0">
                        <a:solidFill>
                          <a:srgbClr val="000000"/>
                        </a:solidFill>
                        <a:effectLst/>
                        <a:latin typeface="Calibri"/>
                      </a:endParaRP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a:rPr>
                        <a:t> </a:t>
                      </a:r>
                      <a:r>
                        <a:rPr lang="en-US" sz="2000" b="0" i="0" u="none" strike="noStrike" dirty="0" smtClean="0">
                          <a:solidFill>
                            <a:srgbClr val="000000"/>
                          </a:solidFill>
                          <a:effectLst/>
                          <a:latin typeface="Calibri"/>
                        </a:rPr>
                        <a:t>6.206</a:t>
                      </a:r>
                      <a:endParaRPr lang="en-US" sz="2000" b="0" i="0" u="none" strike="noStrike" dirty="0">
                        <a:solidFill>
                          <a:srgbClr val="000000"/>
                        </a:solidFill>
                        <a:effectLst/>
                        <a:latin typeface="Calibri"/>
                      </a:endParaRP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46682">
                <a:tc>
                  <a:txBody>
                    <a:bodyPr/>
                    <a:lstStyle/>
                    <a:p>
                      <a:pPr algn="ctr" fontAlgn="b"/>
                      <a:r>
                        <a:rPr lang="en-US" sz="2000" b="1" i="0" u="none" strike="noStrike" dirty="0">
                          <a:solidFill>
                            <a:srgbClr val="000000"/>
                          </a:solidFill>
                          <a:effectLst/>
                          <a:latin typeface="Calibri"/>
                        </a:rPr>
                        <a:t> </a:t>
                      </a:r>
                    </a:p>
                  </a:txBody>
                  <a:tcPr marL="20703" marR="20703" marT="20703" marB="0" anchor="ctr">
                    <a:lnL w="12700" cap="flat" cmpd="sng" algn="ctr">
                      <a:solidFill>
                        <a:scrgbClr r="0" g="0" b="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Logistic Regression</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12</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25.673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24.942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25.023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Forest of Decision Trees</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12</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66.874</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2.053</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9.201</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kNN (k=5)</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12</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62.940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4.260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10.731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Neural Network (best)</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12</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14.493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45.856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42.397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Radial Basis Function (best)</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a:solidFill>
                            <a:srgbClr val="000000"/>
                          </a:solidFill>
                          <a:effectLst/>
                          <a:latin typeface="Calibri"/>
                        </a:rPr>
                        <a:t>12</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dirty="0" smtClean="0">
                          <a:solidFill>
                            <a:srgbClr val="000000"/>
                          </a:solidFill>
                          <a:effectLst/>
                          <a:latin typeface="Calibri"/>
                        </a:rPr>
                        <a:t>26.294</a:t>
                      </a:r>
                      <a:r>
                        <a:rPr lang="en-US" sz="2000" b="0" i="0" u="none" strike="noStrike" dirty="0">
                          <a:solidFill>
                            <a:srgbClr val="000000"/>
                          </a:solidFill>
                          <a:effectLst/>
                          <a:latin typeface="Calibri"/>
                        </a:rPr>
                        <a:t> </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dirty="0" smtClean="0">
                          <a:solidFill>
                            <a:srgbClr val="000000"/>
                          </a:solidFill>
                          <a:effectLst/>
                          <a:latin typeface="Calibri"/>
                        </a:rPr>
                        <a:t>12.574</a:t>
                      </a:r>
                      <a:r>
                        <a:rPr lang="en-US" sz="2000" b="0" i="0" u="none" strike="noStrike" dirty="0">
                          <a:solidFill>
                            <a:srgbClr val="000000"/>
                          </a:solidFill>
                          <a:effectLst/>
                          <a:latin typeface="Calibri"/>
                        </a:rPr>
                        <a:t> </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dirty="0" smtClean="0">
                          <a:solidFill>
                            <a:srgbClr val="000000"/>
                          </a:solidFill>
                          <a:effectLst/>
                          <a:latin typeface="Calibri"/>
                        </a:rPr>
                        <a:t>14.077</a:t>
                      </a:r>
                      <a:r>
                        <a:rPr lang="en-US" sz="2000" b="0" i="0" u="none" strike="noStrike" dirty="0">
                          <a:solidFill>
                            <a:srgbClr val="000000"/>
                          </a:solidFill>
                          <a:effectLst/>
                          <a:latin typeface="Calibri"/>
                        </a:rPr>
                        <a:t> </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r>
              <a:tr h="346682">
                <a:tc>
                  <a:txBody>
                    <a:bodyPr/>
                    <a:lstStyle/>
                    <a:p>
                      <a:pPr algn="ctr" fontAlgn="b"/>
                      <a:r>
                        <a:rPr lang="en-US" sz="2000" b="1" i="0" u="none" strike="noStrike">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dirty="0">
                          <a:solidFill>
                            <a:srgbClr val="000000"/>
                          </a:solidFill>
                          <a:effectLst/>
                          <a:latin typeface="Calibri"/>
                        </a:rPr>
                        <a:t>Logistic Regression</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18</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30.682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29.260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29.488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Forest of Decision Trees</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18</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73.864</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2.640</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14.093</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kNN (k=5)</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18</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64.915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7.431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16.674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Neural Network (best)</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18</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32.955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33.234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33.189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Radial Basis Function (best)</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a:solidFill>
                            <a:srgbClr val="000000"/>
                          </a:solidFill>
                          <a:effectLst/>
                          <a:latin typeface="Calibri"/>
                        </a:rPr>
                        <a:t>18</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dirty="0" smtClean="0">
                          <a:solidFill>
                            <a:srgbClr val="000000"/>
                          </a:solidFill>
                          <a:effectLst/>
                          <a:latin typeface="Calibri"/>
                        </a:rPr>
                        <a:t>25.852</a:t>
                      </a:r>
                      <a:r>
                        <a:rPr lang="en-US" sz="2000" b="0" i="0" u="none" strike="noStrike" dirty="0">
                          <a:solidFill>
                            <a:srgbClr val="000000"/>
                          </a:solidFill>
                          <a:effectLst/>
                          <a:latin typeface="Calibri"/>
                        </a:rPr>
                        <a:t> </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dirty="0" smtClean="0">
                          <a:solidFill>
                            <a:srgbClr val="000000"/>
                          </a:solidFill>
                          <a:effectLst/>
                          <a:latin typeface="Calibri"/>
                        </a:rPr>
                        <a:t>24.986</a:t>
                      </a:r>
                      <a:r>
                        <a:rPr lang="en-US" sz="2000" b="0" i="0" u="none" strike="noStrike" dirty="0">
                          <a:solidFill>
                            <a:srgbClr val="000000"/>
                          </a:solidFill>
                          <a:effectLst/>
                          <a:latin typeface="Calibri"/>
                        </a:rPr>
                        <a:t> </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dirty="0" smtClean="0">
                          <a:solidFill>
                            <a:srgbClr val="000000"/>
                          </a:solidFill>
                          <a:effectLst/>
                          <a:latin typeface="Calibri"/>
                        </a:rPr>
                        <a:t>25.097</a:t>
                      </a:r>
                      <a:endParaRPr lang="en-US" sz="2000" b="0" i="0" u="none" strike="noStrike" dirty="0">
                        <a:solidFill>
                          <a:srgbClr val="000000"/>
                        </a:solidFill>
                        <a:effectLst/>
                        <a:latin typeface="Calibri"/>
                      </a:endParaRP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r>
              <a:tr h="346682">
                <a:tc>
                  <a:txBody>
                    <a:bodyPr/>
                    <a:lstStyle/>
                    <a:p>
                      <a:pPr algn="ctr" fontAlgn="b"/>
                      <a:r>
                        <a:rPr lang="en-US" sz="2000" b="1" i="0" u="none" strike="noStrike">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20703" marR="20703" marT="20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Logistic Regression</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24</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41.209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28.650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31.261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a:solidFill>
                            <a:srgbClr val="000000"/>
                          </a:solidFill>
                          <a:effectLst/>
                          <a:latin typeface="Calibri"/>
                        </a:rPr>
                        <a:t>Forest of Decision Trees</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24</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78.132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4.299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smtClean="0">
                          <a:solidFill>
                            <a:srgbClr val="000000"/>
                          </a:solidFill>
                          <a:effectLst/>
                          <a:latin typeface="Calibri"/>
                        </a:rPr>
                        <a:t>19.653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dirty="0" err="1">
                          <a:solidFill>
                            <a:srgbClr val="000000"/>
                          </a:solidFill>
                          <a:effectLst/>
                          <a:latin typeface="Calibri"/>
                        </a:rPr>
                        <a:t>kNN</a:t>
                      </a:r>
                      <a:r>
                        <a:rPr lang="en-US" sz="2000" b="1" i="0" u="none" strike="noStrike" dirty="0">
                          <a:solidFill>
                            <a:srgbClr val="000000"/>
                          </a:solidFill>
                          <a:effectLst/>
                          <a:latin typeface="Calibri"/>
                        </a:rPr>
                        <a:t> (k=5)</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24</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64.066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12.435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23.172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pPr algn="ctr" fontAlgn="b"/>
                      <a:r>
                        <a:rPr lang="en-US" sz="2000" b="1" i="0" u="none" strike="noStrike" dirty="0" smtClean="0">
                          <a:solidFill>
                            <a:srgbClr val="000000"/>
                          </a:solidFill>
                          <a:effectLst/>
                          <a:latin typeface="Calibri"/>
                        </a:rPr>
                        <a:t>Neural </a:t>
                      </a:r>
                      <a:r>
                        <a:rPr lang="en-US" sz="2000" b="1" i="0" u="none" strike="noStrike" dirty="0">
                          <a:solidFill>
                            <a:srgbClr val="000000"/>
                          </a:solidFill>
                          <a:effectLst/>
                          <a:latin typeface="Calibri"/>
                        </a:rPr>
                        <a:t>Network (best)</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24</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85.385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10.906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26.394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6682">
                <a:tc>
                  <a:txBody>
                    <a:bodyPr/>
                    <a:lstStyle/>
                    <a:p>
                      <a:pPr algn="ctr" fontAlgn="b"/>
                      <a:r>
                        <a:rPr lang="en-US" sz="2000" b="1" i="0" u="none" strike="noStrike" dirty="0">
                          <a:solidFill>
                            <a:srgbClr val="000000"/>
                          </a:solidFill>
                          <a:effectLst/>
                          <a:latin typeface="Calibri"/>
                        </a:rPr>
                        <a:t>Radial Basis Function (best)</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a:solidFill>
                            <a:srgbClr val="000000"/>
                          </a:solidFill>
                          <a:effectLst/>
                          <a:latin typeface="Calibri"/>
                        </a:rPr>
                        <a:t>24</a:t>
                      </a: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dirty="0">
                          <a:solidFill>
                            <a:srgbClr val="000000"/>
                          </a:solidFill>
                          <a:effectLst/>
                          <a:latin typeface="Calibri"/>
                        </a:rPr>
                        <a:t> </a:t>
                      </a:r>
                      <a:r>
                        <a:rPr lang="en-US" sz="2000" b="0" i="0" u="none" strike="noStrike" dirty="0" smtClean="0">
                          <a:solidFill>
                            <a:srgbClr val="000000"/>
                          </a:solidFill>
                          <a:effectLst/>
                          <a:latin typeface="Calibri"/>
                        </a:rPr>
                        <a:t>25.494</a:t>
                      </a:r>
                      <a:endParaRPr lang="en-US" sz="2000" b="0" i="0" u="none" strike="noStrike" dirty="0">
                        <a:solidFill>
                          <a:srgbClr val="000000"/>
                        </a:solidFill>
                        <a:effectLst/>
                        <a:latin typeface="Calibri"/>
                      </a:endParaRP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dirty="0" smtClean="0">
                          <a:solidFill>
                            <a:srgbClr val="000000"/>
                          </a:solidFill>
                          <a:effectLst/>
                          <a:latin typeface="Calibri"/>
                        </a:rPr>
                        <a:t>35.516</a:t>
                      </a:r>
                      <a:endParaRPr lang="en-US" sz="2000" b="0" i="0" u="none" strike="noStrike" dirty="0">
                        <a:solidFill>
                          <a:srgbClr val="000000"/>
                        </a:solidFill>
                        <a:effectLst/>
                        <a:latin typeface="Calibri"/>
                      </a:endParaRP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fontAlgn="b"/>
                      <a:r>
                        <a:rPr lang="en-US" sz="2000" b="0" i="0" u="none" strike="noStrike" dirty="0" smtClean="0">
                          <a:solidFill>
                            <a:srgbClr val="000000"/>
                          </a:solidFill>
                          <a:effectLst/>
                          <a:latin typeface="Calibri"/>
                        </a:rPr>
                        <a:t>33.379</a:t>
                      </a:r>
                      <a:endParaRPr lang="en-US" sz="2000" b="0" i="0" u="none" strike="noStrike" dirty="0">
                        <a:solidFill>
                          <a:srgbClr val="000000"/>
                        </a:solidFill>
                        <a:effectLst/>
                        <a:latin typeface="Calibri"/>
                      </a:endParaRPr>
                    </a:p>
                  </a:txBody>
                  <a:tcPr marL="20703" marR="20703" marT="20703"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r>
            </a:tbl>
          </a:graphicData>
        </a:graphic>
      </p:graphicFrame>
      <p:sp>
        <p:nvSpPr>
          <p:cNvPr id="43" name="TextBox 42"/>
          <p:cNvSpPr txBox="1"/>
          <p:nvPr/>
        </p:nvSpPr>
        <p:spPr>
          <a:xfrm>
            <a:off x="25707079" y="22835021"/>
            <a:ext cx="10774430" cy="861774"/>
          </a:xfrm>
          <a:prstGeom prst="rect">
            <a:avLst/>
          </a:prstGeom>
          <a:noFill/>
        </p:spPr>
        <p:txBody>
          <a:bodyPr wrap="square" rtlCol="0">
            <a:spAutoFit/>
          </a:bodyPr>
          <a:lstStyle/>
          <a:p>
            <a:pPr algn="ctr"/>
            <a:r>
              <a:rPr lang="en-US" sz="5000" b="1" u="sng" dirty="0" smtClean="0"/>
              <a:t>Conclusions</a:t>
            </a:r>
            <a:endParaRPr lang="en-US" sz="5000" b="1" u="sng" dirty="0"/>
          </a:p>
        </p:txBody>
      </p:sp>
      <p:sp>
        <p:nvSpPr>
          <p:cNvPr id="22" name="TextBox 21"/>
          <p:cNvSpPr txBox="1"/>
          <p:nvPr/>
        </p:nvSpPr>
        <p:spPr>
          <a:xfrm>
            <a:off x="25730200" y="13018168"/>
            <a:ext cx="10751309" cy="861774"/>
          </a:xfrm>
          <a:prstGeom prst="rect">
            <a:avLst/>
          </a:prstGeom>
          <a:noFill/>
        </p:spPr>
        <p:txBody>
          <a:bodyPr wrap="square" rtlCol="0">
            <a:spAutoFit/>
          </a:bodyPr>
          <a:lstStyle/>
          <a:p>
            <a:r>
              <a:rPr lang="en-US" sz="2500" b="1" dirty="0" smtClean="0"/>
              <a:t>Table 1.</a:t>
            </a:r>
            <a:r>
              <a:rPr lang="en-US" sz="2500" dirty="0"/>
              <a:t> </a:t>
            </a:r>
            <a:r>
              <a:rPr lang="en-US" sz="2500" dirty="0" smtClean="0"/>
              <a:t>A comparison of the error rates for different prediction models on our test set across different prediction time frames varying from 6 hours to 24 hours.</a:t>
            </a:r>
            <a:r>
              <a:rPr lang="en-US" sz="2500" b="1" dirty="0" smtClean="0"/>
              <a:t> </a:t>
            </a:r>
            <a:endParaRPr lang="en-US" sz="2500" b="1" dirty="0"/>
          </a:p>
        </p:txBody>
      </p:sp>
      <p:sp>
        <p:nvSpPr>
          <p:cNvPr id="46" name="Text Box 3"/>
          <p:cNvSpPr txBox="1"/>
          <p:nvPr/>
        </p:nvSpPr>
        <p:spPr>
          <a:xfrm>
            <a:off x="26014898" y="1409059"/>
            <a:ext cx="10161811" cy="4764151"/>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457200" algn="just">
              <a:spcBef>
                <a:spcPts val="0"/>
              </a:spcBef>
              <a:spcAft>
                <a:spcPts val="0"/>
              </a:spcAft>
            </a:pPr>
            <a:r>
              <a:rPr lang="en-US" sz="3500" dirty="0" smtClean="0">
                <a:latin typeface="Times New Roman"/>
                <a:ea typeface="ＭＳ 明朝"/>
                <a:cs typeface="Times New Roman"/>
              </a:rPr>
              <a:t>Using 10-Fold cross validation we trained our feed forward neural network over nine different network structures varying the number of hidden layers and the number of nodes per layer. We trained our networks using both classification and regression data:</a:t>
            </a:r>
            <a:endParaRPr lang="en-US" sz="3500" dirty="0">
              <a:effectLst/>
              <a:latin typeface="Times New Roman"/>
              <a:ea typeface="ＭＳ 明朝"/>
              <a:cs typeface="Times New Roman"/>
            </a:endParaRPr>
          </a:p>
        </p:txBody>
      </p:sp>
      <p:pic>
        <p:nvPicPr>
          <p:cNvPr id="42" name="Picture 41" descr="6hr10foldBool9Cases.jpg"/>
          <p:cNvPicPr>
            <a:picLocks noChangeAspect="1"/>
          </p:cNvPicPr>
          <p:nvPr/>
        </p:nvPicPr>
        <p:blipFill rotWithShape="1">
          <a:blip r:embed="rId15">
            <a:extLst>
              <a:ext uri="{28A0092B-C50C-407E-A947-70E740481C1C}">
                <a14:useLocalDpi xmlns:a14="http://schemas.microsoft.com/office/drawing/2010/main" val="0"/>
              </a:ext>
            </a:extLst>
          </a:blip>
          <a:srcRect r="7184"/>
          <a:stretch/>
        </p:blipFill>
        <p:spPr>
          <a:xfrm>
            <a:off x="25425400" y="4146775"/>
            <a:ext cx="5829301" cy="3297275"/>
          </a:xfrm>
          <a:prstGeom prst="rect">
            <a:avLst/>
          </a:prstGeom>
        </p:spPr>
      </p:pic>
      <p:sp>
        <p:nvSpPr>
          <p:cNvPr id="51" name="TextBox 50"/>
          <p:cNvSpPr txBox="1"/>
          <p:nvPr/>
        </p:nvSpPr>
        <p:spPr>
          <a:xfrm>
            <a:off x="25583549" y="7442566"/>
            <a:ext cx="4916102" cy="646331"/>
          </a:xfrm>
          <a:prstGeom prst="rect">
            <a:avLst/>
          </a:prstGeom>
          <a:noFill/>
        </p:spPr>
        <p:txBody>
          <a:bodyPr wrap="square" rtlCol="0">
            <a:spAutoFit/>
          </a:bodyPr>
          <a:lstStyle/>
          <a:p>
            <a:r>
              <a:rPr lang="en-US" sz="1800" b="1" dirty="0" smtClean="0"/>
              <a:t>Figure 6. </a:t>
            </a:r>
            <a:r>
              <a:rPr lang="en-US" sz="1800" dirty="0" smtClean="0"/>
              <a:t>Average Validation scores for</a:t>
            </a:r>
            <a:r>
              <a:rPr lang="en-US" sz="1800" b="1" dirty="0" smtClean="0"/>
              <a:t> </a:t>
            </a:r>
            <a:r>
              <a:rPr lang="en-US" sz="1800" dirty="0" smtClean="0"/>
              <a:t>10-Fold Cross validation Classifying 6 hours ahead</a:t>
            </a:r>
            <a:r>
              <a:rPr lang="en-US" sz="1800" b="1" dirty="0" smtClean="0"/>
              <a:t> </a:t>
            </a:r>
            <a:endParaRPr lang="en-US" sz="1800" b="1" dirty="0"/>
          </a:p>
        </p:txBody>
      </p:sp>
      <p:sp>
        <p:nvSpPr>
          <p:cNvPr id="54" name="TextBox 53"/>
          <p:cNvSpPr txBox="1"/>
          <p:nvPr/>
        </p:nvSpPr>
        <p:spPr>
          <a:xfrm>
            <a:off x="30512351" y="7441567"/>
            <a:ext cx="6076349" cy="646331"/>
          </a:xfrm>
          <a:prstGeom prst="rect">
            <a:avLst/>
          </a:prstGeom>
          <a:noFill/>
        </p:spPr>
        <p:txBody>
          <a:bodyPr wrap="square" rtlCol="0">
            <a:spAutoFit/>
          </a:bodyPr>
          <a:lstStyle/>
          <a:p>
            <a:r>
              <a:rPr lang="en-US" sz="1800" b="1" dirty="0" smtClean="0"/>
              <a:t>Figure 7. </a:t>
            </a:r>
            <a:r>
              <a:rPr lang="en-US" sz="1800" dirty="0" smtClean="0"/>
              <a:t>Average validation scores for 10-Fold cross validation of networks with 2 hidden layers and varying number of nodes</a:t>
            </a:r>
            <a:endParaRPr lang="en-US" sz="1800" b="1" dirty="0"/>
          </a:p>
        </p:txBody>
      </p:sp>
      <p:grpSp>
        <p:nvGrpSpPr>
          <p:cNvPr id="47" name="Group 46"/>
          <p:cNvGrpSpPr/>
          <p:nvPr/>
        </p:nvGrpSpPr>
        <p:grpSpPr>
          <a:xfrm>
            <a:off x="11406132" y="17289959"/>
            <a:ext cx="7720568" cy="1296830"/>
            <a:chOff x="10085332" y="21887359"/>
            <a:chExt cx="7720568" cy="1296830"/>
          </a:xfrm>
        </p:grpSpPr>
        <p:sp>
          <p:nvSpPr>
            <p:cNvPr id="6" name="TextBox 5"/>
            <p:cNvSpPr txBox="1"/>
            <p:nvPr/>
          </p:nvSpPr>
          <p:spPr>
            <a:xfrm>
              <a:off x="10085332" y="21887359"/>
              <a:ext cx="7720568" cy="1246495"/>
            </a:xfrm>
            <a:prstGeom prst="rect">
              <a:avLst/>
            </a:prstGeom>
            <a:noFill/>
          </p:spPr>
          <p:txBody>
            <a:bodyPr wrap="square" rtlCol="0">
              <a:spAutoFit/>
            </a:bodyPr>
            <a:lstStyle/>
            <a:p>
              <a:r>
                <a:rPr lang="en-US" sz="2500" b="1" dirty="0" smtClean="0"/>
                <a:t>Figure 4. </a:t>
              </a:r>
              <a:r>
                <a:rPr lang="en-US" sz="2500" dirty="0" smtClean="0"/>
                <a:t>A generic Neural Network structure containing L layers, </a:t>
              </a:r>
              <a:r>
                <a:rPr lang="en-US" sz="2500" dirty="0" err="1" smtClean="0"/>
                <a:t>N</a:t>
              </a:r>
              <a:r>
                <a:rPr lang="en-US" sz="2500" baseline="-25000" dirty="0" err="1"/>
                <a:t>l</a:t>
              </a:r>
              <a:r>
                <a:rPr lang="en-US" sz="2500" dirty="0" smtClean="0"/>
                <a:t> nodes per layer, N</a:t>
              </a:r>
              <a:r>
                <a:rPr lang="en-US" sz="2500" baseline="-25000" dirty="0" smtClean="0"/>
                <a:t>L</a:t>
              </a:r>
              <a:r>
                <a:rPr lang="en-US" sz="2500" dirty="0" smtClean="0"/>
                <a:t> outputs, </a:t>
              </a:r>
              <a:r>
                <a:rPr lang="en-US" sz="2500" dirty="0" err="1" smtClean="0"/>
                <a:t>Z</a:t>
              </a:r>
              <a:r>
                <a:rPr lang="en-US" sz="2500" baseline="-25000" dirty="0" err="1" smtClean="0"/>
                <a:t>q</a:t>
              </a:r>
              <a:r>
                <a:rPr lang="en-US" sz="2500" baseline="-25000" dirty="0" smtClean="0"/>
                <a:t> </a:t>
              </a:r>
              <a:r>
                <a:rPr lang="en-US" sz="2500" dirty="0" smtClean="0"/>
                <a:t>inputs and the activation function at Node </a:t>
              </a:r>
              <a:r>
                <a:rPr lang="en-US" sz="2500" dirty="0" err="1" smtClean="0"/>
                <a:t>i</a:t>
              </a:r>
              <a:r>
                <a:rPr lang="en-US" sz="2500" dirty="0" smtClean="0"/>
                <a:t> on layer j</a:t>
              </a:r>
              <a:r>
                <a:rPr lang="en-US" sz="2500" baseline="-25000" dirty="0" smtClean="0"/>
                <a:t> </a:t>
              </a:r>
              <a:r>
                <a:rPr lang="en-US" sz="2500" dirty="0" smtClean="0"/>
                <a:t>is given by </a:t>
              </a:r>
              <a:endParaRPr lang="en-US" sz="2500" dirty="0"/>
            </a:p>
          </p:txBody>
        </p:sp>
        <p:pic>
          <p:nvPicPr>
            <p:cNvPr id="44" name="Picture 43" descr="latex-image-1.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522675" y="22671862"/>
              <a:ext cx="637795" cy="512327"/>
            </a:xfrm>
            <a:prstGeom prst="rect">
              <a:avLst/>
            </a:prstGeom>
          </p:spPr>
        </p:pic>
      </p:grpSp>
      <p:sp>
        <p:nvSpPr>
          <p:cNvPr id="56" name="Text Box 3"/>
          <p:cNvSpPr txBox="1"/>
          <p:nvPr/>
        </p:nvSpPr>
        <p:spPr>
          <a:xfrm>
            <a:off x="25583549" y="23595195"/>
            <a:ext cx="10716690" cy="3379605"/>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457200" algn="just">
              <a:spcBef>
                <a:spcPts val="0"/>
              </a:spcBef>
              <a:spcAft>
                <a:spcPts val="0"/>
              </a:spcAft>
            </a:pPr>
            <a:r>
              <a:rPr lang="en-US" sz="3500" dirty="0" smtClean="0">
                <a:latin typeface="Times New Roman"/>
                <a:ea typeface="ＭＳ 明朝"/>
                <a:cs typeface="Times New Roman"/>
              </a:rPr>
              <a:t>Our r</a:t>
            </a:r>
            <a:r>
              <a:rPr lang="en-US" sz="3500" dirty="0" smtClean="0">
                <a:effectLst/>
                <a:latin typeface="Times New Roman"/>
                <a:ea typeface="ＭＳ 明朝"/>
                <a:cs typeface="Times New Roman"/>
              </a:rPr>
              <a:t>esults performed on par with that </a:t>
            </a:r>
            <a:r>
              <a:rPr lang="en-US" sz="3500" dirty="0" smtClean="0">
                <a:latin typeface="Times New Roman"/>
                <a:ea typeface="ＭＳ 明朝"/>
                <a:cs typeface="Times New Roman"/>
              </a:rPr>
              <a:t>of </a:t>
            </a:r>
            <a:r>
              <a:rPr lang="en-US" sz="3500" dirty="0" err="1" smtClean="0">
                <a:latin typeface="Times New Roman"/>
                <a:ea typeface="ＭＳ 明朝"/>
                <a:cs typeface="Times New Roman"/>
              </a:rPr>
              <a:t>Santhanam</a:t>
            </a:r>
            <a:r>
              <a:rPr lang="en-US" sz="3500" dirty="0" smtClean="0">
                <a:latin typeface="Times New Roman"/>
                <a:ea typeface="ＭＳ 明朝"/>
                <a:cs typeface="Times New Roman"/>
              </a:rPr>
              <a:t> et all for 6 hour predictions. We also demonstrated moderate success predicting 12,18 and 24 hours in advance. Furthermore our cascade classifier was able to run on our 6 hour test set with a sum squared error of 0.0012, miss classifying only 12 out of 99 precipitation days</a:t>
            </a:r>
            <a:endParaRPr lang="en-US" sz="3500" dirty="0">
              <a:effectLst/>
              <a:latin typeface="Times New Roman"/>
              <a:ea typeface="ＭＳ 明朝"/>
              <a:cs typeface="Times New Roman"/>
            </a:endParaRPr>
          </a:p>
        </p:txBody>
      </p:sp>
      <p:sp>
        <p:nvSpPr>
          <p:cNvPr id="55" name="Text Box 3"/>
          <p:cNvSpPr txBox="1"/>
          <p:nvPr/>
        </p:nvSpPr>
        <p:spPr>
          <a:xfrm>
            <a:off x="11304221" y="22896140"/>
            <a:ext cx="13659712" cy="2362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3500" b="1" dirty="0" err="1" smtClean="0">
                <a:latin typeface="Times New Roman"/>
                <a:ea typeface="ＭＳ 明朝"/>
                <a:cs typeface="Times New Roman"/>
              </a:rPr>
              <a:t>ϕ</a:t>
            </a:r>
            <a:r>
              <a:rPr lang="en-US" sz="3500" b="1" baseline="30000" dirty="0" err="1" smtClean="0">
                <a:latin typeface="Times New Roman"/>
                <a:ea typeface="ＭＳ 明朝"/>
                <a:cs typeface="Times New Roman"/>
              </a:rPr>
              <a:t>ŧ</a:t>
            </a:r>
            <a:r>
              <a:rPr lang="en-US" sz="3500" b="1" baseline="30000" dirty="0" smtClean="0">
                <a:latin typeface="Times New Roman"/>
                <a:ea typeface="ＭＳ 明朝"/>
                <a:cs typeface="Times New Roman"/>
              </a:rPr>
              <a:t> </a:t>
            </a:r>
            <a:r>
              <a:rPr lang="en-US" sz="3500" dirty="0">
                <a:latin typeface="Times New Roman"/>
                <a:ea typeface="ＭＳ 明朝"/>
                <a:cs typeface="Times New Roman"/>
              </a:rPr>
              <a:t>is the pseudo-inverse of </a:t>
            </a:r>
            <a:r>
              <a:rPr lang="en-US" sz="3500" b="1" dirty="0" err="1" smtClean="0">
                <a:latin typeface="Times New Roman"/>
                <a:ea typeface="ＭＳ 明朝"/>
                <a:cs typeface="Times New Roman"/>
              </a:rPr>
              <a:t>ϕ</a:t>
            </a:r>
            <a:r>
              <a:rPr lang="en-US" sz="3500" dirty="0" smtClean="0">
                <a:latin typeface="Times New Roman"/>
                <a:ea typeface="ＭＳ 明朝"/>
                <a:cs typeface="Times New Roman"/>
              </a:rPr>
              <a:t>. The activation function, </a:t>
            </a:r>
            <a:r>
              <a:rPr lang="en-US" sz="3500" b="1" dirty="0" err="1">
                <a:latin typeface="Times New Roman"/>
                <a:ea typeface="ＭＳ 明朝"/>
                <a:cs typeface="Times New Roman"/>
              </a:rPr>
              <a:t>ϕ</a:t>
            </a:r>
            <a:r>
              <a:rPr lang="en-US" sz="3500" b="1" dirty="0">
                <a:latin typeface="Times New Roman"/>
                <a:ea typeface="ＭＳ 明朝"/>
                <a:cs typeface="Times New Roman"/>
              </a:rPr>
              <a:t>(</a:t>
            </a:r>
            <a:r>
              <a:rPr lang="en-US" sz="3500" b="1" dirty="0" err="1">
                <a:latin typeface="Times New Roman"/>
                <a:ea typeface="ＭＳ 明朝"/>
                <a:cs typeface="Times New Roman"/>
              </a:rPr>
              <a:t>X;C,σ</a:t>
            </a:r>
            <a:r>
              <a:rPr lang="en-US" sz="3500" b="1" dirty="0">
                <a:latin typeface="Times New Roman"/>
                <a:ea typeface="ＭＳ 明朝"/>
                <a:cs typeface="Times New Roman"/>
              </a:rPr>
              <a:t>)</a:t>
            </a:r>
            <a:r>
              <a:rPr lang="en-US" sz="3500" dirty="0">
                <a:latin typeface="Times New Roman"/>
                <a:ea typeface="ＭＳ 明朝"/>
                <a:cs typeface="Times New Roman"/>
              </a:rPr>
              <a:t> </a:t>
            </a:r>
            <a:r>
              <a:rPr lang="en-US" sz="3500" dirty="0" smtClean="0">
                <a:latin typeface="Times New Roman"/>
                <a:ea typeface="ＭＳ 明朝"/>
                <a:cs typeface="Times New Roman"/>
              </a:rPr>
              <a:t>where </a:t>
            </a:r>
            <a:r>
              <a:rPr lang="en-US" sz="3500" b="1" dirty="0" smtClean="0">
                <a:latin typeface="Times New Roman"/>
                <a:ea typeface="ＭＳ 明朝"/>
                <a:cs typeface="Times New Roman"/>
              </a:rPr>
              <a:t>C </a:t>
            </a:r>
            <a:r>
              <a:rPr lang="en-US" sz="3500" dirty="0" smtClean="0">
                <a:latin typeface="Times New Roman"/>
                <a:ea typeface="ＭＳ 明朝"/>
                <a:cs typeface="Times New Roman"/>
              </a:rPr>
              <a:t>is the center vector </a:t>
            </a:r>
            <a:r>
              <a:rPr lang="en-US" sz="3500" dirty="0">
                <a:latin typeface="Times New Roman"/>
                <a:ea typeface="ＭＳ 明朝"/>
                <a:cs typeface="Times New Roman"/>
              </a:rPr>
              <a:t>and </a:t>
            </a:r>
            <a:r>
              <a:rPr lang="en-US" sz="3500" b="1" dirty="0" err="1" smtClean="0">
                <a:latin typeface="Times New Roman"/>
                <a:ea typeface="ＭＳ 明朝"/>
                <a:cs typeface="Times New Roman"/>
              </a:rPr>
              <a:t>σ</a:t>
            </a:r>
            <a:r>
              <a:rPr lang="en-US" sz="3500" b="1" dirty="0" smtClean="0">
                <a:latin typeface="Times New Roman"/>
                <a:ea typeface="ＭＳ 明朝"/>
                <a:cs typeface="Times New Roman"/>
              </a:rPr>
              <a:t> </a:t>
            </a:r>
            <a:r>
              <a:rPr lang="en-US" sz="3500" dirty="0" smtClean="0">
                <a:latin typeface="Times New Roman"/>
                <a:ea typeface="ＭＳ 明朝"/>
                <a:cs typeface="Times New Roman"/>
              </a:rPr>
              <a:t>is the average distance between all </a:t>
            </a:r>
            <a:r>
              <a:rPr lang="en-US" sz="3500" b="1" dirty="0" smtClean="0">
                <a:latin typeface="Times New Roman"/>
                <a:ea typeface="ＭＳ 明朝"/>
                <a:cs typeface="Times New Roman"/>
              </a:rPr>
              <a:t>C</a:t>
            </a:r>
            <a:r>
              <a:rPr lang="en-US" sz="3500" dirty="0" smtClean="0">
                <a:latin typeface="Times New Roman"/>
                <a:ea typeface="ＭＳ 明朝"/>
                <a:cs typeface="Times New Roman"/>
              </a:rPr>
              <a:t>’s and the sample </a:t>
            </a:r>
            <a:r>
              <a:rPr lang="en-US" sz="3500" b="1" dirty="0" smtClean="0">
                <a:latin typeface="Times New Roman"/>
                <a:ea typeface="ＭＳ 明朝"/>
                <a:cs typeface="Times New Roman"/>
              </a:rPr>
              <a:t>X,</a:t>
            </a:r>
            <a:r>
              <a:rPr lang="en-US" sz="3500" dirty="0" smtClean="0">
                <a:latin typeface="Times New Roman"/>
                <a:ea typeface="ＭＳ 明朝"/>
                <a:cs typeface="Times New Roman"/>
              </a:rPr>
              <a:t> is given below:</a:t>
            </a:r>
          </a:p>
          <a:p>
            <a:pPr indent="457200" algn="just"/>
            <a:r>
              <a:rPr lang="en-US" sz="3500" dirty="0" smtClean="0">
                <a:latin typeface="Times New Roman"/>
                <a:ea typeface="ＭＳ 明朝"/>
                <a:cs typeface="Times New Roman"/>
              </a:rPr>
              <a:t> </a:t>
            </a:r>
          </a:p>
        </p:txBody>
      </p:sp>
      <p:sp>
        <p:nvSpPr>
          <p:cNvPr id="35" name="Rectangle 34"/>
          <p:cNvSpPr/>
          <p:nvPr/>
        </p:nvSpPr>
        <p:spPr>
          <a:xfrm>
            <a:off x="20630894" y="26570588"/>
            <a:ext cx="3349562" cy="630942"/>
          </a:xfrm>
          <a:prstGeom prst="rect">
            <a:avLst/>
          </a:prstGeom>
        </p:spPr>
        <p:txBody>
          <a:bodyPr wrap="none">
            <a:spAutoFit/>
          </a:bodyPr>
          <a:lstStyle/>
          <a:p>
            <a:pPr indent="457200" algn="just"/>
            <a:r>
              <a:rPr lang="en-US" sz="3500" b="1" dirty="0" err="1">
                <a:latin typeface="Times New Roman"/>
                <a:ea typeface="ＭＳ 明朝"/>
                <a:cs typeface="Times New Roman"/>
              </a:rPr>
              <a:t>y</a:t>
            </a:r>
            <a:r>
              <a:rPr lang="en-US" sz="3500" b="1" baseline="-25000" dirty="0" err="1">
                <a:latin typeface="Times New Roman"/>
                <a:ea typeface="ＭＳ 明朝"/>
                <a:cs typeface="Times New Roman"/>
              </a:rPr>
              <a:t>pred</a:t>
            </a:r>
            <a:r>
              <a:rPr lang="en-US" sz="3500" b="1" baseline="-25000" dirty="0">
                <a:latin typeface="Times New Roman"/>
                <a:ea typeface="ＭＳ 明朝"/>
                <a:cs typeface="Times New Roman"/>
              </a:rPr>
              <a:t> </a:t>
            </a:r>
            <a:r>
              <a:rPr lang="en-US" sz="3500" b="1" dirty="0">
                <a:latin typeface="Times New Roman"/>
                <a:ea typeface="ＭＳ 明朝"/>
                <a:cs typeface="Times New Roman"/>
              </a:rPr>
              <a:t>= </a:t>
            </a:r>
            <a:r>
              <a:rPr lang="en-US" sz="3500" b="1" dirty="0" err="1">
                <a:latin typeface="Times New Roman"/>
                <a:ea typeface="ＭＳ 明朝"/>
                <a:cs typeface="Times New Roman"/>
              </a:rPr>
              <a:t>Wϕ</a:t>
            </a:r>
            <a:r>
              <a:rPr lang="en-US" sz="3500" b="1" dirty="0">
                <a:latin typeface="Times New Roman"/>
                <a:ea typeface="ＭＳ 明朝"/>
                <a:cs typeface="Times New Roman"/>
              </a:rPr>
              <a:t>(</a:t>
            </a:r>
            <a:r>
              <a:rPr lang="en-US" sz="3500" b="1" dirty="0" err="1">
                <a:latin typeface="Times New Roman"/>
                <a:ea typeface="ＭＳ 明朝"/>
                <a:cs typeface="Times New Roman"/>
              </a:rPr>
              <a:t>X</a:t>
            </a:r>
            <a:r>
              <a:rPr lang="en-US" sz="3500" b="1" baseline="-25000" dirty="0" err="1">
                <a:latin typeface="Times New Roman"/>
                <a:ea typeface="ＭＳ 明朝"/>
                <a:cs typeface="Times New Roman"/>
              </a:rPr>
              <a:t>test</a:t>
            </a:r>
            <a:r>
              <a:rPr lang="en-US" sz="3500" b="1" dirty="0">
                <a:latin typeface="Times New Roman"/>
                <a:ea typeface="ＭＳ 明朝"/>
                <a:cs typeface="Times New Roman"/>
              </a:rPr>
              <a:t>).</a:t>
            </a:r>
            <a:endParaRPr lang="en-US" sz="3500" baseline="30000" dirty="0">
              <a:latin typeface="Times New Roman"/>
              <a:ea typeface="ＭＳ 明朝"/>
              <a:cs typeface="Times New Roman"/>
            </a:endParaRPr>
          </a:p>
        </p:txBody>
      </p:sp>
      <p:sp>
        <p:nvSpPr>
          <p:cNvPr id="27" name="TextBox 26"/>
          <p:cNvSpPr txBox="1"/>
          <p:nvPr/>
        </p:nvSpPr>
        <p:spPr>
          <a:xfrm>
            <a:off x="25707079" y="8397886"/>
            <a:ext cx="10593160" cy="4401205"/>
          </a:xfrm>
          <a:prstGeom prst="rect">
            <a:avLst/>
          </a:prstGeom>
          <a:noFill/>
        </p:spPr>
        <p:txBody>
          <a:bodyPr wrap="square" rtlCol="0">
            <a:spAutoFit/>
          </a:bodyPr>
          <a:lstStyle/>
          <a:p>
            <a:pPr defTabSz="457200">
              <a:defRPr/>
            </a:pPr>
            <a:r>
              <a:rPr lang="en-US" sz="3500" dirty="0" smtClean="0">
                <a:latin typeface="Times New Roman"/>
                <a:ea typeface="ＭＳ 明朝"/>
                <a:cs typeface="Times New Roman"/>
              </a:rPr>
              <a:t>	For the RBF we trained using both </a:t>
            </a:r>
            <a:r>
              <a:rPr lang="en-US" sz="3500" dirty="0">
                <a:latin typeface="Times New Roman"/>
                <a:ea typeface="ＭＳ 明朝"/>
                <a:cs typeface="Times New Roman"/>
              </a:rPr>
              <a:t>the Gaussian and thin-plate </a:t>
            </a:r>
            <a:r>
              <a:rPr lang="en-US" sz="3500" dirty="0" smtClean="0">
                <a:latin typeface="Times New Roman"/>
                <a:ea typeface="ＭＳ 明朝"/>
                <a:cs typeface="Times New Roman"/>
              </a:rPr>
              <a:t>spline with the following hidden </a:t>
            </a:r>
            <a:r>
              <a:rPr lang="en-US" sz="3500" dirty="0">
                <a:latin typeface="Times New Roman"/>
                <a:ea typeface="ＭＳ 明朝"/>
                <a:cs typeface="Times New Roman"/>
              </a:rPr>
              <a:t>layer </a:t>
            </a:r>
            <a:r>
              <a:rPr lang="en-US" sz="3500" dirty="0" smtClean="0">
                <a:latin typeface="Times New Roman"/>
                <a:ea typeface="ＭＳ 明朝"/>
                <a:cs typeface="Times New Roman"/>
              </a:rPr>
              <a:t>sizes: </a:t>
            </a:r>
            <a:r>
              <a:rPr lang="en-US" sz="3500" dirty="0">
                <a:latin typeface="Times New Roman"/>
                <a:ea typeface="ＭＳ 明朝"/>
                <a:cs typeface="Times New Roman"/>
              </a:rPr>
              <a:t>k = 100, 500 and 1,000. </a:t>
            </a:r>
            <a:r>
              <a:rPr lang="en-US" sz="3500" dirty="0" smtClean="0">
                <a:latin typeface="Times New Roman"/>
                <a:ea typeface="ＭＳ 明朝"/>
                <a:cs typeface="Times New Roman"/>
              </a:rPr>
              <a:t>Additionally, we </a:t>
            </a:r>
            <a:r>
              <a:rPr lang="en-US" sz="3500" dirty="0">
                <a:latin typeface="Times New Roman"/>
                <a:ea typeface="ＭＳ 明朝"/>
                <a:cs typeface="Times New Roman"/>
              </a:rPr>
              <a:t>examined different ways to </a:t>
            </a:r>
            <a:r>
              <a:rPr lang="en-US" sz="3500" dirty="0" smtClean="0">
                <a:latin typeface="Times New Roman"/>
                <a:ea typeface="ＭＳ 明朝"/>
                <a:cs typeface="Times New Roman"/>
              </a:rPr>
              <a:t>pick the center vectors </a:t>
            </a:r>
            <a:r>
              <a:rPr lang="en-US" sz="3500" dirty="0">
                <a:latin typeface="Times New Roman"/>
                <a:ea typeface="ＭＳ 明朝"/>
                <a:cs typeface="Times New Roman"/>
              </a:rPr>
              <a:t>of our sample space through randomly assigned vectors and an orthogonal least squares selection process</a:t>
            </a:r>
            <a:r>
              <a:rPr lang="en-US" sz="3500" dirty="0" smtClean="0">
                <a:latin typeface="Times New Roman"/>
                <a:ea typeface="ＭＳ 明朝"/>
                <a:cs typeface="Times New Roman"/>
              </a:rPr>
              <a:t>. </a:t>
            </a:r>
            <a:endParaRPr lang="en-US" sz="3500" baseline="30000" dirty="0">
              <a:latin typeface="Times New Roman"/>
              <a:ea typeface="ＭＳ 明朝"/>
              <a:cs typeface="Times New Roman"/>
            </a:endParaRPr>
          </a:p>
          <a:p>
            <a:pPr defTabSz="457200">
              <a:defRPr/>
            </a:pPr>
            <a:r>
              <a:rPr lang="en-US" sz="3500" baseline="30000" dirty="0" smtClean="0">
                <a:latin typeface="Times New Roman"/>
                <a:ea typeface="ＭＳ 明朝"/>
                <a:cs typeface="Times New Roman"/>
              </a:rPr>
              <a:t>	</a:t>
            </a:r>
            <a:r>
              <a:rPr lang="en-US" sz="3500" dirty="0" smtClean="0">
                <a:latin typeface="Times New Roman"/>
                <a:ea typeface="ＭＳ 明朝"/>
                <a:cs typeface="Times New Roman"/>
              </a:rPr>
              <a:t>Our best results are contained in the table below with comparisons to </a:t>
            </a:r>
            <a:r>
              <a:rPr lang="en-US" sz="3500" smtClean="0">
                <a:latin typeface="Times New Roman"/>
                <a:ea typeface="ＭＳ 明朝"/>
                <a:cs typeface="Times New Roman"/>
              </a:rPr>
              <a:t>simpler models.</a:t>
            </a:r>
            <a:endParaRPr lang="en-US" sz="3500" dirty="0">
              <a:latin typeface="Times New Roman"/>
              <a:ea typeface="ＭＳ 明朝"/>
              <a:cs typeface="Times New Roman"/>
            </a:endParaRPr>
          </a:p>
        </p:txBody>
      </p:sp>
      <p:graphicFrame>
        <p:nvGraphicFramePr>
          <p:cNvPr id="60" name="Object 59"/>
          <p:cNvGraphicFramePr>
            <a:graphicFrameLocks noChangeAspect="1"/>
          </p:cNvGraphicFramePr>
          <p:nvPr>
            <p:extLst>
              <p:ext uri="{D42A27DB-BD31-4B8C-83A1-F6EECF244321}">
                <p14:modId xmlns:p14="http://schemas.microsoft.com/office/powerpoint/2010/main" val="4000854614"/>
              </p:ext>
            </p:extLst>
          </p:nvPr>
        </p:nvGraphicFramePr>
        <p:xfrm>
          <a:off x="13452070" y="24975025"/>
          <a:ext cx="3765550" cy="1568067"/>
        </p:xfrm>
        <a:graphic>
          <a:graphicData uri="http://schemas.openxmlformats.org/presentationml/2006/ole">
            <mc:AlternateContent xmlns:mc="http://schemas.openxmlformats.org/markup-compatibility/2006">
              <mc:Choice xmlns:v="urn:schemas-microsoft-com:vml" Requires="v">
                <p:oleObj spid="_x0000_s1173" name="Equation" r:id="rId17" imgW="6743700" imgH="2806700" progId="Equation.DSMT4">
                  <p:embed/>
                </p:oleObj>
              </mc:Choice>
              <mc:Fallback>
                <p:oleObj name="Equation" r:id="rId17" imgW="6743700" imgH="2806700" progId="Equation.DSMT4">
                  <p:embed/>
                  <p:pic>
                    <p:nvPicPr>
                      <p:cNvPr id="0" name=""/>
                      <p:cNvPicPr/>
                      <p:nvPr/>
                    </p:nvPicPr>
                    <p:blipFill>
                      <a:blip r:embed="rId18"/>
                      <a:stretch>
                        <a:fillRect/>
                      </a:stretch>
                    </p:blipFill>
                    <p:spPr>
                      <a:xfrm>
                        <a:off x="13452070" y="24975025"/>
                        <a:ext cx="3765550" cy="1568067"/>
                      </a:xfrm>
                      <a:prstGeom prst="rect">
                        <a:avLst/>
                      </a:prstGeom>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389539305"/>
              </p:ext>
            </p:extLst>
          </p:nvPr>
        </p:nvGraphicFramePr>
        <p:xfrm>
          <a:off x="18881773" y="25248242"/>
          <a:ext cx="4915855" cy="833592"/>
        </p:xfrm>
        <a:graphic>
          <a:graphicData uri="http://schemas.openxmlformats.org/presentationml/2006/ole">
            <mc:AlternateContent xmlns:mc="http://schemas.openxmlformats.org/markup-compatibility/2006">
              <mc:Choice xmlns:v="urn:schemas-microsoft-com:vml" Requires="v">
                <p:oleObj spid="_x0000_s1174" name="Equation" r:id="rId19" imgW="8013700" imgH="1358900" progId="Equation.DSMT4">
                  <p:embed/>
                </p:oleObj>
              </mc:Choice>
              <mc:Fallback>
                <p:oleObj name="Equation" r:id="rId19" imgW="8013700" imgH="1358900" progId="Equation.DSMT4">
                  <p:embed/>
                  <p:pic>
                    <p:nvPicPr>
                      <p:cNvPr id="0" name=""/>
                      <p:cNvPicPr/>
                      <p:nvPr/>
                    </p:nvPicPr>
                    <p:blipFill>
                      <a:blip r:embed="rId20"/>
                      <a:stretch>
                        <a:fillRect/>
                      </a:stretch>
                    </p:blipFill>
                    <p:spPr>
                      <a:xfrm>
                        <a:off x="18881773" y="25248242"/>
                        <a:ext cx="4915855" cy="833592"/>
                      </a:xfrm>
                      <a:prstGeom prst="rect">
                        <a:avLst/>
                      </a:prstGeom>
                    </p:spPr>
                  </p:pic>
                </p:oleObj>
              </mc:Fallback>
            </mc:AlternateContent>
          </a:graphicData>
        </a:graphic>
      </p:graphicFrame>
      <p:sp>
        <p:nvSpPr>
          <p:cNvPr id="64" name="TextBox 63"/>
          <p:cNvSpPr txBox="1"/>
          <p:nvPr/>
        </p:nvSpPr>
        <p:spPr>
          <a:xfrm>
            <a:off x="11405821" y="20101692"/>
            <a:ext cx="8281498" cy="3323987"/>
          </a:xfrm>
          <a:prstGeom prst="rect">
            <a:avLst/>
          </a:prstGeom>
          <a:noFill/>
        </p:spPr>
        <p:txBody>
          <a:bodyPr wrap="square" rtlCol="0">
            <a:spAutoFit/>
          </a:bodyPr>
          <a:lstStyle/>
          <a:p>
            <a:pPr algn="just"/>
            <a:r>
              <a:rPr lang="en-US" sz="3500" dirty="0">
                <a:latin typeface="Times New Roman"/>
                <a:ea typeface="ＭＳ 明朝"/>
                <a:cs typeface="Times New Roman"/>
              </a:rPr>
              <a:t>The advantage to RBF networks is that there exists a closed form solution for network weights. RBF network’s have one hidden layer of arbitrary size as shown </a:t>
            </a:r>
            <a:r>
              <a:rPr lang="en-US" sz="3500" dirty="0" smtClean="0">
                <a:latin typeface="Times New Roman"/>
                <a:ea typeface="ＭＳ 明朝"/>
                <a:cs typeface="Times New Roman"/>
              </a:rPr>
              <a:t>in Figure 5, </a:t>
            </a:r>
            <a:r>
              <a:rPr lang="en-US" sz="3500" dirty="0">
                <a:latin typeface="Times New Roman"/>
                <a:ea typeface="ＭＳ 明朝"/>
                <a:cs typeface="Times New Roman"/>
              </a:rPr>
              <a:t>with weights given by </a:t>
            </a:r>
            <a:r>
              <a:rPr lang="en-US" sz="3500" b="1" dirty="0">
                <a:latin typeface="Times New Roman"/>
                <a:ea typeface="ＭＳ 明朝"/>
                <a:cs typeface="Times New Roman"/>
              </a:rPr>
              <a:t>W</a:t>
            </a:r>
            <a:r>
              <a:rPr lang="en-US" sz="3500" b="1" baseline="30000" dirty="0">
                <a:latin typeface="Times New Roman"/>
                <a:ea typeface="ＭＳ 明朝"/>
                <a:cs typeface="Times New Roman"/>
              </a:rPr>
              <a:t>T</a:t>
            </a:r>
            <a:r>
              <a:rPr lang="en-US" sz="3500" b="1" dirty="0">
                <a:latin typeface="Times New Roman"/>
                <a:ea typeface="ＭＳ 明朝"/>
                <a:cs typeface="Times New Roman"/>
              </a:rPr>
              <a:t> = </a:t>
            </a:r>
            <a:r>
              <a:rPr lang="en-US" sz="3500" b="1" dirty="0" err="1">
                <a:latin typeface="Times New Roman"/>
                <a:ea typeface="ＭＳ 明朝"/>
                <a:cs typeface="Times New Roman"/>
              </a:rPr>
              <a:t>ϕ</a:t>
            </a:r>
            <a:r>
              <a:rPr lang="en-US" sz="3500" b="1" baseline="30000" dirty="0" err="1">
                <a:latin typeface="Times New Roman"/>
                <a:ea typeface="ＭＳ 明朝"/>
                <a:cs typeface="Times New Roman"/>
              </a:rPr>
              <a:t>Ŧ</a:t>
            </a:r>
            <a:r>
              <a:rPr lang="en-US" sz="3500" b="1" dirty="0" err="1">
                <a:latin typeface="Times New Roman"/>
                <a:ea typeface="ＭＳ 明朝"/>
                <a:cs typeface="Times New Roman"/>
              </a:rPr>
              <a:t>Y</a:t>
            </a:r>
            <a:r>
              <a:rPr lang="en-US" sz="3500" dirty="0" smtClean="0">
                <a:latin typeface="Times New Roman"/>
                <a:ea typeface="ＭＳ 明朝"/>
                <a:cs typeface="Times New Roman"/>
              </a:rPr>
              <a:t>, </a:t>
            </a:r>
            <a:r>
              <a:rPr lang="en-US" sz="3500" dirty="0">
                <a:latin typeface="Times New Roman"/>
                <a:ea typeface="ＭＳ 明朝"/>
                <a:cs typeface="Times New Roman"/>
              </a:rPr>
              <a:t>where </a:t>
            </a:r>
          </a:p>
          <a:p>
            <a:pPr algn="just"/>
            <a:endParaRPr lang="en-US" sz="3500" dirty="0"/>
          </a:p>
        </p:txBody>
      </p:sp>
      <p:sp>
        <p:nvSpPr>
          <p:cNvPr id="65" name="TextBox 64"/>
          <p:cNvSpPr txBox="1"/>
          <p:nvPr/>
        </p:nvSpPr>
        <p:spPr>
          <a:xfrm>
            <a:off x="11406180" y="26642693"/>
            <a:ext cx="9314676" cy="630942"/>
          </a:xfrm>
          <a:prstGeom prst="rect">
            <a:avLst/>
          </a:prstGeom>
          <a:noFill/>
        </p:spPr>
        <p:txBody>
          <a:bodyPr wrap="none" rtlCol="0">
            <a:spAutoFit/>
          </a:bodyPr>
          <a:lstStyle/>
          <a:p>
            <a:r>
              <a:rPr lang="en-US" sz="3500" dirty="0" smtClean="0"/>
              <a:t>Predictions are made with the following Equation:</a:t>
            </a:r>
            <a:endParaRPr lang="en-US" sz="3500" dirty="0"/>
          </a:p>
        </p:txBody>
      </p:sp>
      <p:sp>
        <p:nvSpPr>
          <p:cNvPr id="66" name="TextBox 65"/>
          <p:cNvSpPr txBox="1"/>
          <p:nvPr/>
        </p:nvSpPr>
        <p:spPr>
          <a:xfrm>
            <a:off x="17665010" y="25398424"/>
            <a:ext cx="577840" cy="630942"/>
          </a:xfrm>
          <a:prstGeom prst="rect">
            <a:avLst/>
          </a:prstGeom>
          <a:noFill/>
        </p:spPr>
        <p:txBody>
          <a:bodyPr wrap="none" rtlCol="0">
            <a:spAutoFit/>
          </a:bodyPr>
          <a:lstStyle/>
          <a:p>
            <a:r>
              <a:rPr lang="en-US" sz="3500" dirty="0" smtClean="0"/>
              <a:t>or</a:t>
            </a:r>
            <a:endParaRPr lang="en-US" sz="3500" dirty="0"/>
          </a:p>
        </p:txBody>
      </p:sp>
      <p:sp>
        <p:nvSpPr>
          <p:cNvPr id="67" name="TextBox 66"/>
          <p:cNvSpPr txBox="1"/>
          <p:nvPr/>
        </p:nvSpPr>
        <p:spPr>
          <a:xfrm>
            <a:off x="20024788" y="22366976"/>
            <a:ext cx="5413978" cy="477054"/>
          </a:xfrm>
          <a:prstGeom prst="rect">
            <a:avLst/>
          </a:prstGeom>
          <a:noFill/>
        </p:spPr>
        <p:txBody>
          <a:bodyPr wrap="square" rtlCol="0">
            <a:spAutoFit/>
          </a:bodyPr>
          <a:lstStyle/>
          <a:p>
            <a:r>
              <a:rPr lang="en-US" sz="2500" b="1" dirty="0" smtClean="0"/>
              <a:t>Figure </a:t>
            </a:r>
            <a:r>
              <a:rPr lang="en-US" sz="2500" b="1" dirty="0"/>
              <a:t>5</a:t>
            </a:r>
            <a:r>
              <a:rPr lang="en-US" sz="2500" dirty="0" smtClean="0"/>
              <a:t>. A Generic RBF structure</a:t>
            </a:r>
            <a:endParaRPr lang="en-US" sz="2500" dirty="0"/>
          </a:p>
        </p:txBody>
      </p:sp>
    </p:spTree>
    <p:extLst>
      <p:ext uri="{BB962C8B-B14F-4D97-AF65-F5344CB8AC3E}">
        <p14:creationId xmlns:p14="http://schemas.microsoft.com/office/powerpoint/2010/main" val="2318269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514</TotalTime>
  <Words>1083</Words>
  <Application>Microsoft Macintosh PowerPoint</Application>
  <PresentationFormat>Custom</PresentationFormat>
  <Paragraphs>178</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Hoder</dc:creator>
  <cp:lastModifiedBy>Christopher Hoder</cp:lastModifiedBy>
  <cp:revision>50</cp:revision>
  <dcterms:created xsi:type="dcterms:W3CDTF">2013-03-04T03:38:20Z</dcterms:created>
  <dcterms:modified xsi:type="dcterms:W3CDTF">2013-03-07T02:53:27Z</dcterms:modified>
</cp:coreProperties>
</file>