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64" r:id="rId3"/>
    <p:sldId id="282" r:id="rId4"/>
    <p:sldId id="285" r:id="rId5"/>
    <p:sldId id="293" r:id="rId6"/>
    <p:sldId id="296" r:id="rId7"/>
    <p:sldId id="297" r:id="rId8"/>
    <p:sldId id="284" r:id="rId9"/>
    <p:sldId id="274" r:id="rId10"/>
    <p:sldId id="287" r:id="rId11"/>
    <p:sldId id="288" r:id="rId12"/>
    <p:sldId id="289" r:id="rId13"/>
    <p:sldId id="290" r:id="rId14"/>
    <p:sldId id="291" r:id="rId15"/>
    <p:sldId id="295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2"/>
    <p:restoredTop sz="94489"/>
  </p:normalViewPr>
  <p:slideViewPr>
    <p:cSldViewPr snapToGrid="0" snapToObjects="1">
      <p:cViewPr varScale="1">
        <p:scale>
          <a:sx n="145" d="100"/>
          <a:sy n="145" d="100"/>
        </p:scale>
        <p:origin x="16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0A1F61-E3C8-3E4C-833D-DF7EA3C9115B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017E0-2201-914F-B8BE-54566514E009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758535B-CA86-D64E-926C-4B9298C195BD}" type="parTrans" cxnId="{784233E0-7DB3-234D-B6C8-12E76C6AD131}">
      <dgm:prSet/>
      <dgm:spPr/>
      <dgm:t>
        <a:bodyPr/>
        <a:lstStyle/>
        <a:p>
          <a:endParaRPr lang="en-US"/>
        </a:p>
      </dgm:t>
    </dgm:pt>
    <dgm:pt modelId="{F400BE04-1A59-364B-8E81-BCFC326E09EA}" type="sibTrans" cxnId="{784233E0-7DB3-234D-B6C8-12E76C6AD131}">
      <dgm:prSet/>
      <dgm:spPr/>
      <dgm:t>
        <a:bodyPr/>
        <a:lstStyle/>
        <a:p>
          <a:endParaRPr lang="en-US"/>
        </a:p>
      </dgm:t>
    </dgm:pt>
    <dgm:pt modelId="{D3BFA0B5-F84C-3244-A221-8CDD8C12724C}">
      <dgm:prSet phldrT="[Text]"/>
      <dgm:spPr/>
      <dgm:t>
        <a:bodyPr/>
        <a:lstStyle/>
        <a:p>
          <a:r>
            <a:rPr lang="en-US" dirty="0" smtClean="0"/>
            <a:t>Encoding</a:t>
          </a:r>
          <a:endParaRPr lang="en-US" dirty="0"/>
        </a:p>
      </dgm:t>
    </dgm:pt>
    <dgm:pt modelId="{40BEF3BF-E2D1-7443-8710-5C8B0A22C771}" type="parTrans" cxnId="{4CF8ECC9-10B8-7144-A77D-A113B9EE8505}">
      <dgm:prSet/>
      <dgm:spPr/>
      <dgm:t>
        <a:bodyPr/>
        <a:lstStyle/>
        <a:p>
          <a:endParaRPr lang="en-US"/>
        </a:p>
      </dgm:t>
    </dgm:pt>
    <dgm:pt modelId="{3497C6B7-F37B-6146-BDDA-24089692AAEF}" type="sibTrans" cxnId="{4CF8ECC9-10B8-7144-A77D-A113B9EE8505}">
      <dgm:prSet/>
      <dgm:spPr/>
      <dgm:t>
        <a:bodyPr/>
        <a:lstStyle/>
        <a:p>
          <a:endParaRPr lang="en-US"/>
        </a:p>
      </dgm:t>
    </dgm:pt>
    <dgm:pt modelId="{42FAD860-D3F6-5F47-AA76-F2C3C2FD0096}">
      <dgm:prSet phldrT="[Text]"/>
      <dgm:spPr/>
      <dgm:t>
        <a:bodyPr/>
        <a:lstStyle/>
        <a:p>
          <a:r>
            <a:rPr lang="en-US" dirty="0" smtClean="0"/>
            <a:t>Algorithm</a:t>
          </a:r>
          <a:endParaRPr lang="en-US" dirty="0"/>
        </a:p>
      </dgm:t>
    </dgm:pt>
    <dgm:pt modelId="{58B2B898-FDE6-6943-BCA9-8622A161D75A}" type="parTrans" cxnId="{32288F7D-7487-054C-8A56-D636D148B919}">
      <dgm:prSet/>
      <dgm:spPr/>
      <dgm:t>
        <a:bodyPr/>
        <a:lstStyle/>
        <a:p>
          <a:endParaRPr lang="en-US"/>
        </a:p>
      </dgm:t>
    </dgm:pt>
    <dgm:pt modelId="{6178CD45-DD03-6046-838F-EE8377EB766C}" type="sibTrans" cxnId="{32288F7D-7487-054C-8A56-D636D148B919}">
      <dgm:prSet/>
      <dgm:spPr/>
      <dgm:t>
        <a:bodyPr/>
        <a:lstStyle/>
        <a:p>
          <a:endParaRPr lang="en-US"/>
        </a:p>
      </dgm:t>
    </dgm:pt>
    <dgm:pt modelId="{1C36EB6E-879C-D246-83D3-A81645A577CE}">
      <dgm:prSet phldrT="[Text]"/>
      <dgm:spPr/>
      <dgm:t>
        <a:bodyPr/>
        <a:lstStyle/>
        <a:p>
          <a:r>
            <a:rPr lang="en-US" dirty="0" smtClean="0"/>
            <a:t>Fitness!</a:t>
          </a:r>
          <a:endParaRPr lang="en-US" dirty="0"/>
        </a:p>
      </dgm:t>
    </dgm:pt>
    <dgm:pt modelId="{A48DF326-9248-B04D-ACBB-E565C0E0EA56}" type="parTrans" cxnId="{00AC52F2-341A-FD49-9C86-B324C3869A56}">
      <dgm:prSet/>
      <dgm:spPr/>
      <dgm:t>
        <a:bodyPr/>
        <a:lstStyle/>
        <a:p>
          <a:endParaRPr lang="en-US"/>
        </a:p>
      </dgm:t>
    </dgm:pt>
    <dgm:pt modelId="{01F529C5-F953-5A4C-B656-8111C51F3422}" type="sibTrans" cxnId="{00AC52F2-341A-FD49-9C86-B324C3869A56}">
      <dgm:prSet/>
      <dgm:spPr/>
      <dgm:t>
        <a:bodyPr/>
        <a:lstStyle/>
        <a:p>
          <a:endParaRPr lang="en-US"/>
        </a:p>
      </dgm:t>
    </dgm:pt>
    <dgm:pt modelId="{1FF1DC64-BEB8-104C-92B8-F0CA45684347}" type="pres">
      <dgm:prSet presAssocID="{D60A1F61-E3C8-3E4C-833D-DF7EA3C9115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7587A-AA1E-FE4C-99A9-EB375A3B365D}" type="pres">
      <dgm:prSet presAssocID="{D60A1F61-E3C8-3E4C-833D-DF7EA3C9115B}" presName="ellipse" presStyleLbl="trBgShp" presStyleIdx="0" presStyleCnt="1"/>
      <dgm:spPr/>
    </dgm:pt>
    <dgm:pt modelId="{CE474995-4BEF-204A-9704-14986444C088}" type="pres">
      <dgm:prSet presAssocID="{D60A1F61-E3C8-3E4C-833D-DF7EA3C9115B}" presName="arrow1" presStyleLbl="fgShp" presStyleIdx="0" presStyleCnt="1"/>
      <dgm:spPr/>
    </dgm:pt>
    <dgm:pt modelId="{4492D372-7DFA-1743-A701-DEDFC4057928}" type="pres">
      <dgm:prSet presAssocID="{D60A1F61-E3C8-3E4C-833D-DF7EA3C9115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C3804-559C-044E-866D-65D35E1AB714}" type="pres">
      <dgm:prSet presAssocID="{D3BFA0B5-F84C-3244-A221-8CDD8C12724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C72-BD56-B44A-916D-ECF7FBD9C65C}" type="pres">
      <dgm:prSet presAssocID="{42FAD860-D3F6-5F47-AA76-F2C3C2FD009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9C206-35B0-F842-87DF-FA62FEFA7D20}" type="pres">
      <dgm:prSet presAssocID="{1C36EB6E-879C-D246-83D3-A81645A577C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A9930-6292-A64F-B598-AD998B70E1B3}" type="pres">
      <dgm:prSet presAssocID="{D60A1F61-E3C8-3E4C-833D-DF7EA3C9115B}" presName="funnel" presStyleLbl="trAlignAcc1" presStyleIdx="0" presStyleCnt="1"/>
      <dgm:spPr/>
    </dgm:pt>
  </dgm:ptLst>
  <dgm:cxnLst>
    <dgm:cxn modelId="{06AFD3B9-94BC-D748-9833-12424EFC96A5}" type="presOf" srcId="{1C36EB6E-879C-D246-83D3-A81645A577CE}" destId="{4492D372-7DFA-1743-A701-DEDFC4057928}" srcOrd="0" destOrd="0" presId="urn:microsoft.com/office/officeart/2005/8/layout/funnel1"/>
    <dgm:cxn modelId="{4CF8ECC9-10B8-7144-A77D-A113B9EE8505}" srcId="{D60A1F61-E3C8-3E4C-833D-DF7EA3C9115B}" destId="{D3BFA0B5-F84C-3244-A221-8CDD8C12724C}" srcOrd="1" destOrd="0" parTransId="{40BEF3BF-E2D1-7443-8710-5C8B0A22C771}" sibTransId="{3497C6B7-F37B-6146-BDDA-24089692AAEF}"/>
    <dgm:cxn modelId="{00AC52F2-341A-FD49-9C86-B324C3869A56}" srcId="{D60A1F61-E3C8-3E4C-833D-DF7EA3C9115B}" destId="{1C36EB6E-879C-D246-83D3-A81645A577CE}" srcOrd="3" destOrd="0" parTransId="{A48DF326-9248-B04D-ACBB-E565C0E0EA56}" sibTransId="{01F529C5-F953-5A4C-B656-8111C51F3422}"/>
    <dgm:cxn modelId="{784233E0-7DB3-234D-B6C8-12E76C6AD131}" srcId="{D60A1F61-E3C8-3E4C-833D-DF7EA3C9115B}" destId="{79A017E0-2201-914F-B8BE-54566514E009}" srcOrd="0" destOrd="0" parTransId="{6758535B-CA86-D64E-926C-4B9298C195BD}" sibTransId="{F400BE04-1A59-364B-8E81-BCFC326E09EA}"/>
    <dgm:cxn modelId="{32288F7D-7487-054C-8A56-D636D148B919}" srcId="{D60A1F61-E3C8-3E4C-833D-DF7EA3C9115B}" destId="{42FAD860-D3F6-5F47-AA76-F2C3C2FD0096}" srcOrd="2" destOrd="0" parTransId="{58B2B898-FDE6-6943-BCA9-8622A161D75A}" sibTransId="{6178CD45-DD03-6046-838F-EE8377EB766C}"/>
    <dgm:cxn modelId="{2276CA60-BC33-8A44-A8A0-D69DAC594C76}" type="presOf" srcId="{79A017E0-2201-914F-B8BE-54566514E009}" destId="{1639C206-35B0-F842-87DF-FA62FEFA7D20}" srcOrd="0" destOrd="0" presId="urn:microsoft.com/office/officeart/2005/8/layout/funnel1"/>
    <dgm:cxn modelId="{3BB3CC52-C676-0747-87B0-4714009EED07}" type="presOf" srcId="{D60A1F61-E3C8-3E4C-833D-DF7EA3C9115B}" destId="{1FF1DC64-BEB8-104C-92B8-F0CA45684347}" srcOrd="0" destOrd="0" presId="urn:microsoft.com/office/officeart/2005/8/layout/funnel1"/>
    <dgm:cxn modelId="{7034D6A1-92CF-7A43-9A2F-64AD226F1BE8}" type="presOf" srcId="{D3BFA0B5-F84C-3244-A221-8CDD8C12724C}" destId="{6319CC72-BD56-B44A-916D-ECF7FBD9C65C}" srcOrd="0" destOrd="0" presId="urn:microsoft.com/office/officeart/2005/8/layout/funnel1"/>
    <dgm:cxn modelId="{81C03B0D-CA09-DA4F-BF7F-52D272C37AE2}" type="presOf" srcId="{42FAD860-D3F6-5F47-AA76-F2C3C2FD0096}" destId="{BB4C3804-559C-044E-866D-65D35E1AB714}" srcOrd="0" destOrd="0" presId="urn:microsoft.com/office/officeart/2005/8/layout/funnel1"/>
    <dgm:cxn modelId="{4A9E366D-717D-9543-9B15-73CF1D24BBF6}" type="presParOf" srcId="{1FF1DC64-BEB8-104C-92B8-F0CA45684347}" destId="{E8C7587A-AA1E-FE4C-99A9-EB375A3B365D}" srcOrd="0" destOrd="0" presId="urn:microsoft.com/office/officeart/2005/8/layout/funnel1"/>
    <dgm:cxn modelId="{34F89C06-73FB-8B43-8898-D853236DAFDE}" type="presParOf" srcId="{1FF1DC64-BEB8-104C-92B8-F0CA45684347}" destId="{CE474995-4BEF-204A-9704-14986444C088}" srcOrd="1" destOrd="0" presId="urn:microsoft.com/office/officeart/2005/8/layout/funnel1"/>
    <dgm:cxn modelId="{E1F8CA1B-B7F5-8246-A106-D471346C4142}" type="presParOf" srcId="{1FF1DC64-BEB8-104C-92B8-F0CA45684347}" destId="{4492D372-7DFA-1743-A701-DEDFC4057928}" srcOrd="2" destOrd="0" presId="urn:microsoft.com/office/officeart/2005/8/layout/funnel1"/>
    <dgm:cxn modelId="{4F814B08-04DB-2845-9A92-110E6B2748C0}" type="presParOf" srcId="{1FF1DC64-BEB8-104C-92B8-F0CA45684347}" destId="{BB4C3804-559C-044E-866D-65D35E1AB714}" srcOrd="3" destOrd="0" presId="urn:microsoft.com/office/officeart/2005/8/layout/funnel1"/>
    <dgm:cxn modelId="{314AD38F-7841-D040-AB4D-7212394CBCDB}" type="presParOf" srcId="{1FF1DC64-BEB8-104C-92B8-F0CA45684347}" destId="{6319CC72-BD56-B44A-916D-ECF7FBD9C65C}" srcOrd="4" destOrd="0" presId="urn:microsoft.com/office/officeart/2005/8/layout/funnel1"/>
    <dgm:cxn modelId="{4165D530-D0DE-2641-9760-CBA6BBAD6D46}" type="presParOf" srcId="{1FF1DC64-BEB8-104C-92B8-F0CA45684347}" destId="{1639C206-35B0-F842-87DF-FA62FEFA7D20}" srcOrd="5" destOrd="0" presId="urn:microsoft.com/office/officeart/2005/8/layout/funnel1"/>
    <dgm:cxn modelId="{EE492C09-4766-894D-887C-76EB00934261}" type="presParOf" srcId="{1FF1DC64-BEB8-104C-92B8-F0CA45684347}" destId="{273A9930-6292-A64F-B598-AD998B70E1B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7587A-AA1E-FE4C-99A9-EB375A3B365D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74995-4BEF-204A-9704-14986444C08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492D372-7DFA-1743-A701-DEDFC4057928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Fitness!</a:t>
          </a:r>
          <a:endParaRPr lang="en-US" sz="2700" kern="1200" dirty="0"/>
        </a:p>
      </dsp:txBody>
      <dsp:txXfrm>
        <a:off x="1524000" y="3276600"/>
        <a:ext cx="3048000" cy="762000"/>
      </dsp:txXfrm>
    </dsp:sp>
    <dsp:sp modelId="{BB4C3804-559C-044E-866D-65D35E1AB714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Algorithm</a:t>
          </a:r>
          <a:endParaRPr lang="en-US" sz="1500" kern="1200" dirty="0"/>
        </a:p>
      </dsp:txBody>
      <dsp:txXfrm>
        <a:off x="2763268" y="1558292"/>
        <a:ext cx="808224" cy="808224"/>
      </dsp:txXfrm>
    </dsp:sp>
    <dsp:sp modelId="{6319CC72-BD56-B44A-916D-ECF7FBD9C65C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Encoding</a:t>
          </a:r>
          <a:endParaRPr lang="en-US" sz="1500" kern="1200" dirty="0"/>
        </a:p>
      </dsp:txBody>
      <dsp:txXfrm>
        <a:off x="1945388" y="700787"/>
        <a:ext cx="808224" cy="808224"/>
      </dsp:txXfrm>
    </dsp:sp>
    <dsp:sp modelId="{1639C206-35B0-F842-87DF-FA62FEFA7D20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</a:t>
          </a:r>
          <a:endParaRPr lang="en-US" sz="1500" kern="1200" dirty="0"/>
        </a:p>
      </dsp:txBody>
      <dsp:txXfrm>
        <a:off x="3113788" y="424435"/>
        <a:ext cx="808224" cy="808224"/>
      </dsp:txXfrm>
    </dsp:sp>
    <dsp:sp modelId="{273A9930-6292-A64F-B598-AD998B70E1B3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11" y="2524481"/>
            <a:ext cx="1131506" cy="1131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8348" y="2844629"/>
            <a:ext cx="368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/>
                <a:cs typeface="Courier New"/>
              </a:rPr>
              <a:t>Phoenix </a:t>
            </a:r>
            <a:r>
              <a:rPr lang="en-US" sz="2800" b="1" smtClean="0">
                <a:latin typeface="Courier New"/>
                <a:cs typeface="Courier New"/>
              </a:rPr>
              <a:t>AI &amp; ML</a:t>
            </a:r>
            <a:endParaRPr lang="en-US" sz="28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3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6541" y="1197070"/>
            <a:ext cx="407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Courier New"/>
                <a:cs typeface="Courier New"/>
              </a:rPr>
              <a:t>Phenome Instantiation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7310" y="1658735"/>
            <a:ext cx="213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Neural Network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38" y="2198077"/>
            <a:ext cx="6960577" cy="42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6541" y="1197070"/>
            <a:ext cx="407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Fitness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97" y="2504339"/>
            <a:ext cx="4897315" cy="2280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89123" y="2007531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(SSE works nicely)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5831" y="5133747"/>
            <a:ext cx="611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The ultimate goal of your NEAT Networks:</a:t>
            </a:r>
          </a:p>
          <a:p>
            <a:pPr algn="ctr"/>
            <a:r>
              <a:rPr lang="en-US" sz="1600" u="sng" dirty="0" smtClean="0">
                <a:latin typeface="Courier New" charset="0"/>
                <a:ea typeface="Courier New" charset="0"/>
                <a:cs typeface="Courier New" charset="0"/>
              </a:rPr>
              <a:t>Maximize Fitness!</a:t>
            </a:r>
            <a:endParaRPr lang="en-US" sz="1600" u="sng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6541" y="780965"/>
            <a:ext cx="407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Crossover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6339" y="1136793"/>
            <a:ext cx="87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(Sex)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88" y="1676115"/>
            <a:ext cx="4798666" cy="47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6541" y="1197070"/>
            <a:ext cx="407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Speciation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0" y="2458954"/>
            <a:ext cx="2964632" cy="38666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4801" y="2458954"/>
            <a:ext cx="4457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Match genes by innovation #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Linear combination: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Disjoint and Excess Genes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Gene similarity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1380" y="1663801"/>
            <a:ext cx="4628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charset="0"/>
                <a:ea typeface="Courier New" charset="0"/>
                <a:cs typeface="Courier New" charset="0"/>
              </a:rPr>
              <a:t>Split </a:t>
            </a:r>
            <a:r>
              <a:rPr lang="en-US" sz="1600" smtClean="0">
                <a:latin typeface="Courier New" charset="0"/>
                <a:ea typeface="Courier New" charset="0"/>
                <a:cs typeface="Courier New" charset="0"/>
              </a:rPr>
              <a:t>Genomes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into different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species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7" y="3824509"/>
            <a:ext cx="3962283" cy="9075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76347" y="5020408"/>
            <a:ext cx="4545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Courier New" charset="0"/>
                <a:ea typeface="Courier New" charset="0"/>
                <a:cs typeface="Courier New" charset="0"/>
              </a:rPr>
              <a:t>δ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= Compatibility Threshold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N = # of Genes in matching Genome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W = Matching Genes including disabled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E = Excess Genes     D = Disjoint Genes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C1,C2,C3 = Controllable Weights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8957" y="754262"/>
            <a:ext cx="407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Mutation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4729" y="1139752"/>
            <a:ext cx="26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(Complexification)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8" y="1645379"/>
            <a:ext cx="7733880" cy="487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6541" y="1197070"/>
            <a:ext cx="407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NEAT Lifecycle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124" y="2661055"/>
            <a:ext cx="939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Genome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0408" y="2661055"/>
            <a:ext cx="105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Phenome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137" y="3464307"/>
            <a:ext cx="109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Fitness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5848" y="4267558"/>
            <a:ext cx="1346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Crossover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519" y="4267558"/>
            <a:ext cx="144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charset="0"/>
                <a:ea typeface="Courier New" charset="0"/>
                <a:cs typeface="Courier New" charset="0"/>
              </a:rPr>
              <a:t>Speciation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8005" y="3464307"/>
            <a:ext cx="1195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Mutation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5" name="Straight Arrow Connector 14"/>
          <p:cNvCxnSpPr>
            <a:stCxn id="3" idx="3"/>
            <a:endCxn id="9" idx="1"/>
          </p:cNvCxnSpPr>
          <p:nvPr/>
        </p:nvCxnSpPr>
        <p:spPr>
          <a:xfrm>
            <a:off x="2115298" y="2830332"/>
            <a:ext cx="1985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0"/>
          </p:cNvCxnSpPr>
          <p:nvPr/>
        </p:nvCxnSpPr>
        <p:spPr>
          <a:xfrm>
            <a:off x="5150702" y="2830332"/>
            <a:ext cx="728559" cy="63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5879261" y="3802861"/>
            <a:ext cx="0" cy="46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  <a:endCxn id="12" idx="3"/>
          </p:cNvCxnSpPr>
          <p:nvPr/>
        </p:nvCxnSpPr>
        <p:spPr>
          <a:xfrm flipH="1">
            <a:off x="3996245" y="4436835"/>
            <a:ext cx="120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0"/>
            <a:endCxn id="13" idx="2"/>
          </p:cNvCxnSpPr>
          <p:nvPr/>
        </p:nvCxnSpPr>
        <p:spPr>
          <a:xfrm flipV="1">
            <a:off x="3275882" y="3802861"/>
            <a:ext cx="0" cy="46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3" idx="0"/>
            <a:endCxn id="9" idx="1"/>
          </p:cNvCxnSpPr>
          <p:nvPr/>
        </p:nvCxnSpPr>
        <p:spPr>
          <a:xfrm flipV="1">
            <a:off x="3275882" y="2830332"/>
            <a:ext cx="824526" cy="63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1165" y="1954945"/>
            <a:ext cx="5868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The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grand aim of science 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is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to cover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the greatest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number of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experimental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facts 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logical deduction 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the smallest number of hypotheses or axioms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 algn="ctr"/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algn="ctr"/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- Albert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Einstein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502" y="2242456"/>
            <a:ext cx="7611533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ourier New" charset="0"/>
                <a:ea typeface="Courier New" charset="0"/>
                <a:cs typeface="Courier New" charset="0"/>
              </a:rPr>
              <a:t>Grow Neural </a:t>
            </a:r>
            <a:r>
              <a:rPr lang="en-US" sz="4000" b="1" dirty="0" smtClean="0">
                <a:latin typeface="Courier New" charset="0"/>
                <a:ea typeface="Courier New" charset="0"/>
                <a:cs typeface="Courier New" charset="0"/>
              </a:rPr>
              <a:t>Networks</a:t>
            </a:r>
            <a:endParaRPr lang="en-US" sz="4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446" y="3252351"/>
            <a:ext cx="5847644" cy="4601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(like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ature intended)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2432" y="1175503"/>
            <a:ext cx="631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Courier New"/>
                <a:cs typeface="Courier New"/>
              </a:rPr>
              <a:t>“There’s </a:t>
            </a:r>
            <a:r>
              <a:rPr lang="en-US" sz="2400" b="1" dirty="0" smtClean="0">
                <a:latin typeface="Courier New"/>
                <a:cs typeface="Courier New"/>
              </a:rPr>
              <a:t>a </a:t>
            </a:r>
            <a:r>
              <a:rPr lang="en-US" sz="2400" b="1" smtClean="0">
                <a:latin typeface="Courier New"/>
                <a:cs typeface="Courier New"/>
              </a:rPr>
              <a:t>whole ocean </a:t>
            </a:r>
            <a:r>
              <a:rPr lang="en-US" sz="2400" b="1" dirty="0" smtClean="0">
                <a:latin typeface="Courier New"/>
                <a:cs typeface="Courier New"/>
              </a:rPr>
              <a:t>of </a:t>
            </a:r>
            <a:r>
              <a:rPr lang="en-US" sz="2400" b="1" smtClean="0">
                <a:latin typeface="Courier New"/>
                <a:cs typeface="Courier New"/>
              </a:rPr>
              <a:t>data!!”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9510" y="1654626"/>
            <a:ext cx="362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(Don’t be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megalomaniac)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0" y="2421999"/>
            <a:ext cx="7466263" cy="31524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2228" y="5776545"/>
            <a:ext cx="6242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A psychopathological condition characterized by delusional fantasies of wealth, power, or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omnipotence originating from </a:t>
            </a:r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the utilization of Deep Learning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9916" y="1309959"/>
            <a:ext cx="367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/>
                <a:cs typeface="Courier New"/>
              </a:rPr>
              <a:t>Neuroevolution</a:t>
            </a:r>
            <a:r>
              <a:rPr lang="en-US" sz="2400" b="1" dirty="0" smtClean="0">
                <a:latin typeface="Courier New"/>
                <a:cs typeface="Courier New"/>
              </a:rPr>
              <a:t> IRL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492" y="2602523"/>
            <a:ext cx="7702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Controlling Robots (RL)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Controlling Video Game Agents (RL)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Evolving Visual Artwork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Evolving Music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Generating new content in Video Games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Most accurate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mass estimate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the top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quark, in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Tevatron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particle accelerator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Resilient to continual and dynamic fluctuations</a:t>
            </a:r>
          </a:p>
        </p:txBody>
      </p:sp>
    </p:spTree>
    <p:extLst>
      <p:ext uri="{BB962C8B-B14F-4D97-AF65-F5344CB8AC3E}">
        <p14:creationId xmlns:p14="http://schemas.microsoft.com/office/powerpoint/2010/main" val="20877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0612" y="1309959"/>
            <a:ext cx="409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Courier New"/>
                <a:cs typeface="Courier New"/>
              </a:rPr>
              <a:t>NEAT Evolved Networks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472591"/>
            <a:ext cx="8355715" cy="22400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0184" y="1771624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No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backprop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!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697" y="1309959"/>
            <a:ext cx="301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XOR Example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35" y="2543607"/>
            <a:ext cx="2884649" cy="26816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69878" y="3099605"/>
            <a:ext cx="2277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0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0 = 0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1 = 1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0 = 1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1 = 0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697" y="1309959"/>
            <a:ext cx="301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Courier New"/>
                <a:cs typeface="Courier New"/>
              </a:rPr>
              <a:t>Brief Structure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7919544"/>
              </p:ext>
            </p:extLst>
          </p:nvPr>
        </p:nvGraphicFramePr>
        <p:xfrm>
          <a:off x="1512711" y="20856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82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4784" y="1384929"/>
            <a:ext cx="590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/>
                <a:cs typeface="Courier New"/>
              </a:rPr>
              <a:t>Neuroevolution</a:t>
            </a:r>
            <a:r>
              <a:rPr lang="en-US" sz="2400" b="1" dirty="0" smtClean="0">
                <a:latin typeface="Courier New"/>
                <a:cs typeface="Courier New"/>
              </a:rPr>
              <a:t> of</a:t>
            </a:r>
          </a:p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Augmenting Topologies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25617" y="2734409"/>
            <a:ext cx="40620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Genome Encoding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Phenome Instantiation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Fitness Measurement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Crossover (Sex)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Speciation + Death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Mutation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9914" y="2248803"/>
            <a:ext cx="101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(NEAT)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" y="186768"/>
            <a:ext cx="567494" cy="567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6541" y="1197070"/>
            <a:ext cx="400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/>
                <a:cs typeface="Courier New"/>
              </a:rPr>
              <a:t>Genome Encoding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9764" y="1658735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Genetic Programming)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15" y="2489732"/>
            <a:ext cx="7310682" cy="35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</TotalTime>
  <Words>271</Words>
  <Application>Microsoft Macintosh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Courier New</vt:lpstr>
      <vt:lpstr>Arial</vt:lpstr>
      <vt:lpstr> Black </vt:lpstr>
      <vt:lpstr>PowerPoint Presentation</vt:lpstr>
      <vt:lpstr>Grow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eBay, Inc.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Great Suggestion:</dc:title>
  <dc:creator>Hoffman, Abe</dc:creator>
  <cp:lastModifiedBy>Microsoft Office User</cp:lastModifiedBy>
  <cp:revision>123</cp:revision>
  <dcterms:created xsi:type="dcterms:W3CDTF">2016-05-27T19:35:17Z</dcterms:created>
  <dcterms:modified xsi:type="dcterms:W3CDTF">2017-07-15T08:52:06Z</dcterms:modified>
</cp:coreProperties>
</file>