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9"/>
  </p:notesMasterIdLst>
  <p:sldIdLst>
    <p:sldId id="271" r:id="rId2"/>
    <p:sldId id="270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5" r:id="rId13"/>
    <p:sldId id="286" r:id="rId14"/>
    <p:sldId id="287" r:id="rId15"/>
    <p:sldId id="288" r:id="rId16"/>
    <p:sldId id="290" r:id="rId17"/>
    <p:sldId id="291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3"/>
    <p:restoredTop sz="94574"/>
  </p:normalViewPr>
  <p:slideViewPr>
    <p:cSldViewPr>
      <p:cViewPr varScale="1">
        <p:scale>
          <a:sx n="74" d="100"/>
          <a:sy n="74" d="100"/>
        </p:scale>
        <p:origin x="7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11D7-0DE2-8340-B473-543675D8B02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B956-E347-4142-A065-CCDF85CF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FB956-E347-4142-A065-CCDF85CFC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596249"/>
            <a:ext cx="1105408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77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i.imgur.com/Th5404r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13958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5168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is	HTML?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13958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100" y="2985458"/>
            <a:ext cx="8763000" cy="7316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Rick : </a:t>
            </a:r>
            <a:r>
              <a:rPr sz="4400" dirty="0" smtClean="0">
                <a:latin typeface="AvenirNext-Medium"/>
                <a:cs typeface="AvenirNext-Medium"/>
              </a:rPr>
              <a:t>HTML</a:t>
            </a:r>
            <a:r>
              <a:rPr sz="4400" spc="-110" dirty="0" smtClean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is	</a:t>
            </a:r>
            <a:r>
              <a:rPr lang="en-US" sz="4400" dirty="0" smtClean="0">
                <a:latin typeface="AvenirNext-Medium"/>
                <a:cs typeface="AvenirNext-Medium"/>
              </a:rPr>
              <a:t>the </a:t>
            </a:r>
            <a:r>
              <a:rPr sz="4400" dirty="0" smtClean="0">
                <a:latin typeface="AvenirNext-Medium"/>
                <a:cs typeface="AvenirNext-Medium"/>
              </a:rPr>
              <a:t>content</a:t>
            </a:r>
            <a:r>
              <a:rPr lang="en-US" sz="4400" dirty="0">
                <a:latin typeface="AvenirNext-Medium"/>
                <a:cs typeface="AvenirNext-Medium"/>
              </a:rPr>
              <a:t> </a:t>
            </a:r>
            <a:r>
              <a:rPr sz="4400" dirty="0" smtClean="0">
                <a:latin typeface="AvenirNext-Medium"/>
                <a:cs typeface="AvenirNext-Medium"/>
              </a:rPr>
              <a:t>and  </a:t>
            </a:r>
            <a:r>
              <a:rPr sz="4400" spc="-10" dirty="0">
                <a:latin typeface="AvenirNext-Medium"/>
                <a:cs typeface="AvenirNext-Medium"/>
              </a:rPr>
              <a:t>structure	</a:t>
            </a:r>
            <a:r>
              <a:rPr sz="4400" dirty="0">
                <a:latin typeface="AvenirNext-Medium"/>
                <a:cs typeface="AvenirNext-Medium"/>
              </a:rPr>
              <a:t>of</a:t>
            </a:r>
            <a:r>
              <a:rPr sz="4400" spc="100" dirty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a	</a:t>
            </a:r>
            <a:r>
              <a:rPr sz="4400" dirty="0" smtClean="0">
                <a:latin typeface="AvenirNext-Medium"/>
                <a:cs typeface="AvenirNext-Medium"/>
              </a:rPr>
              <a:t>webpage</a:t>
            </a: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r>
              <a:rPr lang="en-US" sz="4400" dirty="0" err="1" smtClean="0">
                <a:latin typeface="AvenirNext-Medium"/>
                <a:cs typeface="AvenirNext-Medium"/>
              </a:rPr>
              <a:t>Morty</a:t>
            </a:r>
            <a:r>
              <a:rPr lang="en-US" sz="4400" dirty="0" smtClean="0">
                <a:latin typeface="AvenirNext-Medium"/>
                <a:cs typeface="AvenirNext-Medium"/>
              </a:rPr>
              <a:t>.</a:t>
            </a: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Summer : It’s like the only thing that really matters</a:t>
            </a: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endParaRPr sz="4400" dirty="0">
              <a:latin typeface="AvenirNext-Medium"/>
              <a:cs typeface="AvenirNext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798034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240" dirty="0"/>
              <a:t> </a:t>
            </a:r>
            <a:r>
              <a:rPr lang="en-US" sz="4400" spc="-10" dirty="0"/>
              <a:t>a</a:t>
            </a:r>
            <a:r>
              <a:rPr sz="4400" spc="-10" smtClean="0"/>
              <a:t>ttributes</a:t>
            </a:r>
            <a:r>
              <a:rPr lang="en-US" sz="4400" spc="-10" smtClean="0"/>
              <a:t> and fractal dust</a:t>
            </a:r>
            <a:endParaRPr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7727" y="2590800"/>
            <a:ext cx="11269345" cy="6907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did you touch my fractal dust?! Anyway. </a:t>
            </a:r>
            <a:r>
              <a:rPr sz="3200" dirty="0" smtClean="0">
                <a:latin typeface="Avenir Next"/>
                <a:cs typeface="Avenir Next"/>
              </a:rPr>
              <a:t>HTML </a:t>
            </a:r>
            <a:r>
              <a:rPr sz="3200" spc="-10" dirty="0">
                <a:latin typeface="Avenir Next"/>
                <a:cs typeface="Avenir Next"/>
              </a:rPr>
              <a:t>attributes </a:t>
            </a:r>
            <a:r>
              <a:rPr sz="3200" dirty="0">
                <a:latin typeface="Avenir Next"/>
                <a:cs typeface="Avenir Next"/>
              </a:rPr>
              <a:t>set </a:t>
            </a:r>
            <a:r>
              <a:rPr sz="3200" spc="-10" dirty="0">
                <a:latin typeface="Avenir Next"/>
                <a:cs typeface="Avenir Next"/>
              </a:rPr>
              <a:t>properties </a:t>
            </a:r>
            <a:r>
              <a:rPr sz="3200" dirty="0">
                <a:latin typeface="Avenir Next"/>
                <a:cs typeface="Avenir Next"/>
              </a:rPr>
              <a:t>on an element. </a:t>
            </a:r>
            <a:r>
              <a:rPr lang="en-US" sz="3200" spc="-15" dirty="0" smtClean="0">
                <a:latin typeface="Avenir Next"/>
                <a:cs typeface="Avenir Next"/>
              </a:rPr>
              <a:t>Put them </a:t>
            </a:r>
            <a:r>
              <a:rPr sz="3200" dirty="0" smtClean="0">
                <a:latin typeface="Avenir Next"/>
                <a:cs typeface="Avenir Next"/>
              </a:rPr>
              <a:t>in </a:t>
            </a:r>
            <a:r>
              <a:rPr sz="3200" dirty="0">
                <a:latin typeface="Avenir Next"/>
                <a:cs typeface="Avenir Next"/>
              </a:rPr>
              <a:t>the opening </a:t>
            </a:r>
            <a:r>
              <a:rPr sz="3200" dirty="0" smtClean="0">
                <a:latin typeface="Avenir Next"/>
                <a:cs typeface="Avenir Next"/>
              </a:rPr>
              <a:t>tag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so I don’t have to clean up </a:t>
            </a:r>
            <a:r>
              <a:rPr sz="3200" dirty="0" smtClean="0">
                <a:latin typeface="Avenir Next"/>
                <a:cs typeface="Avenir Next"/>
              </a:rPr>
              <a:t>. </a:t>
            </a:r>
            <a:endParaRPr lang="en-US" sz="3200" dirty="0" smtClean="0">
              <a:latin typeface="Avenir Next"/>
              <a:cs typeface="Avenir Next"/>
            </a:endParaRPr>
          </a:p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>
                <a:latin typeface="Avenir Next"/>
                <a:cs typeface="Avenir Next"/>
              </a:rPr>
              <a:t>	</a:t>
            </a: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 </a:t>
            </a:r>
            <a:r>
              <a:rPr sz="3200" spc="-10" dirty="0">
                <a:latin typeface="Avenir Next"/>
                <a:cs typeface="Avenir Next"/>
              </a:rPr>
              <a:t>href=“https</a:t>
            </a:r>
            <a:r>
              <a:rPr sz="3200" spc="-10" dirty="0" smtClean="0">
                <a:latin typeface="Avenir Next"/>
                <a:cs typeface="Avenir Next"/>
              </a:rPr>
              <a:t>://</a:t>
            </a:r>
            <a:r>
              <a:rPr lang="en-US" sz="3200" spc="-10" dirty="0" err="1" smtClean="0">
                <a:latin typeface="Avenir Next"/>
                <a:cs typeface="Avenir Next"/>
              </a:rPr>
              <a:t>blitzandchips</a:t>
            </a:r>
            <a:r>
              <a:rPr sz="3200" spc="-10" dirty="0" err="1" smtClean="0">
                <a:latin typeface="Avenir Next"/>
                <a:cs typeface="Avenir Next"/>
              </a:rPr>
              <a:t>.com</a:t>
            </a:r>
            <a:r>
              <a:rPr sz="3200" spc="-10" dirty="0" smtClean="0">
                <a:latin typeface="Avenir Next"/>
                <a:cs typeface="Avenir Next"/>
              </a:rPr>
              <a:t>"&gt;</a:t>
            </a:r>
            <a:r>
              <a:rPr lang="en-US" sz="3200" spc="-10" dirty="0" smtClean="0">
                <a:latin typeface="Avenir Next"/>
                <a:cs typeface="Avenir Next"/>
              </a:rPr>
              <a:t>Party Roy</a:t>
            </a:r>
            <a:r>
              <a:rPr sz="3200" dirty="0" smtClean="0">
                <a:latin typeface="Avenir Next"/>
                <a:cs typeface="Avenir Next"/>
              </a:rPr>
              <a:t>&lt;/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latin typeface="Avenir Next"/>
                <a:cs typeface="Avenir Next"/>
              </a:rPr>
              <a:t>	</a:t>
            </a:r>
            <a:r>
              <a:rPr sz="3200" spc="-15" dirty="0" err="1" smtClean="0">
                <a:solidFill>
                  <a:srgbClr val="92D050"/>
                </a:solidFill>
                <a:latin typeface="Avenir Next"/>
                <a:cs typeface="Avenir Next"/>
              </a:rPr>
              <a:t>href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 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is an 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attribute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for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setting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destination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of a</a:t>
            </a:r>
            <a:r>
              <a:rPr sz="3200" spc="9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link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&lt;h1 </a:t>
            </a:r>
            <a:r>
              <a:rPr sz="3200" spc="-5" dirty="0" smtClean="0">
                <a:latin typeface="Avenir Next"/>
                <a:cs typeface="Avenir Next"/>
              </a:rPr>
              <a:t>class=“</a:t>
            </a:r>
            <a:r>
              <a:rPr lang="en-US" sz="3200" spc="-5" dirty="0" smtClean="0">
                <a:latin typeface="Avenir Next"/>
                <a:cs typeface="Avenir Next"/>
              </a:rPr>
              <a:t>ricksanchez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most Rick of Ricks</a:t>
            </a:r>
            <a:r>
              <a:rPr sz="3200" spc="-5" dirty="0" smtClean="0">
                <a:latin typeface="Avenir Next"/>
                <a:cs typeface="Avenir Next"/>
              </a:rPr>
              <a:t>&lt;/h1</a:t>
            </a:r>
            <a:r>
              <a:rPr lang="en-US" sz="3200" spc="-5" dirty="0" smtClean="0">
                <a:latin typeface="Avenir Next"/>
                <a:cs typeface="Avenir Next"/>
              </a:rPr>
              <a:t>&gt;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class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show up in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h1 </a:t>
            </a:r>
            <a:r>
              <a:rPr sz="3200" spc="-5" dirty="0">
                <a:latin typeface="Avenir Next"/>
                <a:cs typeface="Avenir Next"/>
              </a:rPr>
              <a:t>id</a:t>
            </a:r>
            <a:r>
              <a:rPr sz="3200" spc="-5" dirty="0" smtClean="0">
                <a:latin typeface="Avenir Next"/>
                <a:cs typeface="Avenir Next"/>
              </a:rPr>
              <a:t>=“</a:t>
            </a:r>
            <a:r>
              <a:rPr lang="en-US" sz="3200" spc="-5" dirty="0" smtClean="0">
                <a:latin typeface="Avenir Next"/>
                <a:cs typeface="Avenir Next"/>
              </a:rPr>
              <a:t>evilmorty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only risk to Rick C-137</a:t>
            </a:r>
            <a:r>
              <a:rPr sz="3200" spc="-5" dirty="0" smtClean="0">
                <a:latin typeface="Avenir Next"/>
                <a:cs typeface="Avenir Next"/>
              </a:rPr>
              <a:t>&lt;/</a:t>
            </a:r>
            <a:r>
              <a:rPr sz="3200" spc="-5" dirty="0">
                <a:latin typeface="Avenir Next"/>
                <a:cs typeface="Avenir Next"/>
              </a:rPr>
              <a:t>h1&gt; </a:t>
            </a:r>
            <a:endParaRPr lang="en-US" sz="3200" spc="-5" dirty="0" smtClean="0">
              <a:latin typeface="Avenir Next"/>
              <a:cs typeface="Avenir Next"/>
            </a:endParaRP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id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also 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show up in the </a:t>
            </a:r>
            <a:r>
              <a:rPr sz="3200" spc="-15" dirty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9817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Riggity</a:t>
            </a:r>
            <a:r>
              <a:rPr lang="en-US" sz="4400" dirty="0" smtClean="0"/>
              <a:t> Wrecked with </a:t>
            </a:r>
            <a:r>
              <a:rPr sz="4400" dirty="0" smtClean="0"/>
              <a:t>CSS</a:t>
            </a:r>
            <a:r>
              <a:rPr sz="44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20" y="3731599"/>
            <a:ext cx="11239500" cy="4656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Jerry: Beth? Where are all the pretty colors on this website?</a:t>
            </a:r>
          </a:p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Beth: Jerry it obviously is missing CSS. Cascading Style Sheets? What makes a webpage not look like just text??? Don’t you ever listen?</a:t>
            </a:r>
            <a:endParaRPr sz="44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856260"/>
            <a:ext cx="647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</a:t>
            </a:r>
            <a:r>
              <a:rPr lang="en-US" sz="4400" dirty="0" smtClean="0"/>
              <a:t>the hell is </a:t>
            </a:r>
            <a:r>
              <a:rPr sz="4400" dirty="0" smtClean="0"/>
              <a:t>CSS</a:t>
            </a:r>
            <a:r>
              <a:rPr sz="4400" dirty="0"/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9800" y="2971800"/>
            <a:ext cx="10363200" cy="529311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spc="-35" dirty="0" smtClean="0">
                <a:latin typeface="Avenir Next"/>
                <a:cs typeface="Avenir Next"/>
              </a:rPr>
              <a:t>Rick: Why are you in bed </a:t>
            </a:r>
            <a:r>
              <a:rPr lang="en-US" sz="3200" spc="-35" dirty="0" err="1" smtClean="0">
                <a:latin typeface="Avenir Next"/>
                <a:cs typeface="Avenir Next"/>
              </a:rPr>
              <a:t>Morty</a:t>
            </a:r>
            <a:r>
              <a:rPr lang="en-US" sz="3200" spc="-35" dirty="0" smtClean="0">
                <a:latin typeface="Avenir Next"/>
                <a:cs typeface="Avenir Next"/>
              </a:rPr>
              <a:t>?! </a:t>
            </a:r>
            <a:endParaRPr lang="en-US" sz="3200" spc="-35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endParaRPr lang="en-US" sz="3200" spc="-35" dirty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sz="3200" spc="-35" dirty="0" smtClean="0">
                <a:latin typeface="Avenir Next"/>
                <a:cs typeface="Avenir Next"/>
              </a:rPr>
              <a:t>Key</a:t>
            </a:r>
            <a:r>
              <a:rPr sz="3200" spc="-95" dirty="0" smtClean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concepts:  </a:t>
            </a:r>
            <a:endParaRPr lang="en-US" sz="3200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dirty="0">
                <a:latin typeface="Avenir Next"/>
                <a:cs typeface="Avenir Next"/>
              </a:rPr>
              <a:t>	</a:t>
            </a:r>
            <a:r>
              <a:rPr sz="3200" dirty="0" smtClean="0">
                <a:latin typeface="Avenir Next"/>
                <a:cs typeface="Avenir Next"/>
              </a:rPr>
              <a:t>Selectors  </a:t>
            </a:r>
            <a:endParaRPr lang="en-US" sz="3200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spc="-35" dirty="0">
                <a:latin typeface="Avenir Next"/>
                <a:cs typeface="Avenir Next"/>
              </a:rPr>
              <a:t>	</a:t>
            </a:r>
            <a:r>
              <a:rPr sz="3200" spc="-35" dirty="0" smtClean="0">
                <a:latin typeface="Avenir Next"/>
                <a:cs typeface="Avenir Next"/>
              </a:rPr>
              <a:t>Property  </a:t>
            </a:r>
            <a:endParaRPr lang="en-US" sz="3200" spc="-35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spc="-35" dirty="0">
                <a:latin typeface="Avenir Next"/>
                <a:cs typeface="Avenir Next"/>
              </a:rPr>
              <a:t>	</a:t>
            </a:r>
            <a:r>
              <a:rPr sz="3200" spc="-30" dirty="0" smtClean="0">
                <a:latin typeface="Avenir Next"/>
                <a:cs typeface="Avenir Next"/>
              </a:rPr>
              <a:t>Value</a:t>
            </a:r>
            <a:endParaRPr sz="32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55"/>
              </a:spcBef>
            </a:pPr>
            <a:r>
              <a:rPr sz="3200" spc="-10" dirty="0">
                <a:latin typeface="Avenir Next"/>
                <a:cs typeface="Avenir Next"/>
              </a:rPr>
              <a:t>Declaration </a:t>
            </a:r>
            <a:r>
              <a:rPr sz="3200" dirty="0">
                <a:latin typeface="Avenir Next"/>
                <a:cs typeface="Avenir Next"/>
              </a:rPr>
              <a:t>/ </a:t>
            </a:r>
            <a:r>
              <a:rPr sz="3200" spc="-10" dirty="0">
                <a:latin typeface="Avenir Next"/>
                <a:cs typeface="Avenir Next"/>
              </a:rPr>
              <a:t>Declaration</a:t>
            </a:r>
            <a:r>
              <a:rPr sz="3200" spc="-20" dirty="0">
                <a:latin typeface="Avenir Next"/>
                <a:cs typeface="Avenir Next"/>
              </a:rPr>
              <a:t> </a:t>
            </a:r>
            <a:r>
              <a:rPr sz="3200" dirty="0" smtClean="0">
                <a:latin typeface="Avenir Next"/>
                <a:cs typeface="Avenir Next"/>
              </a:rPr>
              <a:t>block</a:t>
            </a:r>
            <a:endParaRPr sz="32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100" y="856260"/>
            <a:ext cx="4483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lang="en-US" sz="4400" dirty="0" err="1" smtClean="0"/>
              <a:t>Schwifty</a:t>
            </a:r>
            <a:r>
              <a:rPr lang="en-US" sz="4400" dirty="0" smtClean="0"/>
              <a:t> Example</a:t>
            </a:r>
            <a:endParaRPr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100" y="3086100"/>
            <a:ext cx="109347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venirNext-Medium"/>
                <a:cs typeface="AvenirNext-Medium"/>
              </a:rPr>
              <a:t>h3</a:t>
            </a:r>
            <a:r>
              <a:rPr sz="3600" spc="-100" dirty="0" smtClean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color:</a:t>
            </a:r>
            <a:r>
              <a:rPr sz="3600" spc="-85" dirty="0">
                <a:latin typeface="AvenirNext-Medium"/>
                <a:cs typeface="AvenirNext-Medium"/>
              </a:rPr>
              <a:t> </a:t>
            </a:r>
            <a:r>
              <a:rPr sz="3600" spc="-20" dirty="0">
                <a:latin typeface="AvenirNext-Medium"/>
                <a:cs typeface="AvenirNext-Medium"/>
              </a:rPr>
              <a:t>red</a:t>
            </a:r>
            <a:r>
              <a:rPr sz="3600" spc="-20" dirty="0" smtClean="0">
                <a:latin typeface="AvenirNext-Medium"/>
                <a:cs typeface="AvenirNext-Medium"/>
              </a:rPr>
              <a:t>;</a:t>
            </a:r>
            <a:r>
              <a:rPr lang="en-US" sz="3600" spc="-20" dirty="0" smtClean="0">
                <a:latin typeface="AvenirNext-Medium"/>
                <a:cs typeface="AvenirNext-Medium"/>
              </a:rPr>
              <a:t> </a:t>
            </a: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lang="en-US" sz="3600" spc="-20" dirty="0" smtClean="0">
                <a:latin typeface="AvenirNext-Medium"/>
                <a:cs typeface="AvenirNext-Medium"/>
              </a:rPr>
              <a:t>background-color: #FFDF00 </a:t>
            </a:r>
            <a:r>
              <a:rPr lang="en-US" sz="3600" spc="-20" dirty="0" smtClean="0">
                <a:solidFill>
                  <a:srgbClr val="92D050"/>
                </a:solidFill>
                <a:latin typeface="AvenirNext-Medium"/>
                <a:cs typeface="AvenirNext-Medium"/>
              </a:rPr>
              <a:t>/* </a:t>
            </a:r>
            <a:r>
              <a:rPr lang="en-US" sz="3600" spc="-20" dirty="0" err="1" smtClean="0">
                <a:solidFill>
                  <a:srgbClr val="92D050"/>
                </a:solidFill>
                <a:latin typeface="AvenirNext-Medium"/>
                <a:cs typeface="AvenirNext-Medium"/>
              </a:rPr>
              <a:t>Cromulon</a:t>
            </a:r>
            <a:r>
              <a:rPr lang="en-US" sz="3600" spc="-20" dirty="0" smtClean="0">
                <a:solidFill>
                  <a:srgbClr val="92D050"/>
                </a:solidFill>
                <a:latin typeface="AvenirNext-Medium"/>
                <a:cs typeface="AvenirNext-Medium"/>
              </a:rPr>
              <a:t> Yellow */ </a:t>
            </a:r>
            <a:endParaRPr sz="3600" dirty="0">
              <a:solidFill>
                <a:srgbClr val="92D050"/>
              </a:solidFill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font-size:</a:t>
            </a:r>
            <a:r>
              <a:rPr sz="3600" spc="-100" dirty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36px</a:t>
            </a:r>
            <a:r>
              <a:rPr sz="3600" dirty="0" smtClean="0">
                <a:latin typeface="AvenirNext-Medium"/>
                <a:cs typeface="AvenirNext-Medium"/>
              </a:rPr>
              <a:t>;</a:t>
            </a:r>
            <a:endParaRPr lang="en-US" sz="3600" dirty="0" smtClean="0"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lang="en-US" sz="3600" dirty="0" smtClean="0">
                <a:latin typeface="AvenirNext-Medium"/>
                <a:cs typeface="AvenirNext-Medium"/>
              </a:rPr>
              <a:t>font-family: </a:t>
            </a:r>
            <a:r>
              <a:rPr lang="en-US" sz="3600" dirty="0" err="1" smtClean="0">
                <a:latin typeface="AvenirNext-Medium"/>
                <a:cs typeface="AvenirNext-Medium"/>
              </a:rPr>
              <a:t>futura</a:t>
            </a:r>
            <a:endParaRPr sz="3600" dirty="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6260"/>
            <a:ext cx="9906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 smtClean="0"/>
              <a:t>CSS</a:t>
            </a:r>
            <a:r>
              <a:rPr lang="en-US" sz="4400" dirty="0" smtClean="0"/>
              <a:t> </a:t>
            </a:r>
            <a:r>
              <a:rPr lang="en-US" sz="4400" dirty="0"/>
              <a:t>s</a:t>
            </a:r>
            <a:r>
              <a:rPr sz="4400" dirty="0" smtClean="0"/>
              <a:t>electors</a:t>
            </a:r>
            <a:r>
              <a:rPr lang="en-US" sz="4400" dirty="0" smtClean="0"/>
              <a:t> are like portal destinations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7105" y="2819400"/>
            <a:ext cx="11970590" cy="5483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sz="3200" dirty="0" smtClean="0">
                <a:latin typeface="Avenir Next"/>
                <a:cs typeface="Avenir Next"/>
              </a:rPr>
              <a:t>CSS </a:t>
            </a:r>
            <a:r>
              <a:rPr sz="3200" dirty="0">
                <a:latin typeface="Avenir Next"/>
                <a:cs typeface="Avenir Next"/>
              </a:rPr>
              <a:t>selectors </a:t>
            </a:r>
            <a:r>
              <a:rPr lang="en-US" sz="3200" dirty="0" smtClean="0">
                <a:latin typeface="Avenir Next"/>
                <a:cs typeface="Avenir Next"/>
              </a:rPr>
              <a:t>are kind of like when we set a destination on the portal gun. Except </a:t>
            </a:r>
            <a:r>
              <a:rPr sz="3200" dirty="0" smtClean="0">
                <a:latin typeface="Avenir Next"/>
                <a:cs typeface="Avenir Next"/>
              </a:rPr>
              <a:t>HTML </a:t>
            </a:r>
            <a:r>
              <a:rPr sz="3200" dirty="0">
                <a:latin typeface="Avenir Next"/>
                <a:cs typeface="Avenir Next"/>
              </a:rPr>
              <a:t>elements </a:t>
            </a:r>
            <a:r>
              <a:rPr sz="3200" spc="-20" dirty="0">
                <a:latin typeface="Avenir Next"/>
                <a:cs typeface="Avenir Next"/>
              </a:rPr>
              <a:t>are</a:t>
            </a:r>
            <a:r>
              <a:rPr sz="3200" spc="-160" dirty="0">
                <a:latin typeface="Avenir Next"/>
                <a:cs typeface="Avenir Next"/>
              </a:rPr>
              <a:t> </a:t>
            </a:r>
            <a:r>
              <a:rPr lang="en-US" sz="3200" spc="-160" dirty="0" smtClean="0">
                <a:latin typeface="Avenir Next"/>
                <a:cs typeface="Avenir Next"/>
              </a:rPr>
              <a:t>the </a:t>
            </a:r>
            <a:r>
              <a:rPr sz="3200" spc="-10" dirty="0" smtClean="0">
                <a:latin typeface="Avenir Next"/>
                <a:cs typeface="Avenir Next"/>
              </a:rPr>
              <a:t>target </a:t>
            </a:r>
            <a:r>
              <a:rPr lang="en-US" sz="3200" spc="-10" dirty="0" smtClean="0">
                <a:latin typeface="Avenir Next"/>
                <a:cs typeface="Avenir Next"/>
              </a:rPr>
              <a:t>instead of the lame planets you like to go to</a:t>
            </a:r>
            <a:r>
              <a:rPr sz="3200" dirty="0" smtClean="0">
                <a:latin typeface="Avenir Next"/>
                <a:cs typeface="Avenir Next"/>
              </a:rPr>
              <a:t>:</a:t>
            </a:r>
            <a:endParaRPr sz="32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60"/>
              </a:spcBef>
              <a:tabLst>
                <a:tab pos="1263650" algn="l"/>
              </a:tabLst>
            </a:pPr>
            <a:r>
              <a:rPr sz="3200" dirty="0">
                <a:latin typeface="Avenir Next"/>
                <a:cs typeface="Avenir Next"/>
              </a:rPr>
              <a:t>p	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b="1" i="1" dirty="0">
                <a:solidFill>
                  <a:srgbClr val="92D050"/>
                </a:solidFill>
                <a:latin typeface="Avenir Next"/>
                <a:cs typeface="Avenir Next"/>
              </a:rPr>
              <a:t>all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paragraph</a:t>
            </a:r>
            <a:r>
              <a:rPr sz="3200" spc="-7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tags</a:t>
            </a:r>
          </a:p>
          <a:p>
            <a:pPr marL="711200" marR="1028065">
              <a:lnSpc>
                <a:spcPct val="125000"/>
              </a:lnSpc>
              <a:spcBef>
                <a:spcPts val="800"/>
              </a:spcBef>
              <a:tabLst>
                <a:tab pos="2433320" algn="l"/>
              </a:tabLst>
            </a:pPr>
            <a:r>
              <a:rPr sz="3200" spc="-5" dirty="0">
                <a:latin typeface="Avenir Next"/>
                <a:cs typeface="Avenir Next"/>
              </a:rPr>
              <a:t>.header	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HTML elements with</a:t>
            </a:r>
            <a:r>
              <a:rPr sz="3200" spc="-15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the</a:t>
            </a:r>
            <a:r>
              <a:rPr sz="3200" spc="-2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lang="en-US" sz="3200" b="1" i="1" spc="-20" dirty="0" smtClean="0">
                <a:solidFill>
                  <a:srgbClr val="92D050"/>
                </a:solidFill>
                <a:latin typeface="Avenir Next"/>
                <a:cs typeface="Avenir Next"/>
              </a:rPr>
              <a:t>header</a:t>
            </a:r>
            <a:r>
              <a:rPr lang="en-US" sz="3200" spc="-2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class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 marR="762000">
              <a:lnSpc>
                <a:spcPct val="127600"/>
              </a:lnSpc>
              <a:spcBef>
                <a:spcPts val="600"/>
              </a:spcBef>
              <a:tabLst>
                <a:tab pos="3169285" algn="l"/>
              </a:tabLst>
            </a:pPr>
            <a:r>
              <a:rPr sz="3200" spc="-5" dirty="0" smtClean="0">
                <a:latin typeface="Avenir Next"/>
                <a:cs typeface="Avenir Next"/>
              </a:rPr>
              <a:t>#</a:t>
            </a:r>
            <a:r>
              <a:rPr lang="en-US" sz="3200" spc="-5" dirty="0" smtClean="0">
                <a:latin typeface="Avenir Next"/>
                <a:cs typeface="Avenir Next"/>
              </a:rPr>
              <a:t>portal</a:t>
            </a:r>
            <a:r>
              <a:rPr sz="3200" spc="-5" dirty="0" smtClean="0">
                <a:latin typeface="Avenir Next"/>
                <a:cs typeface="Avenir Next"/>
              </a:rPr>
              <a:t>nav</a:t>
            </a:r>
            <a:r>
              <a:rPr lang="en-US" sz="3200" spc="-5" dirty="0"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HTML elements with</a:t>
            </a:r>
            <a:r>
              <a:rPr sz="3200" spc="-15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lang="en-US" sz="3200" b="1" i="1" dirty="0" smtClean="0">
                <a:solidFill>
                  <a:srgbClr val="92D050"/>
                </a:solidFill>
                <a:latin typeface="Avenir Next"/>
                <a:cs typeface="Avenir Next"/>
              </a:rPr>
              <a:t>portalnav</a:t>
            </a:r>
            <a:r>
              <a:rPr sz="3200" spc="-2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ID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</a:p>
          <a:p>
            <a:pPr marL="711200" marR="762000">
              <a:lnSpc>
                <a:spcPct val="127600"/>
              </a:lnSpc>
              <a:spcBef>
                <a:spcPts val="600"/>
              </a:spcBef>
              <a:tabLst>
                <a:tab pos="3169285" algn="l"/>
              </a:tabLst>
            </a:pPr>
            <a:r>
              <a:rPr sz="3200" spc="-10" dirty="0" smtClean="0">
                <a:latin typeface="Avenir Next"/>
                <a:cs typeface="Avenir Next"/>
              </a:rPr>
              <a:t>p.</a:t>
            </a:r>
            <a:r>
              <a:rPr lang="en-US" sz="3200" spc="-10" dirty="0" smtClean="0">
                <a:latin typeface="Avenir Next"/>
                <a:cs typeface="Avenir Next"/>
              </a:rPr>
              <a:t>header</a:t>
            </a:r>
            <a:r>
              <a:rPr lang="en-US" sz="3200" spc="-10" dirty="0" smtClean="0"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paragraph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tags </a:t>
            </a:r>
            <a:r>
              <a:rPr sz="3200" b="1" i="1" dirty="0">
                <a:solidFill>
                  <a:srgbClr val="92D050"/>
                </a:solidFill>
                <a:latin typeface="Avenir Next"/>
                <a:cs typeface="Avenir Next"/>
              </a:rPr>
              <a:t>with</a:t>
            </a:r>
            <a:r>
              <a:rPr sz="3200" spc="-4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the</a:t>
            </a:r>
            <a:r>
              <a:rPr sz="3200" spc="-1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spc="-5" dirty="0">
                <a:solidFill>
                  <a:srgbClr val="92D050"/>
                </a:solidFill>
                <a:latin typeface="Avenir Next"/>
                <a:cs typeface="Avenir Next"/>
              </a:rPr>
              <a:t>header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 class</a:t>
            </a: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200" dirty="0">
                <a:latin typeface="Avenir Next"/>
                <a:cs typeface="Avenir Next"/>
              </a:rPr>
              <a:t>Selectors can be</a:t>
            </a:r>
            <a:r>
              <a:rPr sz="3200" spc="-100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combined.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6260"/>
            <a:ext cx="10210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lang="en-US" sz="4400" dirty="0" smtClean="0"/>
              <a:t>Show Me What You Got! CSS Properties</a:t>
            </a:r>
            <a:endParaRPr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2201" y="2476500"/>
            <a:ext cx="11125200" cy="6674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lang="en-US" sz="3600" dirty="0" smtClean="0">
                <a:latin typeface="Avenir Next"/>
                <a:cs typeface="Avenir Next"/>
              </a:rPr>
              <a:t>Rick: </a:t>
            </a:r>
            <a:r>
              <a:rPr sz="3600" dirty="0" smtClean="0">
                <a:latin typeface="Avenir Next"/>
                <a:cs typeface="Avenir Next"/>
              </a:rPr>
              <a:t>CSS </a:t>
            </a:r>
            <a:r>
              <a:rPr sz="3600" spc="-15" dirty="0">
                <a:latin typeface="Avenir Next"/>
                <a:cs typeface="Avenir Next"/>
              </a:rPr>
              <a:t>properties </a:t>
            </a:r>
            <a:r>
              <a:rPr lang="en-US" sz="3600" spc="-15" dirty="0" smtClean="0">
                <a:latin typeface="Avenir Next"/>
                <a:cs typeface="Avenir Next"/>
              </a:rPr>
              <a:t>are the </a:t>
            </a:r>
            <a:r>
              <a:rPr lang="en-US" sz="3600" spc="-15" dirty="0" err="1" smtClean="0">
                <a:latin typeface="Avenir Next"/>
                <a:cs typeface="Avenir Next"/>
              </a:rPr>
              <a:t>shiz</a:t>
            </a:r>
            <a:r>
              <a:rPr lang="en-US" sz="3600" spc="-15" dirty="0" smtClean="0">
                <a:latin typeface="Avenir Next"/>
                <a:cs typeface="Avenir Next"/>
              </a:rPr>
              <a:t>! They </a:t>
            </a:r>
            <a:r>
              <a:rPr sz="3600" dirty="0" smtClean="0">
                <a:latin typeface="Avenir Next"/>
                <a:cs typeface="Avenir Next"/>
              </a:rPr>
              <a:t>determine </a:t>
            </a:r>
            <a:r>
              <a:rPr sz="3600" spc="-10" dirty="0" smtClean="0">
                <a:latin typeface="Avenir Next"/>
                <a:cs typeface="Avenir Next"/>
              </a:rPr>
              <a:t>what</a:t>
            </a:r>
            <a:r>
              <a:rPr lang="en-US" sz="3600" spc="-10" dirty="0" smtClean="0">
                <a:latin typeface="Avenir Next"/>
                <a:cs typeface="Avenir Next"/>
              </a:rPr>
              <a:t> </a:t>
            </a:r>
            <a:r>
              <a:rPr sz="3600" spc="-10" dirty="0" smtClean="0">
                <a:latin typeface="Avenir Next"/>
                <a:cs typeface="Avenir Next"/>
              </a:rPr>
              <a:t>appearance  </a:t>
            </a:r>
            <a:r>
              <a:rPr sz="3600" spc="-15" dirty="0" smtClean="0">
                <a:latin typeface="Avenir Next"/>
                <a:cs typeface="Avenir Next"/>
              </a:rPr>
              <a:t>yo</a:t>
            </a:r>
            <a:r>
              <a:rPr lang="en-US" sz="3600" spc="-15" dirty="0" smtClean="0">
                <a:latin typeface="Avenir Next"/>
                <a:cs typeface="Avenir Next"/>
              </a:rPr>
              <a:t>u set</a:t>
            </a:r>
            <a:r>
              <a:rPr lang="mr-IN" sz="3600" spc="-15" dirty="0" smtClean="0">
                <a:latin typeface="Avenir Next"/>
                <a:cs typeface="Avenir Next"/>
              </a:rPr>
              <a:t>…</a:t>
            </a:r>
            <a:endParaRPr sz="3600" dirty="0" smtClean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  <a:tabLst>
                <a:tab pos="2110105" algn="l"/>
              </a:tabLst>
            </a:pPr>
            <a:r>
              <a:rPr sz="3600" dirty="0" smtClean="0">
                <a:latin typeface="Avenir Next"/>
                <a:cs typeface="Avenir Next"/>
              </a:rPr>
              <a:t>color	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determines the font</a:t>
            </a:r>
            <a:r>
              <a:rPr sz="3600" spc="-65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color</a:t>
            </a:r>
          </a:p>
          <a:p>
            <a:pPr marL="711200" marR="77470">
              <a:lnSpc>
                <a:spcPct val="125000"/>
              </a:lnSpc>
              <a:spcBef>
                <a:spcPts val="595"/>
              </a:spcBef>
              <a:tabLst>
                <a:tab pos="3134995" algn="l"/>
              </a:tabLst>
            </a:pPr>
            <a:r>
              <a:rPr sz="3600" dirty="0" smtClean="0">
                <a:latin typeface="Avenir Next"/>
                <a:cs typeface="Avenir Next"/>
              </a:rPr>
              <a:t>font-family</a:t>
            </a:r>
            <a:r>
              <a:rPr sz="3600" dirty="0">
                <a:latin typeface="Avenir Next"/>
                <a:cs typeface="Avenir Next"/>
              </a:rPr>
              <a:t>	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set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s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type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 style</a:t>
            </a:r>
            <a:endParaRPr sz="36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 marR="2568575">
              <a:lnSpc>
                <a:spcPct val="125000"/>
              </a:lnSpc>
              <a:spcBef>
                <a:spcPts val="695"/>
              </a:spcBef>
              <a:tabLst>
                <a:tab pos="5045710" algn="l"/>
              </a:tabLst>
            </a:pPr>
            <a:r>
              <a:rPr sz="3600" spc="-5" dirty="0">
                <a:latin typeface="Avenir Next"/>
                <a:cs typeface="Avenir Next"/>
              </a:rPr>
              <a:t>background-image	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set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s</a:t>
            </a:r>
            <a:r>
              <a:rPr sz="3600" spc="-25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a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6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background </a:t>
            </a:r>
            <a:r>
              <a:rPr sz="3600" dirty="0">
                <a:solidFill>
                  <a:srgbClr val="92D050"/>
                </a:solidFill>
                <a:latin typeface="Avenir Next"/>
                <a:cs typeface="Avenir Next"/>
              </a:rPr>
              <a:t>image for an</a:t>
            </a:r>
            <a:r>
              <a:rPr sz="3600" spc="-5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92D050"/>
                </a:solidFill>
                <a:latin typeface="Avenir Next"/>
                <a:cs typeface="Avenir Next"/>
              </a:rPr>
              <a:t>element</a:t>
            </a:r>
          </a:p>
          <a:p>
            <a:pPr marL="711200">
              <a:lnSpc>
                <a:spcPct val="100000"/>
              </a:lnSpc>
              <a:spcBef>
                <a:spcPts val="1775"/>
              </a:spcBef>
              <a:tabLst>
                <a:tab pos="2385695" algn="l"/>
              </a:tabLst>
            </a:pPr>
            <a:r>
              <a:rPr lang="en-US" sz="3600" dirty="0" smtClean="0">
                <a:latin typeface="Avenir Next"/>
                <a:cs typeface="Avenir Next"/>
              </a:rPr>
              <a:t>animation</a:t>
            </a:r>
            <a:r>
              <a:rPr sz="3600" dirty="0" smtClean="0">
                <a:latin typeface="Avenir Next"/>
                <a:cs typeface="Avenir Next"/>
              </a:rPr>
              <a:t>	</a:t>
            </a:r>
            <a:r>
              <a:rPr sz="3600" dirty="0" smtClean="0">
                <a:solidFill>
                  <a:srgbClr val="92D050"/>
                </a:solidFill>
                <a:latin typeface="Avenir Next"/>
                <a:cs typeface="Avenir Next"/>
              </a:rPr>
              <a:t>s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horthand for all animation props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spcBef>
                <a:spcPts val="1775"/>
              </a:spcBef>
              <a:tabLst>
                <a:tab pos="2385695" algn="l"/>
              </a:tabLst>
            </a:pPr>
            <a:r>
              <a:rPr lang="en-US" sz="3600" dirty="0" smtClean="0">
                <a:latin typeface="Avenir Next"/>
                <a:cs typeface="Avenir Next"/>
              </a:rPr>
              <a:t>margin	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shorthand for all margin properties</a:t>
            </a:r>
          </a:p>
          <a:p>
            <a:pPr marL="711200">
              <a:lnSpc>
                <a:spcPct val="100000"/>
              </a:lnSpc>
              <a:spcBef>
                <a:spcPts val="1775"/>
              </a:spcBef>
              <a:tabLst>
                <a:tab pos="2385695" algn="l"/>
              </a:tabLst>
            </a:pP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200" y="856260"/>
            <a:ext cx="7086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Get </a:t>
            </a:r>
            <a:r>
              <a:rPr lang="en-US" sz="4400" dirty="0" err="1" smtClean="0"/>
              <a:t>Schwifty</a:t>
            </a:r>
            <a:r>
              <a:rPr lang="en-US" sz="4400" dirty="0" smtClean="0"/>
              <a:t> with </a:t>
            </a:r>
            <a:r>
              <a:rPr sz="4400" dirty="0" smtClean="0"/>
              <a:t>CSS</a:t>
            </a:r>
            <a:r>
              <a:rPr sz="4400" spc="-155" dirty="0" smtClean="0"/>
              <a:t> </a:t>
            </a:r>
            <a:r>
              <a:rPr sz="4400" spc="-35" dirty="0"/>
              <a:t>Values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8682" y="2476500"/>
            <a:ext cx="11227435" cy="5616922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lang="en-US" sz="3000" dirty="0" smtClean="0">
                <a:latin typeface="Avenir Next"/>
                <a:cs typeface="Avenir Next"/>
              </a:rPr>
              <a:t>Rick: E</a:t>
            </a:r>
            <a:r>
              <a:rPr sz="3000" dirty="0" smtClean="0">
                <a:latin typeface="Avenir Next"/>
                <a:cs typeface="Avenir Next"/>
              </a:rPr>
              <a:t>ach </a:t>
            </a:r>
            <a:r>
              <a:rPr sz="3000" spc="-15" dirty="0">
                <a:latin typeface="Avenir Next"/>
                <a:cs typeface="Avenir Next"/>
              </a:rPr>
              <a:t>property </a:t>
            </a:r>
            <a:r>
              <a:rPr sz="3000" dirty="0">
                <a:latin typeface="Avenir Next"/>
                <a:cs typeface="Avenir Next"/>
              </a:rPr>
              <a:t>has a set </a:t>
            </a:r>
            <a:r>
              <a:rPr sz="3000" dirty="0" smtClean="0">
                <a:latin typeface="Avenir Next"/>
                <a:cs typeface="Avenir Next"/>
              </a:rPr>
              <a:t>of</a:t>
            </a:r>
            <a:r>
              <a:rPr lang="en-US" sz="3000" dirty="0" smtClean="0">
                <a:latin typeface="Avenir Next"/>
                <a:cs typeface="Avenir Next"/>
              </a:rPr>
              <a:t> values </a:t>
            </a:r>
            <a:r>
              <a:rPr lang="en-US" sz="3000" dirty="0" err="1" smtClean="0">
                <a:latin typeface="Avenir Next"/>
                <a:cs typeface="Avenir Next"/>
              </a:rPr>
              <a:t>Morty</a:t>
            </a:r>
            <a:r>
              <a:rPr lang="en-US" sz="3000" dirty="0" smtClean="0">
                <a:latin typeface="Avenir Next"/>
                <a:cs typeface="Avenir Next"/>
              </a:rPr>
              <a:t>. It’s like the greatest choose your own adventure novel!</a:t>
            </a:r>
            <a:endParaRPr sz="3000" dirty="0">
              <a:latin typeface="Avenir Next"/>
              <a:cs typeface="Avenir Next"/>
            </a:endParaRPr>
          </a:p>
          <a:p>
            <a:pPr marL="711200" marR="156210">
              <a:lnSpc>
                <a:spcPct val="125000"/>
              </a:lnSpc>
              <a:spcBef>
                <a:spcPts val="1000"/>
              </a:spcBef>
              <a:tabLst>
                <a:tab pos="6866890" algn="l"/>
              </a:tabLst>
            </a:pPr>
            <a:r>
              <a:rPr sz="3000" b="1" dirty="0">
                <a:solidFill>
                  <a:srgbClr val="FFFD78"/>
                </a:solidFill>
                <a:latin typeface="Avenir Next"/>
                <a:cs typeface="Avenir Next"/>
              </a:rPr>
              <a:t>color: </a:t>
            </a:r>
            <a:r>
              <a:rPr lang="en-US" sz="3000" spc="-15" dirty="0" smtClean="0">
                <a:latin typeface="Avenir Next"/>
                <a:cs typeface="Avenir Next"/>
              </a:rPr>
              <a:t>pink</a:t>
            </a:r>
            <a:r>
              <a:rPr sz="3000" spc="-15" dirty="0" smtClean="0">
                <a:latin typeface="Avenir Next"/>
                <a:cs typeface="Avenir Next"/>
              </a:rPr>
              <a:t>, </a:t>
            </a:r>
            <a:r>
              <a:rPr lang="en-US" sz="3000" spc="-15" dirty="0" smtClean="0">
                <a:latin typeface="Avenir Next"/>
                <a:cs typeface="Avenir Next"/>
              </a:rPr>
              <a:t> light </a:t>
            </a:r>
            <a:r>
              <a:rPr sz="3000" dirty="0" smtClean="0">
                <a:latin typeface="Avenir Next"/>
                <a:cs typeface="Avenir Next"/>
              </a:rPr>
              <a:t>blue,</a:t>
            </a:r>
            <a:r>
              <a:rPr sz="3000" spc="-90" dirty="0" smtClean="0">
                <a:latin typeface="Avenir Next"/>
                <a:cs typeface="Avenir Next"/>
              </a:rPr>
              <a:t> </a:t>
            </a:r>
            <a:r>
              <a:rPr sz="3000" spc="-30" dirty="0">
                <a:latin typeface="Avenir Next"/>
                <a:cs typeface="Avenir Next"/>
              </a:rPr>
              <a:t>#CCCCCC	</a:t>
            </a:r>
            <a:r>
              <a:rPr sz="3000" dirty="0" smtClean="0">
                <a:solidFill>
                  <a:srgbClr val="92D050"/>
                </a:solidFill>
                <a:latin typeface="Avenir Next"/>
                <a:cs typeface="Avenir Next"/>
              </a:rPr>
              <a:t>acceptable  </a:t>
            </a:r>
            <a:r>
              <a:rPr lang="en-US" sz="3000" dirty="0" smtClean="0">
                <a:solidFill>
                  <a:srgbClr val="92D050"/>
                </a:solidFill>
                <a:latin typeface="Avenir Next"/>
                <a:cs typeface="Avenir Next"/>
              </a:rPr>
              <a:t>color </a:t>
            </a:r>
            <a:r>
              <a:rPr sz="3000" dirty="0" smtClean="0">
                <a:solidFill>
                  <a:srgbClr val="92D050"/>
                </a:solidFill>
                <a:latin typeface="Avenir Next"/>
                <a:cs typeface="Avenir Next"/>
              </a:rPr>
              <a:t>values</a:t>
            </a:r>
            <a:endParaRPr sz="30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 marR="1826895">
              <a:lnSpc>
                <a:spcPct val="125000"/>
              </a:lnSpc>
              <a:spcBef>
                <a:spcPts val="700"/>
              </a:spcBef>
              <a:tabLst>
                <a:tab pos="7217409" algn="l"/>
              </a:tabLst>
            </a:pPr>
            <a:r>
              <a:rPr sz="3000" b="1" dirty="0">
                <a:solidFill>
                  <a:srgbClr val="FFFF00"/>
                </a:solidFill>
                <a:latin typeface="Avenir Next"/>
                <a:cs typeface="Avenir Next"/>
              </a:rPr>
              <a:t>font-family: </a:t>
            </a:r>
            <a:r>
              <a:rPr sz="3000" dirty="0">
                <a:latin typeface="Avenir Next"/>
                <a:cs typeface="Avenir Next"/>
              </a:rPr>
              <a:t>helvetica,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arial,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sans-serif	</a:t>
            </a:r>
            <a:r>
              <a:rPr lang="en-US" sz="30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en-US" sz="30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a</a:t>
            </a:r>
            <a:r>
              <a:rPr sz="3000" dirty="0" smtClean="0">
                <a:solidFill>
                  <a:srgbClr val="92D050"/>
                </a:solidFill>
                <a:latin typeface="Avenir Next"/>
                <a:cs typeface="Avenir Next"/>
              </a:rPr>
              <a:t>cceptable font-family</a:t>
            </a:r>
            <a:r>
              <a:rPr sz="3000" spc="-75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lang="en-US" sz="30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values</a:t>
            </a:r>
            <a:endParaRPr sz="30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 marR="86995">
              <a:lnSpc>
                <a:spcPct val="125000"/>
              </a:lnSpc>
              <a:spcBef>
                <a:spcPts val="700"/>
              </a:spcBef>
              <a:tabLst>
                <a:tab pos="7817484" algn="l"/>
              </a:tabLst>
            </a:pPr>
            <a:r>
              <a:rPr sz="3000" b="1" spc="-5" dirty="0">
                <a:solidFill>
                  <a:srgbClr val="FFFF00"/>
                </a:solidFill>
                <a:latin typeface="Avenir Next"/>
                <a:cs typeface="Avenir Next"/>
              </a:rPr>
              <a:t>background-image:</a:t>
            </a:r>
            <a:r>
              <a:rPr sz="3000" b="1" spc="25" dirty="0">
                <a:solidFill>
                  <a:srgbClr val="FFFF00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latin typeface="Avenir Next"/>
                <a:cs typeface="Avenir Next"/>
              </a:rPr>
              <a:t>url("imageFile.jpg")	</a:t>
            </a:r>
            <a:r>
              <a:rPr lang="en-US" sz="30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 smtClean="0">
                <a:solidFill>
                  <a:srgbClr val="92D050"/>
                </a:solidFill>
                <a:latin typeface="Avenir Next"/>
                <a:cs typeface="Avenir Next"/>
              </a:rPr>
              <a:t>URL value</a:t>
            </a:r>
            <a:r>
              <a:rPr sz="30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92D050"/>
                </a:solidFill>
                <a:latin typeface="Avenir Next"/>
                <a:cs typeface="Avenir Next"/>
              </a:rPr>
              <a:t>points to </a:t>
            </a:r>
            <a:r>
              <a:rPr lang="en-US" sz="3000" dirty="0" smtClean="0">
                <a:solidFill>
                  <a:srgbClr val="92D050"/>
                </a:solidFill>
                <a:latin typeface="Avenir Next"/>
                <a:cs typeface="Avenir Next"/>
              </a:rPr>
              <a:t>a file location</a:t>
            </a:r>
            <a:endParaRPr sz="30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 marR="5080">
              <a:lnSpc>
                <a:spcPct val="125000"/>
              </a:lnSpc>
              <a:spcBef>
                <a:spcPts val="700"/>
              </a:spcBef>
            </a:pPr>
            <a:r>
              <a:rPr sz="3000" b="1" dirty="0">
                <a:solidFill>
                  <a:srgbClr val="FFFF00"/>
                </a:solidFill>
                <a:latin typeface="Avenir Next"/>
                <a:cs typeface="Avenir Next"/>
              </a:rPr>
              <a:t>height: </a:t>
            </a:r>
            <a:r>
              <a:rPr lang="en-US" sz="3000" dirty="0">
                <a:latin typeface="Avenir Next"/>
                <a:cs typeface="Avenir Next"/>
              </a:rPr>
              <a:t>1</a:t>
            </a:r>
            <a:r>
              <a:rPr sz="3000" dirty="0" smtClean="0">
                <a:latin typeface="Avenir Next"/>
                <a:cs typeface="Avenir Next"/>
              </a:rPr>
              <a:t>0px </a:t>
            </a:r>
            <a:r>
              <a:rPr lang="en-US" sz="3000" dirty="0" smtClean="0">
                <a:latin typeface="Avenir Next"/>
                <a:cs typeface="Avenir Next"/>
              </a:rPr>
              <a:t>7</a:t>
            </a:r>
            <a:r>
              <a:rPr lang="en-US" sz="3000" dirty="0">
                <a:latin typeface="Avenir Next"/>
                <a:cs typeface="Avenir Next"/>
              </a:rPr>
              <a:t>5</a:t>
            </a:r>
            <a:r>
              <a:rPr sz="3000" dirty="0" smtClean="0">
                <a:latin typeface="Avenir Next"/>
                <a:cs typeface="Avenir Next"/>
              </a:rPr>
              <a:t>% </a:t>
            </a:r>
            <a:r>
              <a:rPr lang="en-US" sz="3000" dirty="0" smtClean="0">
                <a:solidFill>
                  <a:srgbClr val="92D050"/>
                </a:solidFill>
                <a:latin typeface="Avenir Next"/>
                <a:cs typeface="Avenir Next"/>
              </a:rPr>
              <a:t>acceptable height values can be a percentage or length</a:t>
            </a:r>
            <a:endParaRPr sz="3000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851518"/>
            <a:ext cx="647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lang="en-US" sz="4400" smtClean="0"/>
              <a:t>Wicked CSS </a:t>
            </a:r>
            <a:r>
              <a:rPr lang="en-US" sz="4400"/>
              <a:t>e</a:t>
            </a:r>
            <a:r>
              <a:rPr sz="4400" smtClean="0"/>
              <a:t>xample</a:t>
            </a:r>
            <a:endParaRPr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5600" y="3276600"/>
            <a:ext cx="8999855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lang="en-US" sz="3600" dirty="0" smtClean="0">
                <a:latin typeface="Avenir Next"/>
                <a:cs typeface="Avenir Next"/>
              </a:rPr>
              <a:t>.</a:t>
            </a:r>
            <a:r>
              <a:rPr lang="en-US" sz="3600" dirty="0" err="1" smtClean="0">
                <a:latin typeface="Avenir Next"/>
                <a:cs typeface="Avenir Next"/>
              </a:rPr>
              <a:t>jessica</a:t>
            </a:r>
            <a:r>
              <a:rPr sz="3600" spc="-100" dirty="0" smtClean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lang="en-US" sz="3600" dirty="0" smtClean="0">
                <a:latin typeface="Avenir Next"/>
                <a:cs typeface="Avenir Next"/>
              </a:rPr>
              <a:t>height</a:t>
            </a:r>
            <a:r>
              <a:rPr sz="3600" dirty="0" smtClean="0">
                <a:latin typeface="Avenir Next"/>
                <a:cs typeface="Avenir Next"/>
              </a:rPr>
              <a:t>:</a:t>
            </a:r>
            <a:r>
              <a:rPr sz="3600" spc="-85" dirty="0" smtClean="0">
                <a:latin typeface="Avenir Next"/>
                <a:cs typeface="Avenir Next"/>
              </a:rPr>
              <a:t> </a:t>
            </a:r>
            <a:r>
              <a:rPr lang="en-US" sz="3600" spc="-20" dirty="0">
                <a:latin typeface="Avenir Next"/>
                <a:cs typeface="Avenir Next"/>
              </a:rPr>
              <a:t>9</a:t>
            </a:r>
            <a:r>
              <a:rPr lang="en-US" sz="3600" spc="-20" dirty="0" smtClean="0">
                <a:latin typeface="Avenir Next"/>
                <a:cs typeface="Avenir Next"/>
              </a:rPr>
              <a:t>5%</a:t>
            </a:r>
            <a:r>
              <a:rPr sz="3600" spc="-20" dirty="0" smtClean="0">
                <a:latin typeface="Avenir Next"/>
                <a:cs typeface="Avenir Next"/>
              </a:rPr>
              <a:t>;</a:t>
            </a:r>
            <a:endParaRPr sz="3600" dirty="0">
              <a:latin typeface="Avenir Next"/>
              <a:cs typeface="Avenir Next"/>
            </a:endParaRP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lang="en-US" sz="3600" dirty="0">
                <a:latin typeface="Avenir Next"/>
                <a:cs typeface="Avenir Next"/>
              </a:rPr>
              <a:t>b</a:t>
            </a:r>
            <a:r>
              <a:rPr lang="en-US" sz="3600" dirty="0" smtClean="0">
                <a:latin typeface="Avenir Next"/>
                <a:cs typeface="Avenir Next"/>
              </a:rPr>
              <a:t>ackground-image</a:t>
            </a:r>
            <a:r>
              <a:rPr sz="3600" dirty="0" smtClean="0">
                <a:latin typeface="Avenir Next"/>
                <a:cs typeface="Avenir Next"/>
              </a:rPr>
              <a:t>:</a:t>
            </a:r>
            <a:r>
              <a:rPr sz="3600" spc="-100" dirty="0" smtClean="0">
                <a:latin typeface="Avenir Next"/>
                <a:cs typeface="Avenir Next"/>
              </a:rPr>
              <a:t> </a:t>
            </a:r>
            <a:r>
              <a:rPr lang="en-US" sz="3600" dirty="0" err="1" smtClean="0">
                <a:latin typeface="Avenir Next"/>
                <a:cs typeface="Avenir Next"/>
              </a:rPr>
              <a:t>url</a:t>
            </a:r>
            <a:r>
              <a:rPr lang="en-US" sz="3600" dirty="0" smtClean="0">
                <a:latin typeface="Avenir Next"/>
                <a:cs typeface="Avenir Next"/>
              </a:rPr>
              <a:t>(“</a:t>
            </a:r>
            <a:r>
              <a:rPr lang="en-US" sz="3600" dirty="0" err="1" smtClean="0">
                <a:latin typeface="Avenir Next"/>
                <a:cs typeface="Avenir Next"/>
              </a:rPr>
              <a:t>dreamgirl.jpeg</a:t>
            </a:r>
            <a:r>
              <a:rPr lang="en-US" sz="3600" dirty="0" smtClean="0">
                <a:latin typeface="Avenir Next"/>
                <a:cs typeface="Avenir Next"/>
              </a:rPr>
              <a:t>”)</a:t>
            </a:r>
            <a:r>
              <a:rPr sz="3600" dirty="0" smtClean="0">
                <a:latin typeface="Avenir Next"/>
                <a:cs typeface="Avenir Next"/>
              </a:rPr>
              <a:t>;</a:t>
            </a:r>
            <a:endParaRPr lang="en-US" sz="3600" dirty="0" smtClean="0">
              <a:latin typeface="Avenir Next"/>
              <a:cs typeface="Avenir Next"/>
            </a:endParaRP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lang="en-US" sz="3600" dirty="0">
                <a:latin typeface="Avenir Next"/>
                <a:cs typeface="Avenir Next"/>
              </a:rPr>
              <a:t>c</a:t>
            </a:r>
            <a:r>
              <a:rPr lang="en-US" sz="3600" dirty="0" smtClean="0">
                <a:latin typeface="Avenir Next"/>
                <a:cs typeface="Avenir Next"/>
              </a:rPr>
              <a:t>olor: tan;</a:t>
            </a: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lang="en-US" sz="3600" dirty="0">
                <a:latin typeface="Avenir Next"/>
                <a:cs typeface="Avenir Next"/>
              </a:rPr>
              <a:t>t</a:t>
            </a:r>
            <a:r>
              <a:rPr lang="en-US" sz="3600" dirty="0" smtClean="0">
                <a:latin typeface="Avenir Next"/>
                <a:cs typeface="Avenir Next"/>
              </a:rPr>
              <a:t>ext-decoration: underline;</a:t>
            </a:r>
            <a:endParaRPr sz="360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36962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4514"/>
            <a:ext cx="6692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375535" algn="l"/>
              </a:tabLst>
            </a:pPr>
            <a:r>
              <a:rPr sz="4400" spc="-400" dirty="0" smtClean="0"/>
              <a:t>Y</a:t>
            </a:r>
            <a:r>
              <a:rPr sz="4400" dirty="0" smtClean="0"/>
              <a:t>our</a:t>
            </a:r>
            <a:r>
              <a:rPr lang="en-US" sz="4400" dirty="0" smtClean="0"/>
              <a:t> </a:t>
            </a:r>
            <a:r>
              <a:rPr sz="4400" spc="-5" dirty="0" smtClean="0"/>
              <a:t>first</a:t>
            </a:r>
            <a:r>
              <a:rPr lang="en-US" sz="4400" spc="-5" dirty="0" smtClean="0"/>
              <a:t> webpage</a:t>
            </a:r>
            <a:endParaRPr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36962"/>
            <a:ext cx="12975028" cy="731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5435" y="2920120"/>
            <a:ext cx="10590530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" dirty="0" err="1" smtClean="0">
                <a:latin typeface="Avenir Next"/>
                <a:cs typeface="Avenir Next"/>
              </a:rPr>
              <a:t>Morty</a:t>
            </a:r>
            <a:r>
              <a:rPr lang="en-US" sz="3600" spc="-15" dirty="0" smtClean="0">
                <a:latin typeface="Avenir Next"/>
                <a:cs typeface="Avenir Next"/>
              </a:rPr>
              <a:t>: Ah Geez Rick. What </a:t>
            </a:r>
            <a:r>
              <a:rPr lang="en-US" sz="3600" spc="-15" dirty="0" smtClean="0">
                <a:latin typeface="Avenir Next"/>
                <a:cs typeface="Avenir Next"/>
              </a:rPr>
              <a:t>does HTML look like</a:t>
            </a:r>
            <a:r>
              <a:rPr lang="en-US" sz="3600" spc="-15" dirty="0" smtClean="0">
                <a:latin typeface="Avenir Next"/>
                <a:cs typeface="Avenir Next"/>
              </a:rPr>
              <a:t>?</a:t>
            </a:r>
          </a:p>
          <a:p>
            <a:pPr marL="12700">
              <a:spcBef>
                <a:spcPts val="100"/>
              </a:spcBef>
            </a:pPr>
            <a:r>
              <a:rPr lang="en-US" sz="3600" spc="-15" dirty="0" smtClean="0">
                <a:latin typeface="Avenir Next"/>
                <a:cs typeface="Avenir Next"/>
              </a:rPr>
              <a:t>Rick: </a:t>
            </a:r>
            <a:r>
              <a:rPr lang="en-US" sz="3600" spc="-15" dirty="0" err="1" smtClean="0">
                <a:latin typeface="Avenir Next"/>
                <a:cs typeface="Avenir Next"/>
              </a:rPr>
              <a:t>Burrrp</a:t>
            </a:r>
            <a:r>
              <a:rPr lang="en-US" sz="3600" spc="-15" dirty="0" smtClean="0">
                <a:latin typeface="Avenir Next"/>
                <a:cs typeface="Avenir Next"/>
              </a:rPr>
              <a:t>. Let me show you.. Let me show you</a:t>
            </a:r>
            <a:endParaRPr lang="en-US" sz="3600" dirty="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</a:t>
            </a:r>
          </a:p>
          <a:p>
            <a:pPr marL="1066800">
              <a:lnSpc>
                <a:spcPct val="100000"/>
              </a:lnSpc>
              <a:spcBef>
                <a:spcPts val="1675"/>
              </a:spcBef>
            </a:pPr>
            <a:r>
              <a:rPr sz="3600" dirty="0">
                <a:latin typeface="Avenir Next"/>
                <a:cs typeface="Avenir Next"/>
              </a:rPr>
              <a:t>&lt;h1&gt;Hello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&lt;/</a:t>
            </a:r>
            <a:r>
              <a:rPr sz="3600" dirty="0">
                <a:latin typeface="Avenir Next"/>
                <a:cs typeface="Avenir Next"/>
              </a:rPr>
              <a:t>h1&gt;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751964"/>
          </a:xfrm>
          <a:custGeom>
            <a:avLst/>
            <a:gdLst/>
            <a:ahLst/>
            <a:cxnLst/>
            <a:rect l="l" t="t" r="r" b="b"/>
            <a:pathLst>
              <a:path w="13004800" h="1751964">
                <a:moveTo>
                  <a:pt x="0" y="1751596"/>
                </a:moveTo>
                <a:lnTo>
                  <a:pt x="13004800" y="1751596"/>
                </a:lnTo>
                <a:lnTo>
                  <a:pt x="13004800" y="0"/>
                </a:lnTo>
                <a:lnTo>
                  <a:pt x="0" y="0"/>
                </a:lnTo>
                <a:lnTo>
                  <a:pt x="0" y="1751596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38896"/>
            <a:ext cx="13004800" cy="640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94966"/>
            <a:ext cx="12998450" cy="7958633"/>
          </a:xfrm>
          <a:custGeom>
            <a:avLst/>
            <a:gdLst/>
            <a:ahLst/>
            <a:cxnLst/>
            <a:rect l="l" t="t" r="r" b="b"/>
            <a:pathLst>
              <a:path w="12998450" h="6324600">
                <a:moveTo>
                  <a:pt x="0" y="0"/>
                </a:moveTo>
                <a:lnTo>
                  <a:pt x="12998049" y="0"/>
                </a:lnTo>
                <a:lnTo>
                  <a:pt x="12998049" y="6324599"/>
                </a:lnTo>
                <a:lnTo>
                  <a:pt x="0" y="6324599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6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100" y="235960"/>
            <a:ext cx="62357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Check out the code behind </a:t>
            </a:r>
            <a:r>
              <a:rPr lang="en-US" sz="4400" dirty="0" smtClean="0"/>
              <a:t>Adult Swim’s website</a:t>
            </a:r>
            <a:r>
              <a:rPr sz="4400" dirty="0" smtClean="0"/>
              <a:t>?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1" y="1807719"/>
            <a:ext cx="12034448" cy="7933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865" y="827956"/>
            <a:ext cx="6692900" cy="627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Down the HTML rabbit hole</a:t>
            </a:r>
            <a:r>
              <a:rPr sz="4400" dirty="0" smtClean="0"/>
              <a:t>?</a:t>
            </a:r>
            <a:endParaRPr sz="4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1615" y="3456963"/>
            <a:ext cx="10021570" cy="4528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Rick: Pay attention </a:t>
            </a:r>
            <a:r>
              <a:rPr lang="en-US" sz="3600" spc="-90" dirty="0" err="1" smtClean="0">
                <a:latin typeface="Avenir Next"/>
                <a:cs typeface="Avenir Next"/>
              </a:rPr>
              <a:t>Morty</a:t>
            </a:r>
            <a:r>
              <a:rPr lang="en-US" sz="3600" spc="-90" dirty="0" smtClean="0">
                <a:latin typeface="Avenir Next"/>
                <a:cs typeface="Avenir Next"/>
              </a:rPr>
              <a:t>! I don’t have time to do this myself and school is wasting your time. </a:t>
            </a:r>
            <a:r>
              <a:rPr lang="en-US" sz="3600" spc="-90" dirty="0" err="1" smtClean="0">
                <a:latin typeface="Avenir Next"/>
                <a:cs typeface="Avenir Next"/>
              </a:rPr>
              <a:t>Burrrp</a:t>
            </a:r>
            <a:r>
              <a:rPr lang="en-US" sz="3600" spc="-90" dirty="0" smtClean="0">
                <a:latin typeface="Avenir Next"/>
                <a:cs typeface="Avenir Next"/>
              </a:rPr>
              <a:t>.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spc="-9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What we are covering: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	</a:t>
            </a:r>
            <a:r>
              <a:rPr sz="3600" spc="-90" dirty="0" smtClean="0">
                <a:latin typeface="Avenir Next"/>
                <a:cs typeface="Avenir Next"/>
              </a:rPr>
              <a:t>Tags</a:t>
            </a:r>
            <a:endParaRPr lang="en-US" sz="3600" dirty="0">
              <a:latin typeface="Avenir Next"/>
              <a:cs typeface="Avenir Next"/>
            </a:endParaRPr>
          </a:p>
          <a:p>
            <a:pPr marL="12700" marR="5824855">
              <a:lnSpc>
                <a:spcPct val="145800"/>
              </a:lnSpc>
              <a:spcBef>
                <a:spcPts val="700"/>
              </a:spcBef>
            </a:pPr>
            <a:r>
              <a:rPr lang="en-US" sz="3600" dirty="0" smtClean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Elements  </a:t>
            </a:r>
            <a:r>
              <a:rPr lang="en-US" sz="3600" dirty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A</a:t>
            </a:r>
            <a:r>
              <a:rPr sz="3600" spc="-45" dirty="0" smtClean="0">
                <a:latin typeface="Avenir Next"/>
                <a:cs typeface="Avenir Next"/>
              </a:rPr>
              <a:t>t</a:t>
            </a:r>
            <a:r>
              <a:rPr sz="3600" dirty="0" smtClean="0">
                <a:latin typeface="Avenir Next"/>
                <a:cs typeface="Avenir Next"/>
              </a:rPr>
              <a:t>tributes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09949"/>
            <a:ext cx="41021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Schwifty</a:t>
            </a:r>
            <a:r>
              <a:rPr lang="en-US" sz="4400" dirty="0" smtClean="0"/>
              <a:t> with Tags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406400" y="2514600"/>
            <a:ext cx="12192000" cy="653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lang="en-US" sz="3600" spc="-10" dirty="0" smtClean="0">
                <a:latin typeface="Avenir Next"/>
                <a:cs typeface="Avenir Next"/>
              </a:rPr>
              <a:t>Rick: I like to think of tags as Jerry next to me. </a:t>
            </a:r>
            <a:r>
              <a:rPr sz="3600" spc="-10" dirty="0" smtClean="0">
                <a:latin typeface="Avenir Next"/>
                <a:cs typeface="Avenir Next"/>
              </a:rPr>
              <a:t>Every </a:t>
            </a:r>
            <a:r>
              <a:rPr sz="3600" dirty="0">
                <a:latin typeface="Avenir Next"/>
                <a:cs typeface="Avenir Next"/>
              </a:rPr>
              <a:t>tag </a:t>
            </a:r>
            <a:r>
              <a:rPr sz="3600" spc="-10" dirty="0">
                <a:latin typeface="Avenir Next"/>
                <a:cs typeface="Avenir Next"/>
              </a:rPr>
              <a:t>starts </a:t>
            </a:r>
            <a:r>
              <a:rPr sz="3600" dirty="0">
                <a:latin typeface="Avenir Next"/>
                <a:cs typeface="Avenir Next"/>
              </a:rPr>
              <a:t>with a “less than” sign and ends with</a:t>
            </a:r>
            <a:r>
              <a:rPr sz="3600" spc="-6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a  </a:t>
            </a:r>
            <a:r>
              <a:rPr sz="3600" spc="-40" dirty="0">
                <a:latin typeface="Avenir Next"/>
                <a:cs typeface="Avenir Next"/>
              </a:rPr>
              <a:t>“greater </a:t>
            </a:r>
            <a:r>
              <a:rPr sz="3600" dirty="0">
                <a:latin typeface="Avenir Next"/>
                <a:cs typeface="Avenir Next"/>
              </a:rPr>
              <a:t>than”</a:t>
            </a:r>
            <a:r>
              <a:rPr sz="3600" spc="-25" dirty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sign</a:t>
            </a:r>
            <a:r>
              <a:rPr lang="en-US" sz="3600" dirty="0" smtClean="0">
                <a:latin typeface="Avenir Next"/>
                <a:cs typeface="Avenir Next"/>
              </a:rPr>
              <a:t>. I can prove it mathematically!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 </a:t>
            </a:r>
            <a:r>
              <a:rPr lang="en-US" sz="3600" spc="-20" dirty="0" smtClean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HTML</a:t>
            </a:r>
            <a:r>
              <a:rPr sz="3600" spc="-24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 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body</a:t>
            </a:r>
            <a:r>
              <a:rPr sz="3600" spc="-15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879600" marR="52069">
              <a:lnSpc>
                <a:spcPct val="125000"/>
              </a:lnSpc>
              <a:spcBef>
                <a:spcPts val="695"/>
              </a:spcBef>
            </a:pPr>
            <a:r>
              <a:rPr sz="3600" dirty="0">
                <a:latin typeface="Avenir Next"/>
                <a:cs typeface="Avenir Next"/>
              </a:rPr>
              <a:t>&lt;h1&gt;Hello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!&lt;/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H1 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tags, one opening and one</a:t>
            </a:r>
            <a:r>
              <a:rPr sz="3600" spc="-21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closing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7112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63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0" y="868607"/>
            <a:ext cx="1196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300" dirty="0"/>
              <a:t> </a:t>
            </a:r>
            <a:r>
              <a:rPr lang="en-US" sz="4400" spc="-110" dirty="0"/>
              <a:t>t</a:t>
            </a:r>
            <a:r>
              <a:rPr sz="4400" spc="-110" dirty="0" smtClean="0"/>
              <a:t>ags</a:t>
            </a:r>
            <a:r>
              <a:rPr lang="en-US" sz="4400" spc="-110" dirty="0" smtClean="0"/>
              <a:t> are more simple than your dad’s brain </a:t>
            </a:r>
            <a:endParaRPr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94080" y="2596444"/>
            <a:ext cx="11216640" cy="6336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spc="-30" dirty="0" smtClean="0"/>
              <a:t>Rick: </a:t>
            </a:r>
            <a:r>
              <a:rPr lang="en-US" sz="3600" spc="-30" dirty="0" smtClean="0"/>
              <a:t>Listen </a:t>
            </a:r>
            <a:r>
              <a:rPr sz="3600" spc="-30" dirty="0" smtClean="0"/>
              <a:t>here </a:t>
            </a:r>
            <a:r>
              <a:rPr lang="en-US" sz="3600" spc="-30" dirty="0" err="1" smtClean="0"/>
              <a:t>Morty</a:t>
            </a:r>
            <a:r>
              <a:rPr lang="en-US" sz="3600" spc="-30" dirty="0" smtClean="0"/>
              <a:t>. There </a:t>
            </a:r>
            <a:r>
              <a:rPr sz="3600" spc="-25" dirty="0" smtClean="0"/>
              <a:t>are </a:t>
            </a:r>
            <a:r>
              <a:rPr sz="3600" dirty="0"/>
              <a:t>opening tags and closing tags. Closing</a:t>
            </a:r>
            <a:r>
              <a:rPr sz="3600" spc="-125" dirty="0"/>
              <a:t> </a:t>
            </a:r>
            <a:r>
              <a:rPr sz="3600" dirty="0"/>
              <a:t>tags  have a </a:t>
            </a:r>
            <a:r>
              <a:rPr sz="3600" spc="-5" dirty="0"/>
              <a:t>backslash </a:t>
            </a:r>
            <a:r>
              <a:rPr sz="3600" spc="-15" dirty="0"/>
              <a:t>before </a:t>
            </a:r>
            <a:r>
              <a:rPr sz="3600" dirty="0"/>
              <a:t>the tag</a:t>
            </a:r>
            <a:r>
              <a:rPr sz="3600" spc="-35" dirty="0"/>
              <a:t> </a:t>
            </a:r>
            <a:r>
              <a:rPr sz="3600" dirty="0"/>
              <a:t>name</a:t>
            </a:r>
            <a:r>
              <a:rPr sz="3600" dirty="0" smtClean="0"/>
              <a:t>.</a:t>
            </a:r>
            <a:r>
              <a:rPr lang="en-US" sz="3600" dirty="0" smtClean="0"/>
              <a:t> You got it? This is very important it might save your life someday or even get you a date with Jessica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err="1" smtClean="0"/>
              <a:t>Morty</a:t>
            </a:r>
            <a:r>
              <a:rPr lang="en-US" sz="3600" dirty="0" smtClean="0"/>
              <a:t>: Really?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smtClean="0"/>
              <a:t>Rick: Of course not </a:t>
            </a:r>
            <a:r>
              <a:rPr lang="en-US" sz="3600" dirty="0" err="1" smtClean="0"/>
              <a:t>Morty</a:t>
            </a:r>
            <a:r>
              <a:rPr lang="en-US" sz="3600" dirty="0" smtClean="0"/>
              <a:t>. Geez. </a:t>
            </a:r>
            <a:r>
              <a:rPr lang="en-US" sz="3600" dirty="0" smtClean="0"/>
              <a:t>You can build a better Jessica with this.</a:t>
            </a:r>
            <a:endParaRPr lang="en-US" sz="3600" dirty="0" smtClean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517707"/>
            <a:ext cx="7924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/>
              <a:t>HTML</a:t>
            </a:r>
            <a:r>
              <a:rPr sz="4400" spc="-210"/>
              <a:t> </a:t>
            </a:r>
            <a:r>
              <a:rPr lang="en-US" sz="4400"/>
              <a:t>e</a:t>
            </a:r>
            <a:r>
              <a:rPr sz="4400" smtClean="0"/>
              <a:t>lements</a:t>
            </a:r>
            <a:r>
              <a:rPr lang="en-US" sz="4400" smtClean="0"/>
              <a:t> are more valuable than a cloud that farts gold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7863" y="2459717"/>
            <a:ext cx="11078845" cy="6653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sz="3200" dirty="0" smtClean="0">
                <a:latin typeface="Avenir Next"/>
                <a:cs typeface="Avenir Next"/>
              </a:rPr>
              <a:t>HTML elements</a:t>
            </a:r>
            <a:r>
              <a:rPr lang="en-US" sz="3200" dirty="0" smtClean="0">
                <a:latin typeface="Avenir Next"/>
                <a:cs typeface="Avenir Next"/>
              </a:rPr>
              <a:t> are made up by the opening and closing tags. </a:t>
            </a:r>
            <a:r>
              <a:rPr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Kind of like that stupid ant idiot from Vindicators has the super power of being left out crumbs </a:t>
            </a:r>
          </a:p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sz="3100" dirty="0" smtClean="0">
                <a:latin typeface="Avenir Next"/>
                <a:cs typeface="Avenir Next"/>
              </a:rPr>
              <a:t>&lt;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>
                <a:solidFill>
                  <a:srgbClr val="92D050"/>
                </a:solidFill>
                <a:latin typeface="Avenir Next"/>
                <a:cs typeface="Avenir Next"/>
              </a:rPr>
              <a:t>&lt;body&gt; </a:t>
            </a:r>
          </a:p>
          <a:p>
            <a:pPr marL="1066800">
              <a:lnSpc>
                <a:spcPct val="100000"/>
              </a:lnSpc>
              <a:spcBef>
                <a:spcPts val="1680"/>
              </a:spcBef>
            </a:pPr>
            <a:r>
              <a:rPr sz="3100" dirty="0">
                <a:latin typeface="Avenir Next"/>
                <a:cs typeface="Avenir Next"/>
              </a:rPr>
              <a:t>&lt;h1&gt;Hello </a:t>
            </a:r>
            <a:r>
              <a:rPr lang="en-US" sz="3100" dirty="0" smtClean="0">
                <a:latin typeface="Avenir Next"/>
                <a:cs typeface="Avenir Next"/>
              </a:rPr>
              <a:t>Infinite Timelines</a:t>
            </a: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h1</a:t>
            </a:r>
            <a:r>
              <a:rPr sz="3100" dirty="0" smtClean="0">
                <a:latin typeface="Avenir Next"/>
                <a:cs typeface="Avenir Next"/>
              </a:rPr>
              <a:t>&gt; 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 smtClean="0">
                <a:solidFill>
                  <a:srgbClr val="92D050"/>
                </a:solidFill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580"/>
              </a:spcBef>
            </a:pP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Some consist of just a self-closing</a:t>
            </a:r>
            <a:r>
              <a:rPr sz="3200" i="1" spc="-2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tag</a:t>
            </a:r>
          </a:p>
          <a:p>
            <a:pPr marL="152400">
              <a:lnSpc>
                <a:spcPct val="100000"/>
              </a:lnSpc>
              <a:spcBef>
                <a:spcPts val="1960"/>
              </a:spcBef>
            </a:pPr>
            <a:r>
              <a:rPr sz="3200" b="1" dirty="0">
                <a:solidFill>
                  <a:srgbClr val="92D050"/>
                </a:solidFill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img</a:t>
            </a:r>
            <a:r>
              <a:rPr sz="3200" spc="-15" dirty="0">
                <a:latin typeface="Avenir Next"/>
                <a:cs typeface="Avenir Next"/>
              </a:rPr>
              <a:t> </a:t>
            </a:r>
            <a:r>
              <a:rPr sz="3200" spc="-15" dirty="0" smtClean="0">
                <a:latin typeface="Avenir Next"/>
                <a:cs typeface="Avenir Next"/>
              </a:rPr>
              <a:t>sr</a:t>
            </a:r>
            <a:r>
              <a:rPr lang="en-US" sz="3200" spc="-15" dirty="0" smtClean="0">
                <a:latin typeface="Avenir Next"/>
                <a:cs typeface="Avenir Next"/>
              </a:rPr>
              <a:t>c</a:t>
            </a:r>
            <a:r>
              <a:rPr lang="en-US" sz="3200" spc="-15" dirty="0">
                <a:latin typeface="Avenir Next"/>
                <a:cs typeface="Avenir Next"/>
              </a:rPr>
              <a:t>=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“http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://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Vindicators4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.jp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g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"</a:t>
            </a:r>
            <a:r>
              <a:rPr lang="en-US" sz="3200" b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&gt;</a:t>
            </a:r>
            <a:endParaRPr sz="3200" b="1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3247"/>
            <a:ext cx="699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Basic </a:t>
            </a:r>
            <a:r>
              <a:rPr sz="4400" dirty="0" smtClean="0"/>
              <a:t>HTML</a:t>
            </a:r>
            <a:r>
              <a:rPr sz="4400" spc="-210" dirty="0" smtClean="0"/>
              <a:t> </a:t>
            </a:r>
            <a:r>
              <a:rPr lang="en-US" sz="4400" dirty="0"/>
              <a:t>e</a:t>
            </a:r>
            <a:r>
              <a:rPr sz="4400" dirty="0" smtClean="0"/>
              <a:t>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7000" y="2402456"/>
            <a:ext cx="10763250" cy="7704673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lang="en-US" sz="3600" dirty="0" smtClean="0">
                <a:latin typeface="Avenir Next"/>
                <a:cs typeface="Avenir Next"/>
              </a:rPr>
              <a:t>Rick: These </a:t>
            </a:r>
            <a:r>
              <a:rPr sz="3600" dirty="0" smtClean="0">
                <a:latin typeface="Avenir Next"/>
                <a:cs typeface="Avenir Next"/>
              </a:rPr>
              <a:t>HTML</a:t>
            </a:r>
            <a:r>
              <a:rPr sz="3600" spc="-120" dirty="0" smtClean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elements</a:t>
            </a:r>
            <a:r>
              <a:rPr lang="en-US" sz="3600" dirty="0" smtClean="0">
                <a:latin typeface="Avenir Next"/>
                <a:cs typeface="Avenir Next"/>
              </a:rPr>
              <a:t> are basic like multiverse cable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dirty="0">
                <a:latin typeface="Avenir Next"/>
                <a:cs typeface="Avenir Next"/>
              </a:rPr>
              <a:t>&lt;html&gt;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HTML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spc="-5" dirty="0" smtClean="0">
                <a:latin typeface="Avenir Next"/>
                <a:cs typeface="Avenir Next"/>
              </a:rPr>
              <a:t>&lt;</a:t>
            </a:r>
            <a:r>
              <a:rPr sz="3600" spc="-5" dirty="0">
                <a:latin typeface="Avenir Next"/>
                <a:cs typeface="Avenir Next"/>
              </a:rPr>
              <a:t>head</a:t>
            </a:r>
            <a:r>
              <a:rPr sz="3600" spc="-5" dirty="0" smtClean="0">
                <a:latin typeface="Avenir Next"/>
                <a:cs typeface="Avenir Next"/>
              </a:rPr>
              <a:t>&gt;</a:t>
            </a:r>
            <a:r>
              <a:rPr lang="en-US" sz="3600" spc="-5" dirty="0" smtClean="0">
                <a:latin typeface="Avenir Next"/>
                <a:cs typeface="Avenir Next"/>
              </a:rPr>
              <a:t> </a:t>
            </a:r>
            <a:r>
              <a:rPr lang="en-US" sz="36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info about the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&lt;title&gt;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title for the document</a:t>
            </a:r>
            <a:endParaRPr sz="36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the document body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dirty="0" smtClean="0">
                <a:latin typeface="Avenir Next"/>
                <a:cs typeface="Avenir Next"/>
              </a:rPr>
              <a:t>to &lt;h6&gt;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HTML headings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p</a:t>
            </a:r>
            <a:r>
              <a:rPr sz="3600" dirty="0" smtClean="0">
                <a:latin typeface="Avenir Next"/>
                <a:cs typeface="Avenir Next"/>
              </a:rPr>
              <a:t>&gt;</a:t>
            </a:r>
            <a:r>
              <a:rPr lang="en-US" sz="3600" dirty="0" smtClean="0"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paragraph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</a:t>
            </a:r>
            <a:r>
              <a:rPr lang="en-US" sz="3600" dirty="0" err="1" smtClean="0">
                <a:latin typeface="Avenir Next"/>
                <a:cs typeface="Avenir Next"/>
              </a:rPr>
              <a:t>br</a:t>
            </a:r>
            <a:r>
              <a:rPr lang="en-US" sz="3600" dirty="0" smtClean="0">
                <a:latin typeface="Avenir Next"/>
                <a:cs typeface="Avenir Next"/>
              </a:rPr>
              <a:t>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inserts a line break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8001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mtClean="0"/>
              <a:t>Other important HTML elements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2200" y="2402456"/>
            <a:ext cx="11201400" cy="565539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lang="en-US" sz="3200" dirty="0" smtClean="0">
                <a:latin typeface="Avenir Next"/>
                <a:cs typeface="Avenir Next"/>
              </a:rPr>
              <a:t>img</a:t>
            </a:r>
            <a:r>
              <a:rPr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image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>
                <a:latin typeface="Avenir Next"/>
                <a:cs typeface="Avenir Next"/>
              </a:rPr>
              <a:t>&lt;section&gt;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div&gt;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another way to define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hyperlink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ul&gt; &lt;li&gt; / &lt;ol&gt;&lt;</a:t>
            </a:r>
            <a:r>
              <a:rPr sz="3200" dirty="0" smtClean="0">
                <a:latin typeface="Avenir Next"/>
                <a:cs typeface="Avenir Next"/>
              </a:rPr>
              <a:t>li</a:t>
            </a:r>
            <a:r>
              <a:rPr lang="en-US"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unordered or ordered list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spc="-5" dirty="0" smtClean="0">
                <a:latin typeface="Avenir Next"/>
                <a:cs typeface="Avenir Next"/>
              </a:rPr>
              <a:t>&lt;button&gt;</a:t>
            </a:r>
            <a:r>
              <a:rPr lang="en-US" sz="3200" spc="-5" dirty="0" smtClean="0">
                <a:latin typeface="Avenir Next"/>
                <a:cs typeface="Avenir Next"/>
              </a:rPr>
              <a:t>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button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&lt;table&gt;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table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&lt;video&gt;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video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750</Words>
  <Application>Microsoft Macintosh PowerPoint</Application>
  <PresentationFormat>Custom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Avenir Next</vt:lpstr>
      <vt:lpstr>AvenirNext-Medium</vt:lpstr>
      <vt:lpstr>Calibri</vt:lpstr>
      <vt:lpstr>Calibri Light</vt:lpstr>
      <vt:lpstr>Times New Roman</vt:lpstr>
      <vt:lpstr>Wingdings</vt:lpstr>
      <vt:lpstr>Arial</vt:lpstr>
      <vt:lpstr>Office Theme</vt:lpstr>
      <vt:lpstr>What is HTML?</vt:lpstr>
      <vt:lpstr>Your first webpage</vt:lpstr>
      <vt:lpstr>Check out the code behind Adult Swim’s website?</vt:lpstr>
      <vt:lpstr>Down the HTML rabbit hole?</vt:lpstr>
      <vt:lpstr>Let’s Get Schwifty with Tags</vt:lpstr>
      <vt:lpstr>HTML tags are more simple than your dad’s brain </vt:lpstr>
      <vt:lpstr>HTML elements are more valuable than a cloud that farts gold</vt:lpstr>
      <vt:lpstr>Basic HTML elements</vt:lpstr>
      <vt:lpstr>Other important HTML elements</vt:lpstr>
      <vt:lpstr>HTML attributes and fractal dust</vt:lpstr>
      <vt:lpstr>Let’s Get Riggity Wrecked with CSS?</vt:lpstr>
      <vt:lpstr>What the hell is CSS?</vt:lpstr>
      <vt:lpstr>Schwifty Example</vt:lpstr>
      <vt:lpstr>CSS selectors are like portal destinations</vt:lpstr>
      <vt:lpstr>Show Me What You Got! CSS Properties</vt:lpstr>
      <vt:lpstr>Get Schwifty with CSS Values</vt:lpstr>
      <vt:lpstr>Wicked CSS example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cp:lastModifiedBy>Christopher Huie</cp:lastModifiedBy>
  <cp:revision>22</cp:revision>
  <dcterms:created xsi:type="dcterms:W3CDTF">2017-04-26T16:26:58Z</dcterms:created>
  <dcterms:modified xsi:type="dcterms:W3CDTF">2018-01-14T04:02:45Z</dcterms:modified>
</cp:coreProperties>
</file>