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21"/>
  </p:notesMasterIdLst>
  <p:sldIdLst>
    <p:sldId id="271" r:id="rId2"/>
    <p:sldId id="270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4" r:id="rId2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3"/>
    <p:restoredTop sz="94574"/>
  </p:normalViewPr>
  <p:slideViewPr>
    <p:cSldViewPr>
      <p:cViewPr varScale="1">
        <p:scale>
          <a:sx n="74" d="100"/>
          <a:sy n="74" d="100"/>
        </p:scale>
        <p:origin x="77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711D7-0DE2-8340-B473-543675D8B02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FB956-E347-4142-A065-CCDF85CF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FB956-E347-4142-A065-CCDF85CFC0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1596249"/>
            <a:ext cx="11054080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19289"/>
            <a:ext cx="2804160" cy="826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19289"/>
            <a:ext cx="8249920" cy="8265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1" y="2390987"/>
            <a:ext cx="5528734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1" y="3562773"/>
            <a:ext cx="5528734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770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i.imgur.com/Th5404r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413958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5168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sz="4400" dirty="0"/>
              <a:t>Wh</a:t>
            </a:r>
            <a:r>
              <a:rPr sz="4400" spc="-45" dirty="0"/>
              <a:t>a</a:t>
            </a:r>
            <a:r>
              <a:rPr sz="4400" dirty="0"/>
              <a:t>t	is	HTML?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0" y="2413958"/>
            <a:ext cx="12975028" cy="7315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9100" y="2985458"/>
            <a:ext cx="8763000" cy="7316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r>
              <a:rPr lang="en-US" sz="4400" dirty="0" smtClean="0">
                <a:latin typeface="AvenirNext-Medium"/>
                <a:cs typeface="AvenirNext-Medium"/>
              </a:rPr>
              <a:t>Rick : </a:t>
            </a:r>
            <a:r>
              <a:rPr sz="4400" dirty="0" smtClean="0">
                <a:latin typeface="AvenirNext-Medium"/>
                <a:cs typeface="AvenirNext-Medium"/>
              </a:rPr>
              <a:t>HTML</a:t>
            </a:r>
            <a:r>
              <a:rPr sz="4400" spc="-110" dirty="0" smtClean="0">
                <a:latin typeface="AvenirNext-Medium"/>
                <a:cs typeface="AvenirNext-Medium"/>
              </a:rPr>
              <a:t> </a:t>
            </a:r>
            <a:r>
              <a:rPr sz="4400" dirty="0">
                <a:latin typeface="AvenirNext-Medium"/>
                <a:cs typeface="AvenirNext-Medium"/>
              </a:rPr>
              <a:t>is	</a:t>
            </a:r>
            <a:r>
              <a:rPr lang="en-US" sz="4400" dirty="0" smtClean="0">
                <a:latin typeface="AvenirNext-Medium"/>
                <a:cs typeface="AvenirNext-Medium"/>
              </a:rPr>
              <a:t>the </a:t>
            </a:r>
            <a:r>
              <a:rPr sz="4400" dirty="0" smtClean="0">
                <a:latin typeface="AvenirNext-Medium"/>
                <a:cs typeface="AvenirNext-Medium"/>
              </a:rPr>
              <a:t>content</a:t>
            </a:r>
            <a:r>
              <a:rPr lang="en-US" sz="4400" dirty="0">
                <a:latin typeface="AvenirNext-Medium"/>
                <a:cs typeface="AvenirNext-Medium"/>
              </a:rPr>
              <a:t> </a:t>
            </a:r>
            <a:r>
              <a:rPr sz="4400" dirty="0" smtClean="0">
                <a:latin typeface="AvenirNext-Medium"/>
                <a:cs typeface="AvenirNext-Medium"/>
              </a:rPr>
              <a:t>and  </a:t>
            </a:r>
            <a:r>
              <a:rPr sz="4400" spc="-10" dirty="0">
                <a:latin typeface="AvenirNext-Medium"/>
                <a:cs typeface="AvenirNext-Medium"/>
              </a:rPr>
              <a:t>structure	</a:t>
            </a:r>
            <a:r>
              <a:rPr sz="4400" dirty="0">
                <a:latin typeface="AvenirNext-Medium"/>
                <a:cs typeface="AvenirNext-Medium"/>
              </a:rPr>
              <a:t>of</a:t>
            </a:r>
            <a:r>
              <a:rPr sz="4400" spc="100" dirty="0">
                <a:latin typeface="AvenirNext-Medium"/>
                <a:cs typeface="AvenirNext-Medium"/>
              </a:rPr>
              <a:t> </a:t>
            </a:r>
            <a:r>
              <a:rPr sz="4400" dirty="0">
                <a:latin typeface="AvenirNext-Medium"/>
                <a:cs typeface="AvenirNext-Medium"/>
              </a:rPr>
              <a:t>a	</a:t>
            </a:r>
            <a:r>
              <a:rPr sz="4400" dirty="0" smtClean="0">
                <a:latin typeface="AvenirNext-Medium"/>
                <a:cs typeface="AvenirNext-Medium"/>
              </a:rPr>
              <a:t>webpage</a:t>
            </a:r>
            <a:r>
              <a:rPr lang="en-US" sz="4400" dirty="0" smtClean="0">
                <a:latin typeface="AvenirNext-Medium"/>
                <a:cs typeface="AvenirNext-Medium"/>
              </a:rPr>
              <a:t> </a:t>
            </a:r>
            <a:r>
              <a:rPr lang="en-US" sz="4400" dirty="0" err="1" smtClean="0">
                <a:latin typeface="AvenirNext-Medium"/>
                <a:cs typeface="AvenirNext-Medium"/>
              </a:rPr>
              <a:t>Morty</a:t>
            </a:r>
            <a:r>
              <a:rPr lang="en-US" sz="4400" dirty="0" smtClean="0">
                <a:latin typeface="AvenirNext-Medium"/>
                <a:cs typeface="AvenirNext-Medium"/>
              </a:rPr>
              <a:t>.</a:t>
            </a: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endParaRPr lang="en-US" sz="4400" dirty="0" smtClean="0">
              <a:latin typeface="AvenirNext-Medium"/>
              <a:cs typeface="AvenirNext-Medium"/>
            </a:endParaRP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r>
              <a:rPr lang="en-US" sz="4400" dirty="0" smtClean="0">
                <a:latin typeface="AvenirNext-Medium"/>
                <a:cs typeface="AvenirNext-Medium"/>
              </a:rPr>
              <a:t>Summer : It’s like the only thing that really matters</a:t>
            </a:r>
            <a:endParaRPr lang="en-US" sz="4400" dirty="0" smtClean="0">
              <a:latin typeface="AvenirNext-Medium"/>
              <a:cs typeface="AvenirNext-Medium"/>
            </a:endParaRP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endParaRPr lang="en-US" sz="4400" dirty="0">
              <a:latin typeface="AvenirNext-Medium"/>
              <a:cs typeface="AvenirNext-Medium"/>
            </a:endParaRP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r>
              <a:rPr lang="en-US" sz="4400" dirty="0" smtClean="0">
                <a:latin typeface="AvenirNext-Medium"/>
                <a:cs typeface="AvenirNext-Medium"/>
              </a:rPr>
              <a:t> </a:t>
            </a:r>
            <a:endParaRPr sz="4400" dirty="0">
              <a:latin typeface="AvenirNext-Medium"/>
              <a:cs typeface="AvenirNext-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798034"/>
            <a:ext cx="7772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HTML</a:t>
            </a:r>
            <a:r>
              <a:rPr sz="4400" spc="-240" dirty="0"/>
              <a:t> </a:t>
            </a:r>
            <a:r>
              <a:rPr lang="en-US" sz="4400" spc="-10" dirty="0"/>
              <a:t>a</a:t>
            </a:r>
            <a:r>
              <a:rPr sz="4400" spc="-10" smtClean="0"/>
              <a:t>ttributes</a:t>
            </a:r>
            <a:r>
              <a:rPr lang="en-US" sz="4400" spc="-10" smtClean="0"/>
              <a:t> and fractal dust</a:t>
            </a:r>
            <a:endParaRPr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7727" y="2590800"/>
            <a:ext cx="11269345" cy="6907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9570">
              <a:lnSpc>
                <a:spcPct val="114599"/>
              </a:lnSpc>
              <a:spcBef>
                <a:spcPts val="100"/>
              </a:spcBef>
            </a:pPr>
            <a:r>
              <a:rPr lang="en-US" sz="3200" dirty="0" smtClean="0">
                <a:latin typeface="Avenir Next"/>
                <a:cs typeface="Avenir Next"/>
              </a:rPr>
              <a:t>Rick: </a:t>
            </a:r>
            <a:r>
              <a:rPr lang="en-US" sz="3200" dirty="0" err="1" smtClean="0">
                <a:latin typeface="Avenir Next"/>
                <a:cs typeface="Avenir Next"/>
              </a:rPr>
              <a:t>Morty</a:t>
            </a:r>
            <a:r>
              <a:rPr lang="en-US" sz="3200" dirty="0" smtClean="0">
                <a:latin typeface="Avenir Next"/>
                <a:cs typeface="Avenir Next"/>
              </a:rPr>
              <a:t> did you touch my fractal dust?! Anyway. </a:t>
            </a:r>
            <a:r>
              <a:rPr sz="3200" dirty="0" smtClean="0">
                <a:latin typeface="Avenir Next"/>
                <a:cs typeface="Avenir Next"/>
              </a:rPr>
              <a:t>HTML </a:t>
            </a:r>
            <a:r>
              <a:rPr sz="3200" spc="-10" dirty="0">
                <a:latin typeface="Avenir Next"/>
                <a:cs typeface="Avenir Next"/>
              </a:rPr>
              <a:t>attributes </a:t>
            </a:r>
            <a:r>
              <a:rPr sz="3200" dirty="0">
                <a:latin typeface="Avenir Next"/>
                <a:cs typeface="Avenir Next"/>
              </a:rPr>
              <a:t>set </a:t>
            </a:r>
            <a:r>
              <a:rPr sz="3200" spc="-10" dirty="0">
                <a:latin typeface="Avenir Next"/>
                <a:cs typeface="Avenir Next"/>
              </a:rPr>
              <a:t>properties </a:t>
            </a:r>
            <a:r>
              <a:rPr sz="3200" dirty="0">
                <a:latin typeface="Avenir Next"/>
                <a:cs typeface="Avenir Next"/>
              </a:rPr>
              <a:t>on an element. </a:t>
            </a:r>
            <a:r>
              <a:rPr lang="en-US" sz="3200" spc="-15" dirty="0" smtClean="0">
                <a:latin typeface="Avenir Next"/>
                <a:cs typeface="Avenir Next"/>
              </a:rPr>
              <a:t>Put them </a:t>
            </a:r>
            <a:r>
              <a:rPr sz="3200" dirty="0" smtClean="0">
                <a:latin typeface="Avenir Next"/>
                <a:cs typeface="Avenir Next"/>
              </a:rPr>
              <a:t>in </a:t>
            </a:r>
            <a:r>
              <a:rPr sz="3200" dirty="0">
                <a:latin typeface="Avenir Next"/>
                <a:cs typeface="Avenir Next"/>
              </a:rPr>
              <a:t>the opening </a:t>
            </a:r>
            <a:r>
              <a:rPr sz="3200" dirty="0" smtClean="0">
                <a:latin typeface="Avenir Next"/>
                <a:cs typeface="Avenir Next"/>
              </a:rPr>
              <a:t>tag</a:t>
            </a:r>
            <a:r>
              <a:rPr lang="en-US" sz="3200" dirty="0" smtClean="0">
                <a:latin typeface="Avenir Next"/>
                <a:cs typeface="Avenir Next"/>
              </a:rPr>
              <a:t> </a:t>
            </a:r>
            <a:r>
              <a:rPr lang="en-US" sz="3200" dirty="0" err="1" smtClean="0">
                <a:latin typeface="Avenir Next"/>
                <a:cs typeface="Avenir Next"/>
              </a:rPr>
              <a:t>Morty</a:t>
            </a:r>
            <a:r>
              <a:rPr lang="en-US" sz="3200" dirty="0" smtClean="0">
                <a:latin typeface="Avenir Next"/>
                <a:cs typeface="Avenir Next"/>
              </a:rPr>
              <a:t> </a:t>
            </a:r>
            <a:r>
              <a:rPr lang="en-US" sz="3200" dirty="0" smtClean="0">
                <a:latin typeface="Avenir Next"/>
                <a:cs typeface="Avenir Next"/>
              </a:rPr>
              <a:t>so I don’t have to clean up </a:t>
            </a:r>
            <a:r>
              <a:rPr sz="3200" dirty="0" smtClean="0">
                <a:latin typeface="Avenir Next"/>
                <a:cs typeface="Avenir Next"/>
              </a:rPr>
              <a:t>. </a:t>
            </a:r>
            <a:endParaRPr lang="en-US" sz="3200" dirty="0" smtClean="0">
              <a:latin typeface="Avenir Next"/>
              <a:cs typeface="Avenir Next"/>
            </a:endParaRPr>
          </a:p>
          <a:p>
            <a:pPr marL="12700" marR="369570">
              <a:lnSpc>
                <a:spcPct val="114599"/>
              </a:lnSpc>
              <a:spcBef>
                <a:spcPts val="100"/>
              </a:spcBef>
            </a:pPr>
            <a:r>
              <a:rPr lang="en-US" sz="3200" dirty="0">
                <a:latin typeface="Avenir Next"/>
                <a:cs typeface="Avenir Next"/>
              </a:rPr>
              <a:t>	</a:t>
            </a: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a </a:t>
            </a:r>
            <a:r>
              <a:rPr sz="3200" spc="-10" dirty="0">
                <a:latin typeface="Avenir Next"/>
                <a:cs typeface="Avenir Next"/>
              </a:rPr>
              <a:t>href=“https</a:t>
            </a:r>
            <a:r>
              <a:rPr sz="3200" spc="-10" dirty="0" smtClean="0">
                <a:latin typeface="Avenir Next"/>
                <a:cs typeface="Avenir Next"/>
              </a:rPr>
              <a:t>://</a:t>
            </a:r>
            <a:r>
              <a:rPr lang="en-US" sz="3200" spc="-10" dirty="0" err="1" smtClean="0">
                <a:latin typeface="Avenir Next"/>
                <a:cs typeface="Avenir Next"/>
              </a:rPr>
              <a:t>blitzandchips</a:t>
            </a:r>
            <a:r>
              <a:rPr sz="3200" spc="-10" dirty="0" err="1" smtClean="0">
                <a:latin typeface="Avenir Next"/>
                <a:cs typeface="Avenir Next"/>
              </a:rPr>
              <a:t>.com</a:t>
            </a:r>
            <a:r>
              <a:rPr sz="3200" spc="-10" dirty="0" smtClean="0">
                <a:latin typeface="Avenir Next"/>
                <a:cs typeface="Avenir Next"/>
              </a:rPr>
              <a:t>"&gt;</a:t>
            </a:r>
            <a:r>
              <a:rPr lang="en-US" sz="3200" spc="-10" dirty="0" smtClean="0">
                <a:latin typeface="Avenir Next"/>
                <a:cs typeface="Avenir Next"/>
              </a:rPr>
              <a:t>Party Roy</a:t>
            </a:r>
            <a:r>
              <a:rPr sz="3200" dirty="0" smtClean="0">
                <a:latin typeface="Avenir Next"/>
                <a:cs typeface="Avenir Next"/>
              </a:rPr>
              <a:t>&lt;/</a:t>
            </a:r>
            <a:r>
              <a:rPr sz="3200" dirty="0">
                <a:latin typeface="Avenir Next"/>
                <a:cs typeface="Avenir Next"/>
              </a:rPr>
              <a:t>a&gt; </a:t>
            </a:r>
            <a:r>
              <a:rPr lang="en-US" sz="3200" dirty="0" smtClean="0">
                <a:latin typeface="Avenir Next"/>
                <a:cs typeface="Avenir Next"/>
              </a:rPr>
              <a:t>	</a:t>
            </a:r>
            <a:r>
              <a:rPr sz="3200" spc="-15" dirty="0" err="1" smtClean="0">
                <a:solidFill>
                  <a:srgbClr val="92D050"/>
                </a:solidFill>
                <a:latin typeface="Avenir Next"/>
                <a:cs typeface="Avenir Next"/>
              </a:rPr>
              <a:t>href</a:t>
            </a:r>
            <a:r>
              <a:rPr sz="3200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 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is an 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attribute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for </a:t>
            </a:r>
            <a:r>
              <a:rPr sz="3200" spc="-10" dirty="0" smtClean="0">
                <a:solidFill>
                  <a:srgbClr val="92D050"/>
                </a:solidFill>
                <a:latin typeface="Avenir Next"/>
                <a:cs typeface="Avenir Next"/>
              </a:rPr>
              <a:t>setting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the </a:t>
            </a:r>
            <a:r>
              <a:rPr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destination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of a</a:t>
            </a:r>
            <a:r>
              <a:rPr sz="3200" spc="9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link</a:t>
            </a:r>
          </a:p>
          <a:p>
            <a:pPr marL="711200" marR="91440" algn="just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latin typeface="Avenir Next"/>
                <a:cs typeface="Avenir Next"/>
              </a:rPr>
              <a:t>&lt;h1 </a:t>
            </a:r>
            <a:r>
              <a:rPr sz="3200" spc="-5" dirty="0" smtClean="0">
                <a:latin typeface="Avenir Next"/>
                <a:cs typeface="Avenir Next"/>
              </a:rPr>
              <a:t>class=“</a:t>
            </a:r>
            <a:r>
              <a:rPr lang="en-US" sz="3200" spc="-5" dirty="0" smtClean="0">
                <a:latin typeface="Avenir Next"/>
                <a:cs typeface="Avenir Next"/>
              </a:rPr>
              <a:t>ricksanchez</a:t>
            </a:r>
            <a:r>
              <a:rPr sz="3200" spc="-5" dirty="0" smtClean="0">
                <a:latin typeface="Avenir Next"/>
                <a:cs typeface="Avenir Next"/>
              </a:rPr>
              <a:t>”&gt;</a:t>
            </a:r>
            <a:r>
              <a:rPr lang="en-US" sz="3200" spc="-5" dirty="0" smtClean="0">
                <a:latin typeface="Avenir Next"/>
                <a:cs typeface="Avenir Next"/>
              </a:rPr>
              <a:t>The most Rick of Ricks</a:t>
            </a:r>
            <a:r>
              <a:rPr sz="3200" spc="-5" dirty="0" smtClean="0">
                <a:latin typeface="Avenir Next"/>
                <a:cs typeface="Avenir Next"/>
              </a:rPr>
              <a:t>&lt;/h1</a:t>
            </a:r>
            <a:r>
              <a:rPr lang="en-US" sz="3200" spc="-5" dirty="0" smtClean="0">
                <a:latin typeface="Avenir Next"/>
                <a:cs typeface="Avenir Next"/>
              </a:rPr>
              <a:t>&gt;</a:t>
            </a:r>
          </a:p>
          <a:p>
            <a:pPr marL="711200" marR="91440" algn="just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class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won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’t show up in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the </a:t>
            </a:r>
            <a:r>
              <a:rPr sz="3200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rendered</a:t>
            </a:r>
            <a:r>
              <a:rPr sz="3200" spc="-6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webpage,  but will be </a:t>
            </a:r>
            <a:r>
              <a:rPr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important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when we </a:t>
            </a:r>
            <a:r>
              <a:rPr sz="3200" spc="-10" dirty="0" smtClean="0">
                <a:solidFill>
                  <a:srgbClr val="92D050"/>
                </a:solidFill>
                <a:latin typeface="Avenir Next"/>
                <a:cs typeface="Avenir Next"/>
              </a:rPr>
              <a:t>start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talking about</a:t>
            </a:r>
            <a:r>
              <a:rPr sz="3200" spc="-7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CSS</a:t>
            </a:r>
          </a:p>
          <a:p>
            <a:pPr marL="711200" marR="91440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h1 </a:t>
            </a:r>
            <a:r>
              <a:rPr sz="3200" spc="-5" dirty="0">
                <a:latin typeface="Avenir Next"/>
                <a:cs typeface="Avenir Next"/>
              </a:rPr>
              <a:t>id</a:t>
            </a:r>
            <a:r>
              <a:rPr sz="3200" spc="-5" dirty="0" smtClean="0">
                <a:latin typeface="Avenir Next"/>
                <a:cs typeface="Avenir Next"/>
              </a:rPr>
              <a:t>=“</a:t>
            </a:r>
            <a:r>
              <a:rPr lang="en-US" sz="3200" spc="-5" dirty="0" smtClean="0">
                <a:latin typeface="Avenir Next"/>
                <a:cs typeface="Avenir Next"/>
              </a:rPr>
              <a:t>evilmorty</a:t>
            </a:r>
            <a:r>
              <a:rPr sz="3200" spc="-5" dirty="0" smtClean="0">
                <a:latin typeface="Avenir Next"/>
                <a:cs typeface="Avenir Next"/>
              </a:rPr>
              <a:t>”&gt;</a:t>
            </a:r>
            <a:r>
              <a:rPr lang="en-US" sz="3200" spc="-5" dirty="0" smtClean="0">
                <a:latin typeface="Avenir Next"/>
                <a:cs typeface="Avenir Next"/>
              </a:rPr>
              <a:t>The only risk to Rick C-137</a:t>
            </a:r>
            <a:r>
              <a:rPr sz="3200" spc="-5" dirty="0" smtClean="0">
                <a:latin typeface="Avenir Next"/>
                <a:cs typeface="Avenir Next"/>
              </a:rPr>
              <a:t>&lt;/</a:t>
            </a:r>
            <a:r>
              <a:rPr sz="3200" spc="-5" dirty="0">
                <a:latin typeface="Avenir Next"/>
                <a:cs typeface="Avenir Next"/>
              </a:rPr>
              <a:t>h1&gt; </a:t>
            </a:r>
            <a:endParaRPr lang="en-US" sz="3200" spc="-5" dirty="0" smtClean="0">
              <a:latin typeface="Avenir Next"/>
              <a:cs typeface="Avenir Next"/>
            </a:endParaRPr>
          </a:p>
          <a:p>
            <a:pPr marL="711200" marR="91440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id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also won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’t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show up in the </a:t>
            </a:r>
            <a:r>
              <a:rPr sz="3200" spc="-15" dirty="0">
                <a:solidFill>
                  <a:srgbClr val="92D050"/>
                </a:solidFill>
                <a:latin typeface="Avenir Next"/>
                <a:cs typeface="Avenir Next"/>
              </a:rPr>
              <a:t>rendered</a:t>
            </a:r>
            <a:r>
              <a:rPr sz="3200" spc="-6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webpage,  but will be </a:t>
            </a:r>
            <a:r>
              <a:rPr sz="3200" spc="-5" dirty="0">
                <a:solidFill>
                  <a:srgbClr val="92D050"/>
                </a:solidFill>
                <a:latin typeface="Avenir Next"/>
                <a:cs typeface="Avenir Next"/>
              </a:rPr>
              <a:t>important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when we </a:t>
            </a:r>
            <a:r>
              <a:rPr sz="3200" spc="-10" dirty="0">
                <a:solidFill>
                  <a:srgbClr val="92D050"/>
                </a:solidFill>
                <a:latin typeface="Avenir Next"/>
                <a:cs typeface="Avenir Next"/>
              </a:rPr>
              <a:t>start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talking about</a:t>
            </a:r>
            <a:r>
              <a:rPr sz="3200" spc="-7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856261"/>
            <a:ext cx="9817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lang="en-US" sz="4400" dirty="0" smtClean="0"/>
              <a:t>Let’s Get </a:t>
            </a:r>
            <a:r>
              <a:rPr lang="en-US" sz="4400" dirty="0" err="1" smtClean="0"/>
              <a:t>Riggity</a:t>
            </a:r>
            <a:r>
              <a:rPr lang="en-US" sz="4400" dirty="0" smtClean="0"/>
              <a:t> Wrecked with </a:t>
            </a:r>
            <a:r>
              <a:rPr sz="4400" dirty="0" smtClean="0"/>
              <a:t>CSS</a:t>
            </a:r>
            <a:r>
              <a:rPr sz="4400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5"/>
            <a:ext cx="12975028" cy="7315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1220" y="3731599"/>
            <a:ext cx="11239500" cy="4656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 marR="5080" indent="-812800">
              <a:lnSpc>
                <a:spcPct val="113599"/>
              </a:lnSpc>
              <a:spcBef>
                <a:spcPts val="100"/>
              </a:spcBef>
              <a:tabLst>
                <a:tab pos="2842260" algn="l"/>
                <a:tab pos="4175760" algn="l"/>
                <a:tab pos="4203700" algn="l"/>
                <a:tab pos="6049010" algn="l"/>
                <a:tab pos="6114415" algn="l"/>
                <a:tab pos="8839835" algn="l"/>
                <a:tab pos="9801860" algn="l"/>
              </a:tabLst>
            </a:pPr>
            <a:r>
              <a:rPr lang="en-US" sz="4400" spc="-80" dirty="0" smtClean="0">
                <a:latin typeface="Avenir Next"/>
                <a:cs typeface="Avenir Next"/>
              </a:rPr>
              <a:t>Jerry: Beth? Where are all the pretty colors on this website?</a:t>
            </a:r>
          </a:p>
          <a:p>
            <a:pPr marL="825500" marR="5080" indent="-812800">
              <a:lnSpc>
                <a:spcPct val="113599"/>
              </a:lnSpc>
              <a:spcBef>
                <a:spcPts val="100"/>
              </a:spcBef>
              <a:tabLst>
                <a:tab pos="2842260" algn="l"/>
                <a:tab pos="4175760" algn="l"/>
                <a:tab pos="4203700" algn="l"/>
                <a:tab pos="6049010" algn="l"/>
                <a:tab pos="6114415" algn="l"/>
                <a:tab pos="8839835" algn="l"/>
                <a:tab pos="9801860" algn="l"/>
              </a:tabLst>
            </a:pPr>
            <a:r>
              <a:rPr lang="en-US" sz="4400" spc="-80" dirty="0" smtClean="0">
                <a:latin typeface="Avenir Next"/>
                <a:cs typeface="Avenir Next"/>
              </a:rPr>
              <a:t>Beth: Jerry it obviously is missing CSS. Cascading Style Sheets? What makes a webpage not look like just text??? Don’t you ever listen?</a:t>
            </a:r>
            <a:endParaRPr sz="44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5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856260"/>
            <a:ext cx="6477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sz="4400" dirty="0"/>
              <a:t>Wh</a:t>
            </a:r>
            <a:r>
              <a:rPr sz="4400" spc="-45" dirty="0"/>
              <a:t>a</a:t>
            </a:r>
            <a:r>
              <a:rPr sz="4400" dirty="0"/>
              <a:t>t	</a:t>
            </a:r>
            <a:r>
              <a:rPr lang="en-US" sz="4400" dirty="0" smtClean="0"/>
              <a:t>the hell is </a:t>
            </a:r>
            <a:r>
              <a:rPr sz="4400" dirty="0" smtClean="0"/>
              <a:t>CSS</a:t>
            </a:r>
            <a:r>
              <a:rPr sz="4400" dirty="0"/>
              <a:t>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5"/>
            <a:ext cx="12975028" cy="73152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39800" y="2971800"/>
            <a:ext cx="10363200" cy="529311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r>
              <a:rPr lang="en-US" sz="3200" spc="-35" dirty="0" smtClean="0">
                <a:latin typeface="Avenir Next"/>
                <a:cs typeface="Avenir Next"/>
              </a:rPr>
              <a:t>Rick: Why are you in bed </a:t>
            </a:r>
            <a:r>
              <a:rPr lang="en-US" sz="3200" spc="-35" dirty="0" err="1" smtClean="0">
                <a:latin typeface="Avenir Next"/>
                <a:cs typeface="Avenir Next"/>
              </a:rPr>
              <a:t>Morty</a:t>
            </a:r>
            <a:r>
              <a:rPr lang="en-US" sz="3200" spc="-35" dirty="0" smtClean="0">
                <a:latin typeface="Avenir Next"/>
                <a:cs typeface="Avenir Next"/>
              </a:rPr>
              <a:t>?! </a:t>
            </a:r>
            <a:endParaRPr lang="en-US" sz="3200" spc="-35" dirty="0" smtClean="0">
              <a:latin typeface="Avenir Next"/>
              <a:cs typeface="Avenir Next"/>
            </a:endParaRPr>
          </a:p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endParaRPr lang="en-US" sz="3200" spc="-35" dirty="0">
              <a:latin typeface="Avenir Next"/>
              <a:cs typeface="Avenir Next"/>
            </a:endParaRPr>
          </a:p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r>
              <a:rPr sz="3200" spc="-35" dirty="0" smtClean="0">
                <a:latin typeface="Avenir Next"/>
                <a:cs typeface="Avenir Next"/>
              </a:rPr>
              <a:t>Key</a:t>
            </a:r>
            <a:r>
              <a:rPr sz="3200" spc="-95" dirty="0" smtClean="0">
                <a:latin typeface="Avenir Next"/>
                <a:cs typeface="Avenir Next"/>
              </a:rPr>
              <a:t> </a:t>
            </a:r>
            <a:r>
              <a:rPr sz="3200" dirty="0">
                <a:latin typeface="Avenir Next"/>
                <a:cs typeface="Avenir Next"/>
              </a:rPr>
              <a:t>concepts:  </a:t>
            </a:r>
            <a:endParaRPr lang="en-US" sz="3200" dirty="0" smtClean="0">
              <a:latin typeface="Avenir Next"/>
              <a:cs typeface="Avenir Next"/>
            </a:endParaRPr>
          </a:p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r>
              <a:rPr lang="en-US" sz="3200" dirty="0">
                <a:latin typeface="Avenir Next"/>
                <a:cs typeface="Avenir Next"/>
              </a:rPr>
              <a:t>	</a:t>
            </a:r>
            <a:r>
              <a:rPr sz="3200" dirty="0" smtClean="0">
                <a:latin typeface="Avenir Next"/>
                <a:cs typeface="Avenir Next"/>
              </a:rPr>
              <a:t>Selectors  </a:t>
            </a:r>
            <a:endParaRPr lang="en-US" sz="3200" dirty="0" smtClean="0">
              <a:latin typeface="Avenir Next"/>
              <a:cs typeface="Avenir Next"/>
            </a:endParaRPr>
          </a:p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r>
              <a:rPr lang="en-US" sz="3200" spc="-35" dirty="0">
                <a:latin typeface="Avenir Next"/>
                <a:cs typeface="Avenir Next"/>
              </a:rPr>
              <a:t>	</a:t>
            </a:r>
            <a:r>
              <a:rPr sz="3200" spc="-35" dirty="0" smtClean="0">
                <a:latin typeface="Avenir Next"/>
                <a:cs typeface="Avenir Next"/>
              </a:rPr>
              <a:t>Property  </a:t>
            </a:r>
            <a:endParaRPr lang="en-US" sz="3200" spc="-35" dirty="0" smtClean="0">
              <a:latin typeface="Avenir Next"/>
              <a:cs typeface="Avenir Next"/>
            </a:endParaRPr>
          </a:p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r>
              <a:rPr lang="en-US" sz="3200" spc="-35" dirty="0">
                <a:latin typeface="Avenir Next"/>
                <a:cs typeface="Avenir Next"/>
              </a:rPr>
              <a:t>	</a:t>
            </a:r>
            <a:r>
              <a:rPr sz="3200" spc="-30" dirty="0" smtClean="0">
                <a:latin typeface="Avenir Next"/>
                <a:cs typeface="Avenir Next"/>
              </a:rPr>
              <a:t>Value</a:t>
            </a:r>
            <a:endParaRPr sz="32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55"/>
              </a:spcBef>
            </a:pPr>
            <a:r>
              <a:rPr sz="3200" spc="-10" dirty="0">
                <a:latin typeface="Avenir Next"/>
                <a:cs typeface="Avenir Next"/>
              </a:rPr>
              <a:t>Declaration </a:t>
            </a:r>
            <a:r>
              <a:rPr sz="3200" dirty="0">
                <a:latin typeface="Avenir Next"/>
                <a:cs typeface="Avenir Next"/>
              </a:rPr>
              <a:t>/ </a:t>
            </a:r>
            <a:r>
              <a:rPr sz="3200" spc="-10" dirty="0">
                <a:latin typeface="Avenir Next"/>
                <a:cs typeface="Avenir Next"/>
              </a:rPr>
              <a:t>Declaration</a:t>
            </a:r>
            <a:r>
              <a:rPr sz="3200" spc="-20" dirty="0">
                <a:latin typeface="Avenir Next"/>
                <a:cs typeface="Avenir Next"/>
              </a:rPr>
              <a:t> </a:t>
            </a:r>
            <a:r>
              <a:rPr sz="3200" dirty="0" smtClean="0">
                <a:latin typeface="Avenir Next"/>
                <a:cs typeface="Avenir Next"/>
              </a:rPr>
              <a:t>block</a:t>
            </a:r>
            <a:endParaRPr sz="32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5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3100" y="856260"/>
            <a:ext cx="4483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lang="en-US" sz="4400" dirty="0" err="1" smtClean="0"/>
              <a:t>Schwifty</a:t>
            </a:r>
            <a:r>
              <a:rPr lang="en-US" sz="4400" dirty="0" smtClean="0"/>
              <a:t> Example</a:t>
            </a:r>
            <a:endParaRPr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5"/>
            <a:ext cx="12975028" cy="7315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3100" y="3086100"/>
            <a:ext cx="10934700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AvenirNext-Medium"/>
                <a:cs typeface="AvenirNext-Medium"/>
              </a:rPr>
              <a:t>h3</a:t>
            </a:r>
            <a:r>
              <a:rPr sz="3600" spc="-100" dirty="0" smtClean="0">
                <a:latin typeface="AvenirNext-Medium"/>
                <a:cs typeface="AvenirNext-Medium"/>
              </a:rPr>
              <a:t> </a:t>
            </a:r>
            <a:r>
              <a:rPr sz="3600" dirty="0">
                <a:latin typeface="AvenirNext-Medium"/>
                <a:cs typeface="AvenirNext-Medium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AvenirNext-Medium"/>
                <a:cs typeface="AvenirNext-Medium"/>
              </a:rPr>
              <a:t>color:</a:t>
            </a:r>
            <a:r>
              <a:rPr sz="3600" spc="-85" dirty="0">
                <a:latin typeface="AvenirNext-Medium"/>
                <a:cs typeface="AvenirNext-Medium"/>
              </a:rPr>
              <a:t> </a:t>
            </a:r>
            <a:r>
              <a:rPr sz="3600" spc="-20" dirty="0">
                <a:latin typeface="AvenirNext-Medium"/>
                <a:cs typeface="AvenirNext-Medium"/>
              </a:rPr>
              <a:t>red</a:t>
            </a:r>
            <a:r>
              <a:rPr sz="3600" spc="-20" dirty="0" smtClean="0">
                <a:latin typeface="AvenirNext-Medium"/>
                <a:cs typeface="AvenirNext-Medium"/>
              </a:rPr>
              <a:t>;</a:t>
            </a:r>
            <a:r>
              <a:rPr lang="en-US" sz="3600" spc="-20" dirty="0" smtClean="0">
                <a:latin typeface="AvenirNext-Medium"/>
                <a:cs typeface="AvenirNext-Medium"/>
              </a:rPr>
              <a:t> </a:t>
            </a: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lang="en-US" sz="3600" spc="-20" dirty="0" smtClean="0">
                <a:latin typeface="AvenirNext-Medium"/>
                <a:cs typeface="AvenirNext-Medium"/>
              </a:rPr>
              <a:t>background-color: #FFDF00 </a:t>
            </a:r>
            <a:r>
              <a:rPr lang="en-US" sz="3600" spc="-20" dirty="0" smtClean="0">
                <a:solidFill>
                  <a:srgbClr val="92D050"/>
                </a:solidFill>
                <a:latin typeface="AvenirNext-Medium"/>
                <a:cs typeface="AvenirNext-Medium"/>
              </a:rPr>
              <a:t>/* </a:t>
            </a:r>
            <a:r>
              <a:rPr lang="en-US" sz="3600" spc="-20" dirty="0" err="1" smtClean="0">
                <a:solidFill>
                  <a:srgbClr val="92D050"/>
                </a:solidFill>
                <a:latin typeface="AvenirNext-Medium"/>
                <a:cs typeface="AvenirNext-Medium"/>
              </a:rPr>
              <a:t>Cromulon</a:t>
            </a:r>
            <a:r>
              <a:rPr lang="en-US" sz="3600" spc="-20" dirty="0" smtClean="0">
                <a:solidFill>
                  <a:srgbClr val="92D050"/>
                </a:solidFill>
                <a:latin typeface="AvenirNext-Medium"/>
                <a:cs typeface="AvenirNext-Medium"/>
              </a:rPr>
              <a:t> Yellow */ </a:t>
            </a:r>
            <a:endParaRPr sz="3600" dirty="0">
              <a:solidFill>
                <a:srgbClr val="92D050"/>
              </a:solidFill>
              <a:latin typeface="AvenirNext-Medium"/>
              <a:cs typeface="AvenirNext-Medium"/>
            </a:endParaRP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AvenirNext-Medium"/>
                <a:cs typeface="AvenirNext-Medium"/>
              </a:rPr>
              <a:t>font-size:</a:t>
            </a:r>
            <a:r>
              <a:rPr sz="3600" spc="-100" dirty="0">
                <a:latin typeface="AvenirNext-Medium"/>
                <a:cs typeface="AvenirNext-Medium"/>
              </a:rPr>
              <a:t> </a:t>
            </a:r>
            <a:r>
              <a:rPr sz="3600" dirty="0">
                <a:latin typeface="AvenirNext-Medium"/>
                <a:cs typeface="AvenirNext-Medium"/>
              </a:rPr>
              <a:t>36px</a:t>
            </a:r>
            <a:r>
              <a:rPr sz="3600" dirty="0" smtClean="0">
                <a:latin typeface="AvenirNext-Medium"/>
                <a:cs typeface="AvenirNext-Medium"/>
              </a:rPr>
              <a:t>;</a:t>
            </a:r>
            <a:endParaRPr lang="en-US" sz="3600" dirty="0" smtClean="0">
              <a:latin typeface="AvenirNext-Medium"/>
              <a:cs typeface="AvenirNext-Medium"/>
            </a:endParaRP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lang="en-US" sz="3600" dirty="0" smtClean="0">
                <a:latin typeface="AvenirNext-Medium"/>
                <a:cs typeface="AvenirNext-Medium"/>
              </a:rPr>
              <a:t>font-family: </a:t>
            </a:r>
            <a:r>
              <a:rPr lang="en-US" sz="3600" dirty="0" err="1" smtClean="0">
                <a:latin typeface="AvenirNext-Medium"/>
                <a:cs typeface="AvenirNext-Medium"/>
              </a:rPr>
              <a:t>futura</a:t>
            </a:r>
            <a:endParaRPr sz="3600" dirty="0">
              <a:latin typeface="AvenirNext-Medium"/>
              <a:cs typeface="AvenirNext-Medium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AvenirNext-Medium"/>
                <a:cs typeface="AvenirNext-Medium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5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856260"/>
            <a:ext cx="9906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 smtClean="0"/>
              <a:t>CSS</a:t>
            </a:r>
            <a:r>
              <a:rPr lang="en-US" sz="4400" dirty="0" smtClean="0"/>
              <a:t> </a:t>
            </a:r>
            <a:r>
              <a:rPr lang="en-US" sz="4400" dirty="0"/>
              <a:t>s</a:t>
            </a:r>
            <a:r>
              <a:rPr sz="4400" dirty="0" smtClean="0"/>
              <a:t>electors</a:t>
            </a:r>
            <a:r>
              <a:rPr lang="en-US" sz="4400" dirty="0" smtClean="0"/>
              <a:t> are like portal destinations</a:t>
            </a:r>
            <a:endParaRPr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5"/>
            <a:ext cx="12975028" cy="7315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17105" y="2819400"/>
            <a:ext cx="11970590" cy="5483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3200" dirty="0" smtClean="0">
                <a:latin typeface="Avenir Next"/>
                <a:cs typeface="Avenir Next"/>
              </a:rPr>
              <a:t>Rick: </a:t>
            </a:r>
            <a:r>
              <a:rPr sz="3200" dirty="0" smtClean="0">
                <a:latin typeface="Avenir Next"/>
                <a:cs typeface="Avenir Next"/>
              </a:rPr>
              <a:t>CSS </a:t>
            </a:r>
            <a:r>
              <a:rPr sz="3200" dirty="0">
                <a:latin typeface="Avenir Next"/>
                <a:cs typeface="Avenir Next"/>
              </a:rPr>
              <a:t>selectors </a:t>
            </a:r>
            <a:r>
              <a:rPr lang="en-US" sz="3200" dirty="0" smtClean="0">
                <a:latin typeface="Avenir Next"/>
                <a:cs typeface="Avenir Next"/>
              </a:rPr>
              <a:t>are kind of like when we set a destination on the portal gun. Except </a:t>
            </a:r>
            <a:r>
              <a:rPr sz="3200" dirty="0" smtClean="0">
                <a:latin typeface="Avenir Next"/>
                <a:cs typeface="Avenir Next"/>
              </a:rPr>
              <a:t>HTML </a:t>
            </a:r>
            <a:r>
              <a:rPr sz="3200" dirty="0">
                <a:latin typeface="Avenir Next"/>
                <a:cs typeface="Avenir Next"/>
              </a:rPr>
              <a:t>elements </a:t>
            </a:r>
            <a:r>
              <a:rPr sz="3200" spc="-20" dirty="0">
                <a:latin typeface="Avenir Next"/>
                <a:cs typeface="Avenir Next"/>
              </a:rPr>
              <a:t>are</a:t>
            </a:r>
            <a:r>
              <a:rPr sz="3200" spc="-160" dirty="0">
                <a:latin typeface="Avenir Next"/>
                <a:cs typeface="Avenir Next"/>
              </a:rPr>
              <a:t> </a:t>
            </a:r>
            <a:r>
              <a:rPr lang="en-US" sz="3200" spc="-160" dirty="0" smtClean="0">
                <a:latin typeface="Avenir Next"/>
                <a:cs typeface="Avenir Next"/>
              </a:rPr>
              <a:t>the </a:t>
            </a:r>
            <a:r>
              <a:rPr sz="3200" spc="-10" dirty="0" smtClean="0">
                <a:latin typeface="Avenir Next"/>
                <a:cs typeface="Avenir Next"/>
              </a:rPr>
              <a:t>target </a:t>
            </a:r>
            <a:r>
              <a:rPr lang="en-US" sz="3200" spc="-10" dirty="0" smtClean="0">
                <a:latin typeface="Avenir Next"/>
                <a:cs typeface="Avenir Next"/>
              </a:rPr>
              <a:t>instead of the lame planets you like to go to</a:t>
            </a:r>
            <a:r>
              <a:rPr sz="3200" dirty="0" smtClean="0">
                <a:latin typeface="Avenir Next"/>
                <a:cs typeface="Avenir Next"/>
              </a:rPr>
              <a:t>:</a:t>
            </a:r>
            <a:endParaRPr sz="32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60"/>
              </a:spcBef>
              <a:tabLst>
                <a:tab pos="1263650" algn="l"/>
              </a:tabLst>
            </a:pPr>
            <a:r>
              <a:rPr sz="3200" dirty="0">
                <a:latin typeface="Avenir Next"/>
                <a:cs typeface="Avenir Next"/>
              </a:rPr>
              <a:t>p	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selects </a:t>
            </a:r>
            <a:r>
              <a:rPr sz="3200" b="1" i="1" dirty="0">
                <a:solidFill>
                  <a:srgbClr val="92D050"/>
                </a:solidFill>
                <a:latin typeface="Avenir Next"/>
                <a:cs typeface="Avenir Next"/>
              </a:rPr>
              <a:t>all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spc="-10" dirty="0">
                <a:solidFill>
                  <a:srgbClr val="92D050"/>
                </a:solidFill>
                <a:latin typeface="Avenir Next"/>
                <a:cs typeface="Avenir Next"/>
              </a:rPr>
              <a:t>paragraph</a:t>
            </a:r>
            <a:r>
              <a:rPr sz="3200" spc="-75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tags</a:t>
            </a:r>
          </a:p>
          <a:p>
            <a:pPr marL="711200" marR="1028065">
              <a:lnSpc>
                <a:spcPct val="125000"/>
              </a:lnSpc>
              <a:spcBef>
                <a:spcPts val="800"/>
              </a:spcBef>
              <a:tabLst>
                <a:tab pos="2433320" algn="l"/>
              </a:tabLst>
            </a:pPr>
            <a:r>
              <a:rPr sz="3200" spc="-5" dirty="0">
                <a:latin typeface="Avenir Next"/>
                <a:cs typeface="Avenir Next"/>
              </a:rPr>
              <a:t>.header	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selects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HTML elements with</a:t>
            </a:r>
            <a:r>
              <a:rPr sz="3200" spc="-15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the</a:t>
            </a:r>
            <a:r>
              <a:rPr sz="3200" spc="-2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lang="en-US" sz="3200" b="1" i="1" spc="-20" dirty="0" smtClean="0">
                <a:solidFill>
                  <a:srgbClr val="92D050"/>
                </a:solidFill>
                <a:latin typeface="Avenir Next"/>
                <a:cs typeface="Avenir Next"/>
              </a:rPr>
              <a:t>header</a:t>
            </a:r>
            <a:r>
              <a:rPr lang="en-US" sz="3200" spc="-2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class</a:t>
            </a:r>
            <a:endParaRPr sz="32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 marR="762000">
              <a:lnSpc>
                <a:spcPct val="127600"/>
              </a:lnSpc>
              <a:spcBef>
                <a:spcPts val="600"/>
              </a:spcBef>
              <a:tabLst>
                <a:tab pos="3169285" algn="l"/>
              </a:tabLst>
            </a:pPr>
            <a:r>
              <a:rPr sz="3200" spc="-5" dirty="0" smtClean="0">
                <a:latin typeface="Avenir Next"/>
                <a:cs typeface="Avenir Next"/>
              </a:rPr>
              <a:t>#</a:t>
            </a:r>
            <a:r>
              <a:rPr lang="en-US" sz="3200" spc="-5" dirty="0" smtClean="0">
                <a:latin typeface="Avenir Next"/>
                <a:cs typeface="Avenir Next"/>
              </a:rPr>
              <a:t>portal</a:t>
            </a:r>
            <a:r>
              <a:rPr sz="3200" spc="-5" dirty="0" smtClean="0">
                <a:latin typeface="Avenir Next"/>
                <a:cs typeface="Avenir Next"/>
              </a:rPr>
              <a:t>nav</a:t>
            </a:r>
            <a:r>
              <a:rPr lang="en-US" sz="3200" spc="-5" dirty="0"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selects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HTML elements with</a:t>
            </a:r>
            <a:r>
              <a:rPr sz="3200" spc="-15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the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lang="en-US" sz="3200" b="1" i="1" dirty="0" smtClean="0">
                <a:solidFill>
                  <a:srgbClr val="92D050"/>
                </a:solidFill>
                <a:latin typeface="Avenir Next"/>
                <a:cs typeface="Avenir Next"/>
              </a:rPr>
              <a:t>portalnav</a:t>
            </a:r>
            <a:r>
              <a:rPr sz="3200" spc="-2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ID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</a:p>
          <a:p>
            <a:pPr marL="711200" marR="762000">
              <a:lnSpc>
                <a:spcPct val="127600"/>
              </a:lnSpc>
              <a:spcBef>
                <a:spcPts val="600"/>
              </a:spcBef>
              <a:tabLst>
                <a:tab pos="3169285" algn="l"/>
              </a:tabLst>
            </a:pPr>
            <a:r>
              <a:rPr sz="3200" spc="-10" dirty="0" smtClean="0">
                <a:latin typeface="Avenir Next"/>
                <a:cs typeface="Avenir Next"/>
              </a:rPr>
              <a:t>p.</a:t>
            </a:r>
            <a:r>
              <a:rPr lang="en-US" sz="3200" spc="-10" dirty="0" smtClean="0">
                <a:latin typeface="Avenir Next"/>
                <a:cs typeface="Avenir Next"/>
              </a:rPr>
              <a:t>header</a:t>
            </a:r>
            <a:r>
              <a:rPr lang="en-US" sz="3200" spc="-10" dirty="0" smtClean="0"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selects </a:t>
            </a:r>
            <a:r>
              <a:rPr sz="3200" spc="-10" dirty="0">
                <a:solidFill>
                  <a:srgbClr val="92D050"/>
                </a:solidFill>
                <a:latin typeface="Avenir Next"/>
                <a:cs typeface="Avenir Next"/>
              </a:rPr>
              <a:t>paragraph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tags </a:t>
            </a:r>
            <a:r>
              <a:rPr sz="3200" b="1" i="1" dirty="0">
                <a:solidFill>
                  <a:srgbClr val="92D050"/>
                </a:solidFill>
                <a:latin typeface="Avenir Next"/>
                <a:cs typeface="Avenir Next"/>
              </a:rPr>
              <a:t>with</a:t>
            </a:r>
            <a:r>
              <a:rPr sz="3200" spc="-45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the</a:t>
            </a:r>
            <a:r>
              <a:rPr sz="3200" spc="-15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spc="-5" dirty="0">
                <a:solidFill>
                  <a:srgbClr val="92D050"/>
                </a:solidFill>
                <a:latin typeface="Avenir Next"/>
                <a:cs typeface="Avenir Next"/>
              </a:rPr>
              <a:t>header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 class</a:t>
            </a: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3200" dirty="0">
                <a:latin typeface="Avenir Next"/>
                <a:cs typeface="Avenir Next"/>
              </a:rPr>
              <a:t>Selectors can be</a:t>
            </a:r>
            <a:r>
              <a:rPr sz="3200" spc="-100" dirty="0">
                <a:latin typeface="Avenir Next"/>
                <a:cs typeface="Avenir Next"/>
              </a:rPr>
              <a:t> </a:t>
            </a:r>
            <a:r>
              <a:rPr sz="3200" dirty="0">
                <a:latin typeface="Avenir Next"/>
                <a:cs typeface="Avenir Next"/>
              </a:rPr>
              <a:t>combined.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483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</a:t>
            </a:r>
            <a:r>
              <a:rPr sz="4400" spc="-215" dirty="0"/>
              <a:t>P</a:t>
            </a:r>
            <a:r>
              <a:rPr sz="4400" spc="-80" dirty="0"/>
              <a:t>r</a:t>
            </a:r>
            <a:r>
              <a:rPr sz="4400" dirty="0"/>
              <a:t>ope</a:t>
            </a:r>
            <a:r>
              <a:rPr sz="4400" spc="-55" dirty="0"/>
              <a:t>r</a:t>
            </a:r>
            <a:r>
              <a:rPr sz="4400" dirty="0"/>
              <a:t>ties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1092200" y="2476500"/>
            <a:ext cx="11262995" cy="575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sz="3600" dirty="0">
                <a:latin typeface="Avenir Next"/>
                <a:cs typeface="Avenir Next"/>
              </a:rPr>
              <a:t>CSS </a:t>
            </a:r>
            <a:r>
              <a:rPr sz="3600" spc="-15" dirty="0">
                <a:latin typeface="Avenir Next"/>
                <a:cs typeface="Avenir Next"/>
              </a:rPr>
              <a:t>properties </a:t>
            </a:r>
            <a:r>
              <a:rPr sz="3600" dirty="0">
                <a:latin typeface="Avenir Next"/>
                <a:cs typeface="Avenir Next"/>
              </a:rPr>
              <a:t>determine </a:t>
            </a:r>
            <a:r>
              <a:rPr sz="3600" spc="-10" dirty="0">
                <a:latin typeface="Avenir Next"/>
                <a:cs typeface="Avenir Next"/>
              </a:rPr>
              <a:t>what </a:t>
            </a:r>
            <a:r>
              <a:rPr sz="3600" dirty="0">
                <a:latin typeface="Avenir Next"/>
                <a:cs typeface="Avenir Next"/>
              </a:rPr>
              <a:t>about the </a:t>
            </a:r>
            <a:r>
              <a:rPr sz="3600" spc="-10" dirty="0">
                <a:latin typeface="Avenir Next"/>
                <a:cs typeface="Avenir Next"/>
              </a:rPr>
              <a:t>appearance  </a:t>
            </a:r>
            <a:r>
              <a:rPr sz="3600" spc="-15" dirty="0">
                <a:latin typeface="Avenir Next"/>
                <a:cs typeface="Avenir Next"/>
              </a:rPr>
              <a:t>you’re</a:t>
            </a:r>
            <a:r>
              <a:rPr sz="3600" spc="-40" dirty="0">
                <a:latin typeface="Avenir Next"/>
                <a:cs typeface="Avenir Next"/>
              </a:rPr>
              <a:t> </a:t>
            </a:r>
            <a:r>
              <a:rPr sz="3600" spc="-10" dirty="0">
                <a:latin typeface="Avenir Next"/>
                <a:cs typeface="Avenir Next"/>
              </a:rPr>
              <a:t>setting: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75"/>
              </a:spcBef>
              <a:tabLst>
                <a:tab pos="2110105" algn="l"/>
              </a:tabLst>
            </a:pPr>
            <a:r>
              <a:rPr sz="3600" dirty="0">
                <a:latin typeface="Avenir Next"/>
                <a:cs typeface="Avenir Next"/>
              </a:rPr>
              <a:t>color	</a:t>
            </a:r>
            <a:r>
              <a:rPr sz="3600" spc="-20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determines the font</a:t>
            </a:r>
            <a:r>
              <a:rPr sz="3600" spc="-6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color</a:t>
            </a:r>
            <a:endParaRPr sz="3600" dirty="0">
              <a:latin typeface="Avenir Next"/>
              <a:cs typeface="Avenir Next"/>
            </a:endParaRPr>
          </a:p>
          <a:p>
            <a:pPr marL="711200" marR="77470">
              <a:lnSpc>
                <a:spcPct val="125000"/>
              </a:lnSpc>
              <a:spcBef>
                <a:spcPts val="595"/>
              </a:spcBef>
              <a:tabLst>
                <a:tab pos="3134995" algn="l"/>
              </a:tabLst>
            </a:pPr>
            <a:r>
              <a:rPr sz="3600" dirty="0">
                <a:latin typeface="Avenir Next"/>
                <a:cs typeface="Avenir Next"/>
              </a:rPr>
              <a:t>font-family	</a:t>
            </a:r>
            <a:r>
              <a:rPr sz="3600" spc="-20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lets you set the typeface as</a:t>
            </a:r>
            <a:r>
              <a:rPr sz="3600" spc="-5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well</a:t>
            </a:r>
            <a:r>
              <a:rPr sz="3600" spc="-1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as  </a:t>
            </a:r>
            <a:r>
              <a:rPr sz="3600" spc="-10" dirty="0">
                <a:solidFill>
                  <a:srgbClr val="51A7F9"/>
                </a:solidFill>
                <a:latin typeface="Avenir Next"/>
                <a:cs typeface="Avenir Next"/>
              </a:rPr>
              <a:t>backup</a:t>
            </a:r>
            <a:r>
              <a:rPr sz="3600" spc="-8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typefaces</a:t>
            </a:r>
            <a:endParaRPr sz="3600" dirty="0">
              <a:latin typeface="Avenir Next"/>
              <a:cs typeface="Avenir Next"/>
            </a:endParaRPr>
          </a:p>
          <a:p>
            <a:pPr marL="711200" marR="2568575">
              <a:lnSpc>
                <a:spcPct val="125000"/>
              </a:lnSpc>
              <a:spcBef>
                <a:spcPts val="695"/>
              </a:spcBef>
              <a:tabLst>
                <a:tab pos="5045710" algn="l"/>
              </a:tabLst>
            </a:pPr>
            <a:r>
              <a:rPr sz="3600" spc="-5" dirty="0">
                <a:latin typeface="Avenir Next"/>
                <a:cs typeface="Avenir Next"/>
              </a:rPr>
              <a:t>background-image	</a:t>
            </a:r>
            <a:r>
              <a:rPr sz="3600" spc="-20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lets you</a:t>
            </a:r>
            <a:r>
              <a:rPr sz="3600" spc="-4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set</a:t>
            </a:r>
            <a:r>
              <a:rPr sz="3600" spc="-2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a  </a:t>
            </a:r>
            <a:r>
              <a:rPr sz="3600" spc="-10" dirty="0">
                <a:solidFill>
                  <a:srgbClr val="51A7F9"/>
                </a:solidFill>
                <a:latin typeface="Avenir Next"/>
                <a:cs typeface="Avenir Next"/>
              </a:rPr>
              <a:t>background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image for an</a:t>
            </a:r>
            <a:r>
              <a:rPr sz="3600" spc="-5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element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75"/>
              </a:spcBef>
              <a:tabLst>
                <a:tab pos="2385695" algn="l"/>
              </a:tabLst>
            </a:pPr>
            <a:r>
              <a:rPr sz="3600" dirty="0">
                <a:latin typeface="Avenir Next"/>
                <a:cs typeface="Avenir Next"/>
              </a:rPr>
              <a:t>height	</a:t>
            </a:r>
            <a:r>
              <a:rPr sz="3600" spc="-20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lets you set the height of an</a:t>
            </a:r>
            <a:r>
              <a:rPr sz="3600" spc="1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element</a:t>
            </a:r>
            <a:endParaRPr sz="36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635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</a:t>
            </a:r>
            <a:r>
              <a:rPr sz="4400" spc="-215" dirty="0"/>
              <a:t>P</a:t>
            </a:r>
            <a:r>
              <a:rPr sz="4400" spc="-80" dirty="0"/>
              <a:t>r</a:t>
            </a:r>
            <a:r>
              <a:rPr sz="4400" dirty="0"/>
              <a:t>ope</a:t>
            </a:r>
            <a:r>
              <a:rPr sz="4400" spc="-55" dirty="0"/>
              <a:t>r</a:t>
            </a:r>
            <a:r>
              <a:rPr sz="4400" dirty="0"/>
              <a:t>ties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2284154" y="3751887"/>
            <a:ext cx="8444807" cy="247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marR="5080">
              <a:lnSpc>
                <a:spcPct val="113399"/>
              </a:lnSpc>
              <a:spcBef>
                <a:spcPts val="100"/>
              </a:spcBef>
            </a:pPr>
            <a:r>
              <a:rPr sz="3600" dirty="0"/>
              <a:t>Each </a:t>
            </a:r>
            <a:r>
              <a:rPr sz="3600" spc="-15" dirty="0"/>
              <a:t>property </a:t>
            </a:r>
            <a:r>
              <a:rPr sz="3600" dirty="0"/>
              <a:t>has a default value for a given</a:t>
            </a:r>
            <a:r>
              <a:rPr sz="3600" spc="-75" dirty="0"/>
              <a:t> </a:t>
            </a:r>
            <a:r>
              <a:rPr sz="3600" dirty="0"/>
              <a:t>element.  When you write CSS, you </a:t>
            </a:r>
            <a:r>
              <a:rPr sz="3600" spc="-10" dirty="0"/>
              <a:t>over-ride that </a:t>
            </a:r>
            <a:r>
              <a:rPr sz="3600" dirty="0"/>
              <a:t>default value  with a new</a:t>
            </a:r>
            <a:r>
              <a:rPr sz="3600" spc="-100" dirty="0"/>
              <a:t> </a:t>
            </a:r>
            <a:r>
              <a:rPr sz="3600" dirty="0"/>
              <a:t>value</a:t>
            </a:r>
            <a:r>
              <a:rPr sz="3600" dirty="0" smtClean="0"/>
              <a:t>.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3416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CSS</a:t>
            </a:r>
            <a:r>
              <a:rPr sz="4400" spc="-155" dirty="0"/>
              <a:t> </a:t>
            </a:r>
            <a:r>
              <a:rPr sz="4400" spc="-35" dirty="0"/>
              <a:t>Values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888682" y="2476500"/>
            <a:ext cx="11227435" cy="5732338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dirty="0">
                <a:latin typeface="Avenir Next"/>
                <a:cs typeface="Avenir Next"/>
              </a:rPr>
              <a:t>Each </a:t>
            </a:r>
            <a:r>
              <a:rPr sz="3000" spc="-15" dirty="0">
                <a:latin typeface="Avenir Next"/>
                <a:cs typeface="Avenir Next"/>
              </a:rPr>
              <a:t>property </a:t>
            </a:r>
            <a:r>
              <a:rPr sz="3000" dirty="0">
                <a:latin typeface="Avenir Next"/>
                <a:cs typeface="Avenir Next"/>
              </a:rPr>
              <a:t>has a set of acceptable values </a:t>
            </a:r>
            <a:r>
              <a:rPr sz="3000" spc="-10" dirty="0">
                <a:latin typeface="Avenir Next"/>
                <a:cs typeface="Avenir Next"/>
              </a:rPr>
              <a:t>that </a:t>
            </a:r>
            <a:r>
              <a:rPr sz="3000" dirty="0">
                <a:latin typeface="Avenir Next"/>
                <a:cs typeface="Avenir Next"/>
              </a:rPr>
              <a:t>you can</a:t>
            </a:r>
            <a:r>
              <a:rPr sz="3000" spc="25" dirty="0">
                <a:latin typeface="Avenir Next"/>
                <a:cs typeface="Avenir Next"/>
              </a:rPr>
              <a:t> </a:t>
            </a:r>
            <a:r>
              <a:rPr sz="3000" dirty="0">
                <a:latin typeface="Avenir Next"/>
                <a:cs typeface="Avenir Next"/>
              </a:rPr>
              <a:t>set:</a:t>
            </a:r>
          </a:p>
          <a:p>
            <a:pPr marL="711200" marR="156210">
              <a:lnSpc>
                <a:spcPct val="125000"/>
              </a:lnSpc>
              <a:spcBef>
                <a:spcPts val="1000"/>
              </a:spcBef>
              <a:tabLst>
                <a:tab pos="6866890" algn="l"/>
              </a:tabLst>
            </a:pPr>
            <a:r>
              <a:rPr sz="3000" dirty="0">
                <a:latin typeface="Avenir Next"/>
                <a:cs typeface="Avenir Next"/>
              </a:rPr>
              <a:t>color: </a:t>
            </a:r>
            <a:r>
              <a:rPr sz="3000" spc="-15" dirty="0">
                <a:latin typeface="Avenir Next"/>
                <a:cs typeface="Avenir Next"/>
              </a:rPr>
              <a:t>red, </a:t>
            </a:r>
            <a:r>
              <a:rPr sz="3000" dirty="0">
                <a:latin typeface="Avenir Next"/>
                <a:cs typeface="Avenir Next"/>
              </a:rPr>
              <a:t>blue,</a:t>
            </a:r>
            <a:r>
              <a:rPr sz="3000" spc="-160" dirty="0">
                <a:latin typeface="Avenir Next"/>
                <a:cs typeface="Avenir Next"/>
              </a:rPr>
              <a:t> </a:t>
            </a:r>
            <a:r>
              <a:rPr sz="3000" spc="-10" dirty="0">
                <a:latin typeface="Avenir Next"/>
                <a:cs typeface="Avenir Next"/>
              </a:rPr>
              <a:t>green,</a:t>
            </a:r>
            <a:r>
              <a:rPr sz="3000" spc="-90" dirty="0">
                <a:latin typeface="Avenir Next"/>
                <a:cs typeface="Avenir Next"/>
              </a:rPr>
              <a:t> </a:t>
            </a:r>
            <a:r>
              <a:rPr sz="3000" spc="-30" dirty="0">
                <a:latin typeface="Avenir Next"/>
                <a:cs typeface="Avenir Next"/>
              </a:rPr>
              <a:t>#CCCCCC	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These </a:t>
            </a:r>
            <a:r>
              <a:rPr sz="3000" spc="-20" dirty="0">
                <a:solidFill>
                  <a:srgbClr val="51A7F9"/>
                </a:solidFill>
                <a:latin typeface="Avenir Next"/>
                <a:cs typeface="Avenir Next"/>
              </a:rPr>
              <a:t>are</a:t>
            </a:r>
            <a:r>
              <a:rPr sz="3000" spc="-3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all</a:t>
            </a:r>
            <a:r>
              <a:rPr sz="3000" spc="-2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acceptable  values for the color</a:t>
            </a:r>
            <a:r>
              <a:rPr sz="3000" spc="-7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property</a:t>
            </a:r>
            <a:endParaRPr sz="3000" dirty="0">
              <a:latin typeface="Avenir Next"/>
              <a:cs typeface="Avenir Next"/>
            </a:endParaRPr>
          </a:p>
          <a:p>
            <a:pPr marL="711200" marR="1826895">
              <a:lnSpc>
                <a:spcPct val="125000"/>
              </a:lnSpc>
              <a:spcBef>
                <a:spcPts val="700"/>
              </a:spcBef>
              <a:tabLst>
                <a:tab pos="7217409" algn="l"/>
              </a:tabLst>
            </a:pPr>
            <a:r>
              <a:rPr sz="3000" dirty="0">
                <a:latin typeface="Avenir Next"/>
                <a:cs typeface="Avenir Next"/>
              </a:rPr>
              <a:t>font-family: helvetica,</a:t>
            </a:r>
            <a:r>
              <a:rPr sz="3000" spc="-90" dirty="0">
                <a:latin typeface="Avenir Next"/>
                <a:cs typeface="Avenir Next"/>
              </a:rPr>
              <a:t> </a:t>
            </a:r>
            <a:r>
              <a:rPr sz="3000" dirty="0">
                <a:latin typeface="Avenir Next"/>
                <a:cs typeface="Avenir Next"/>
              </a:rPr>
              <a:t>arial,</a:t>
            </a:r>
            <a:r>
              <a:rPr sz="3000" spc="-90" dirty="0">
                <a:latin typeface="Avenir Next"/>
                <a:cs typeface="Avenir Next"/>
              </a:rPr>
              <a:t> </a:t>
            </a:r>
            <a:r>
              <a:rPr sz="3000" dirty="0">
                <a:latin typeface="Avenir Next"/>
                <a:cs typeface="Avenir Next"/>
              </a:rPr>
              <a:t>sans-serif	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These</a:t>
            </a:r>
            <a:r>
              <a:rPr sz="3000" spc="-4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20" dirty="0">
                <a:solidFill>
                  <a:srgbClr val="51A7F9"/>
                </a:solidFill>
                <a:latin typeface="Avenir Next"/>
                <a:cs typeface="Avenir Next"/>
              </a:rPr>
              <a:t>are</a:t>
            </a:r>
            <a:r>
              <a:rPr sz="3000" spc="-4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all  acceptable values for the font-family</a:t>
            </a:r>
            <a:r>
              <a:rPr sz="3000" spc="-7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property</a:t>
            </a:r>
            <a:endParaRPr sz="3000" dirty="0">
              <a:latin typeface="Avenir Next"/>
              <a:cs typeface="Avenir Next"/>
            </a:endParaRPr>
          </a:p>
          <a:p>
            <a:pPr marL="711200" marR="86995">
              <a:lnSpc>
                <a:spcPct val="125000"/>
              </a:lnSpc>
              <a:spcBef>
                <a:spcPts val="700"/>
              </a:spcBef>
              <a:tabLst>
                <a:tab pos="7817484" algn="l"/>
              </a:tabLst>
            </a:pPr>
            <a:r>
              <a:rPr sz="3000" spc="-5" dirty="0">
                <a:latin typeface="Avenir Next"/>
                <a:cs typeface="Avenir Next"/>
              </a:rPr>
              <a:t>background-image:</a:t>
            </a:r>
            <a:r>
              <a:rPr sz="3000" spc="25" dirty="0">
                <a:latin typeface="Avenir Next"/>
                <a:cs typeface="Avenir Next"/>
              </a:rPr>
              <a:t> </a:t>
            </a:r>
            <a:r>
              <a:rPr sz="3000" spc="-5" dirty="0">
                <a:latin typeface="Avenir Next"/>
                <a:cs typeface="Avenir Next"/>
              </a:rPr>
              <a:t>url("imageFile.jpg")	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This</a:t>
            </a:r>
            <a:r>
              <a:rPr sz="3000" spc="-3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property</a:t>
            </a:r>
            <a:r>
              <a:rPr sz="3000" spc="-3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5" dirty="0">
                <a:solidFill>
                  <a:srgbClr val="51A7F9"/>
                </a:solidFill>
                <a:latin typeface="Avenir Next"/>
                <a:cs typeface="Avenir Next"/>
              </a:rPr>
              <a:t>looks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 for a URL value </a:t>
            </a:r>
            <a:r>
              <a:rPr sz="3000" spc="-10" dirty="0">
                <a:solidFill>
                  <a:srgbClr val="51A7F9"/>
                </a:solidFill>
                <a:latin typeface="Avenir Next"/>
                <a:cs typeface="Avenir Next"/>
              </a:rPr>
              <a:t>that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points to a </a:t>
            </a:r>
            <a:r>
              <a:rPr sz="3000" spc="-5" dirty="0">
                <a:solidFill>
                  <a:srgbClr val="51A7F9"/>
                </a:solidFill>
                <a:latin typeface="Avenir Next"/>
                <a:cs typeface="Avenir Next"/>
              </a:rPr>
              <a:t>specific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image</a:t>
            </a:r>
            <a:r>
              <a:rPr sz="3000" spc="-10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5" dirty="0">
                <a:solidFill>
                  <a:srgbClr val="51A7F9"/>
                </a:solidFill>
                <a:latin typeface="Avenir Next"/>
                <a:cs typeface="Avenir Next"/>
              </a:rPr>
              <a:t>file</a:t>
            </a:r>
            <a:endParaRPr sz="3000" dirty="0">
              <a:latin typeface="Avenir Next"/>
              <a:cs typeface="Avenir Next"/>
            </a:endParaRPr>
          </a:p>
          <a:p>
            <a:pPr marL="711200" marR="5080">
              <a:lnSpc>
                <a:spcPct val="125000"/>
              </a:lnSpc>
              <a:spcBef>
                <a:spcPts val="700"/>
              </a:spcBef>
            </a:pPr>
            <a:r>
              <a:rPr sz="3000" dirty="0">
                <a:latin typeface="Avenir Next"/>
                <a:cs typeface="Avenir Next"/>
              </a:rPr>
              <a:t>height: 40px 50%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Height can be set as an </a:t>
            </a:r>
            <a:r>
              <a:rPr sz="3000" spc="-5" dirty="0">
                <a:solidFill>
                  <a:srgbClr val="51A7F9"/>
                </a:solidFill>
                <a:latin typeface="Avenir Next"/>
                <a:cs typeface="Avenir Next"/>
              </a:rPr>
              <a:t>explicit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width or</a:t>
            </a:r>
            <a:r>
              <a:rPr sz="3000" spc="-7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as  a </a:t>
            </a:r>
            <a:r>
              <a:rPr sz="3000" spc="-10" dirty="0">
                <a:solidFill>
                  <a:srgbClr val="51A7F9"/>
                </a:solidFill>
                <a:latin typeface="Avenir Next"/>
                <a:cs typeface="Avenir Next"/>
              </a:rPr>
              <a:t>percentage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of the containing</a:t>
            </a:r>
            <a:r>
              <a:rPr sz="3000" spc="3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10" dirty="0" smtClean="0">
                <a:solidFill>
                  <a:srgbClr val="51A7F9"/>
                </a:solidFill>
                <a:latin typeface="Avenir Next"/>
                <a:cs typeface="Avenir Next"/>
              </a:rPr>
              <a:t>box</a:t>
            </a:r>
            <a:endParaRPr sz="30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025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Example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092200" y="2209800"/>
            <a:ext cx="8999855" cy="486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>
              <a:lnSpc>
                <a:spcPct val="113399"/>
              </a:lnSpc>
              <a:spcBef>
                <a:spcPts val="100"/>
              </a:spcBef>
            </a:pPr>
            <a:r>
              <a:rPr sz="3600" spc="-20" dirty="0">
                <a:latin typeface="Avenir Next"/>
                <a:cs typeface="Avenir Next"/>
              </a:rPr>
              <a:t>This </a:t>
            </a:r>
            <a:r>
              <a:rPr sz="3600" dirty="0">
                <a:latin typeface="Avenir Next"/>
                <a:cs typeface="Avenir Next"/>
              </a:rPr>
              <a:t>is a </a:t>
            </a:r>
            <a:r>
              <a:rPr sz="3600" spc="-10" dirty="0">
                <a:latin typeface="Avenir Next"/>
                <a:cs typeface="Avenir Next"/>
              </a:rPr>
              <a:t>declaration </a:t>
            </a:r>
            <a:r>
              <a:rPr sz="3600" dirty="0">
                <a:latin typeface="Avenir Next"/>
                <a:cs typeface="Avenir Next"/>
              </a:rPr>
              <a:t>block, containing</a:t>
            </a:r>
            <a:r>
              <a:rPr sz="3600" spc="-14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two  </a:t>
            </a:r>
            <a:r>
              <a:rPr sz="3600" spc="-10" dirty="0">
                <a:latin typeface="Avenir Next"/>
                <a:cs typeface="Avenir Next"/>
              </a:rPr>
              <a:t>declarations:</a:t>
            </a:r>
            <a:endParaRPr sz="3600" dirty="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3600" dirty="0">
                <a:latin typeface="Avenir Next"/>
                <a:cs typeface="Avenir Next"/>
              </a:rPr>
              <a:t>h1</a:t>
            </a:r>
            <a:r>
              <a:rPr sz="3600" spc="-10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675"/>
              </a:spcBef>
            </a:pPr>
            <a:r>
              <a:rPr sz="3600" dirty="0">
                <a:latin typeface="Avenir Next"/>
                <a:cs typeface="Avenir Next"/>
              </a:rPr>
              <a:t>color:</a:t>
            </a:r>
            <a:r>
              <a:rPr sz="3600" spc="-85" dirty="0">
                <a:latin typeface="Avenir Next"/>
                <a:cs typeface="Avenir Next"/>
              </a:rPr>
              <a:t> </a:t>
            </a:r>
            <a:r>
              <a:rPr sz="3600" spc="-20" dirty="0">
                <a:latin typeface="Avenir Next"/>
                <a:cs typeface="Avenir Next"/>
              </a:rPr>
              <a:t>red;</a:t>
            </a:r>
            <a:endParaRPr sz="3600" dirty="0">
              <a:latin typeface="Avenir Next"/>
              <a:cs typeface="Avenir Next"/>
            </a:endParaRPr>
          </a:p>
          <a:p>
            <a:pPr marL="241300">
              <a:lnSpc>
                <a:spcPct val="100000"/>
              </a:lnSpc>
              <a:spcBef>
                <a:spcPts val="2675"/>
              </a:spcBef>
            </a:pPr>
            <a:r>
              <a:rPr sz="3600" dirty="0">
                <a:latin typeface="Avenir Next"/>
                <a:cs typeface="Avenir Next"/>
              </a:rPr>
              <a:t>font-size:</a:t>
            </a:r>
            <a:r>
              <a:rPr sz="3600" spc="-10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36px;</a:t>
            </a: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3600" dirty="0">
                <a:latin typeface="Avenir Next"/>
                <a:cs typeface="Avenir Nex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3797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Layout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914400" y="2181860"/>
            <a:ext cx="1072896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Avenir Next"/>
                <a:cs typeface="Avenir Next"/>
              </a:rPr>
              <a:t>CSS layout determines how elements </a:t>
            </a:r>
            <a:r>
              <a:rPr sz="2400" spc="-15" dirty="0">
                <a:latin typeface="Avenir Next"/>
                <a:cs typeface="Avenir Next"/>
              </a:rPr>
              <a:t>are </a:t>
            </a:r>
            <a:r>
              <a:rPr sz="2400" spc="-5" dirty="0">
                <a:latin typeface="Avenir Next"/>
                <a:cs typeface="Avenir Next"/>
              </a:rPr>
              <a:t>arranged </a:t>
            </a:r>
            <a:r>
              <a:rPr sz="2400" spc="-10" dirty="0">
                <a:latin typeface="Avenir Next"/>
                <a:cs typeface="Avenir Next"/>
              </a:rPr>
              <a:t>around </a:t>
            </a:r>
            <a:r>
              <a:rPr sz="2400" spc="-5" dirty="0">
                <a:latin typeface="Avenir Next"/>
                <a:cs typeface="Avenir Next"/>
              </a:rPr>
              <a:t>each </a:t>
            </a:r>
            <a:r>
              <a:rPr sz="2400" spc="-20" dirty="0">
                <a:latin typeface="Avenir Next"/>
                <a:cs typeface="Avenir Next"/>
              </a:rPr>
              <a:t>other. </a:t>
            </a:r>
            <a:r>
              <a:rPr sz="2400" spc="-40" dirty="0">
                <a:latin typeface="Avenir Next"/>
                <a:cs typeface="Avenir Next"/>
              </a:rPr>
              <a:t>For  </a:t>
            </a:r>
            <a:r>
              <a:rPr sz="2400" spc="-5" dirty="0">
                <a:latin typeface="Avenir Next"/>
                <a:cs typeface="Avenir Next"/>
              </a:rPr>
              <a:t>example, </a:t>
            </a:r>
            <a:r>
              <a:rPr sz="2400" spc="-15" dirty="0">
                <a:latin typeface="Avenir Next"/>
                <a:cs typeface="Avenir Next"/>
              </a:rPr>
              <a:t>Facebook </a:t>
            </a:r>
            <a:r>
              <a:rPr sz="2400" spc="-10" dirty="0">
                <a:latin typeface="Avenir Next"/>
                <a:cs typeface="Avenir Next"/>
              </a:rPr>
              <a:t>wrote </a:t>
            </a:r>
            <a:r>
              <a:rPr sz="2400" dirty="0">
                <a:latin typeface="Avenir Next"/>
                <a:cs typeface="Avenir Next"/>
              </a:rPr>
              <a:t>styles to </a:t>
            </a:r>
            <a:r>
              <a:rPr sz="2400" spc="-15" dirty="0">
                <a:latin typeface="Avenir Next"/>
                <a:cs typeface="Avenir Next"/>
              </a:rPr>
              <a:t>make </a:t>
            </a:r>
            <a:r>
              <a:rPr sz="2400" dirty="0">
                <a:latin typeface="Avenir Next"/>
                <a:cs typeface="Avenir Next"/>
              </a:rPr>
              <a:t>the nav bar stick to the </a:t>
            </a:r>
            <a:r>
              <a:rPr sz="2400" spc="-10" dirty="0">
                <a:latin typeface="Avenir Next"/>
                <a:cs typeface="Avenir Next"/>
              </a:rPr>
              <a:t>top, </a:t>
            </a:r>
            <a:r>
              <a:rPr sz="2400" dirty="0">
                <a:latin typeface="Avenir Next"/>
                <a:cs typeface="Avenir Next"/>
              </a:rPr>
              <a:t>have</a:t>
            </a:r>
            <a:r>
              <a:rPr sz="2400" spc="-140" dirty="0">
                <a:latin typeface="Avenir Next"/>
                <a:cs typeface="Avenir Next"/>
              </a:rPr>
              <a:t> </a:t>
            </a:r>
            <a:r>
              <a:rPr sz="2400" dirty="0">
                <a:latin typeface="Avenir Next"/>
                <a:cs typeface="Avenir Next"/>
              </a:rPr>
              <a:t>the  pages and favorites section on the </a:t>
            </a:r>
            <a:r>
              <a:rPr sz="2400" spc="-10" dirty="0">
                <a:latin typeface="Avenir Next"/>
                <a:cs typeface="Avenir Next"/>
              </a:rPr>
              <a:t>left </a:t>
            </a:r>
            <a:r>
              <a:rPr sz="2400" dirty="0">
                <a:latin typeface="Avenir Next"/>
                <a:cs typeface="Avenir Next"/>
              </a:rPr>
              <a:t>and the news feed run in the</a:t>
            </a:r>
            <a:r>
              <a:rPr sz="2400" spc="-80" dirty="0">
                <a:latin typeface="Avenir Next"/>
                <a:cs typeface="Avenir Next"/>
              </a:rPr>
              <a:t> </a:t>
            </a:r>
            <a:r>
              <a:rPr sz="2400" dirty="0">
                <a:latin typeface="Avenir Next"/>
                <a:cs typeface="Avenir Next"/>
              </a:rPr>
              <a:t>center:</a:t>
            </a:r>
          </a:p>
        </p:txBody>
      </p:sp>
      <p:sp>
        <p:nvSpPr>
          <p:cNvPr id="7" name="object 7"/>
          <p:cNvSpPr/>
          <p:nvPr/>
        </p:nvSpPr>
        <p:spPr>
          <a:xfrm>
            <a:off x="2171700" y="3657600"/>
            <a:ext cx="7899400" cy="527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436962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4514"/>
            <a:ext cx="66929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5560" algn="l"/>
                <a:tab pos="2375535" algn="l"/>
              </a:tabLst>
            </a:pPr>
            <a:r>
              <a:rPr sz="4400" spc="-400" dirty="0" smtClean="0"/>
              <a:t>Y</a:t>
            </a:r>
            <a:r>
              <a:rPr sz="4400" dirty="0" smtClean="0"/>
              <a:t>our</a:t>
            </a:r>
            <a:r>
              <a:rPr lang="en-US" sz="4400" dirty="0" smtClean="0"/>
              <a:t> </a:t>
            </a:r>
            <a:r>
              <a:rPr sz="4400" spc="-5" dirty="0" smtClean="0"/>
              <a:t>first</a:t>
            </a:r>
            <a:r>
              <a:rPr lang="en-US" sz="4400" spc="-5" dirty="0" smtClean="0"/>
              <a:t> webpage</a:t>
            </a:r>
            <a:endParaRPr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0" y="2436962"/>
            <a:ext cx="12975028" cy="7315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5435" y="2920120"/>
            <a:ext cx="10590530" cy="551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5" dirty="0" err="1" smtClean="0">
                <a:latin typeface="Avenir Next"/>
                <a:cs typeface="Avenir Next"/>
              </a:rPr>
              <a:t>Morty</a:t>
            </a:r>
            <a:r>
              <a:rPr lang="en-US" sz="3600" spc="-15" dirty="0" smtClean="0">
                <a:latin typeface="Avenir Next"/>
                <a:cs typeface="Avenir Next"/>
              </a:rPr>
              <a:t>: Ah Geez Rick. What </a:t>
            </a:r>
            <a:r>
              <a:rPr lang="en-US" sz="3600" spc="-15" dirty="0" smtClean="0">
                <a:latin typeface="Avenir Next"/>
                <a:cs typeface="Avenir Next"/>
              </a:rPr>
              <a:t>does HTML look like</a:t>
            </a:r>
            <a:r>
              <a:rPr lang="en-US" sz="3600" spc="-15" dirty="0" smtClean="0">
                <a:latin typeface="Avenir Next"/>
                <a:cs typeface="Avenir Next"/>
              </a:rPr>
              <a:t>?</a:t>
            </a:r>
          </a:p>
          <a:p>
            <a:pPr marL="12700">
              <a:spcBef>
                <a:spcPts val="100"/>
              </a:spcBef>
            </a:pPr>
            <a:r>
              <a:rPr lang="en-US" sz="3600" spc="-15" dirty="0" smtClean="0">
                <a:latin typeface="Avenir Next"/>
                <a:cs typeface="Avenir Next"/>
              </a:rPr>
              <a:t>Rick: </a:t>
            </a:r>
            <a:r>
              <a:rPr lang="en-US" sz="3600" spc="-15" dirty="0" err="1" smtClean="0">
                <a:latin typeface="Avenir Next"/>
                <a:cs typeface="Avenir Next"/>
              </a:rPr>
              <a:t>Burrrp</a:t>
            </a:r>
            <a:r>
              <a:rPr lang="en-US" sz="3600" spc="-15" dirty="0" smtClean="0">
                <a:latin typeface="Avenir Next"/>
                <a:cs typeface="Avenir Next"/>
              </a:rPr>
              <a:t>. Let me show you.. Let me show you</a:t>
            </a:r>
            <a:endParaRPr lang="en-US" sz="3600" dirty="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 dirty="0" smtClean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html&gt;</a:t>
            </a:r>
          </a:p>
          <a:p>
            <a:pPr marL="6096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&lt;body&gt;</a:t>
            </a:r>
          </a:p>
          <a:p>
            <a:pPr marL="1066800">
              <a:lnSpc>
                <a:spcPct val="100000"/>
              </a:lnSpc>
              <a:spcBef>
                <a:spcPts val="1675"/>
              </a:spcBef>
            </a:pPr>
            <a:r>
              <a:rPr sz="3600" dirty="0">
                <a:latin typeface="Avenir Next"/>
                <a:cs typeface="Avenir Next"/>
              </a:rPr>
              <a:t>&lt;h1&gt;Hello</a:t>
            </a:r>
            <a:r>
              <a:rPr sz="3600" spc="-100" dirty="0">
                <a:latin typeface="Avenir Next"/>
                <a:cs typeface="Avenir Next"/>
              </a:rPr>
              <a:t> </a:t>
            </a:r>
            <a:r>
              <a:rPr lang="en-US" sz="3600" dirty="0" smtClean="0">
                <a:latin typeface="Avenir Next"/>
                <a:cs typeface="Avenir Next"/>
              </a:rPr>
              <a:t>Infinite Timelines</a:t>
            </a:r>
            <a:r>
              <a:rPr sz="3600" dirty="0" smtClean="0">
                <a:latin typeface="Avenir Next"/>
                <a:cs typeface="Avenir Next"/>
              </a:rPr>
              <a:t>&lt;/</a:t>
            </a:r>
            <a:r>
              <a:rPr sz="3600" dirty="0">
                <a:latin typeface="Avenir Next"/>
                <a:cs typeface="Avenir Next"/>
              </a:rPr>
              <a:t>h1&gt;</a:t>
            </a:r>
          </a:p>
          <a:p>
            <a:pPr marL="6096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&lt;/body&gt;</a:t>
            </a:r>
          </a:p>
          <a:p>
            <a:pPr marL="1524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751964"/>
          </a:xfrm>
          <a:custGeom>
            <a:avLst/>
            <a:gdLst/>
            <a:ahLst/>
            <a:cxnLst/>
            <a:rect l="l" t="t" r="r" b="b"/>
            <a:pathLst>
              <a:path w="13004800" h="1751964">
                <a:moveTo>
                  <a:pt x="0" y="1751596"/>
                </a:moveTo>
                <a:lnTo>
                  <a:pt x="13004800" y="1751596"/>
                </a:lnTo>
                <a:lnTo>
                  <a:pt x="13004800" y="0"/>
                </a:lnTo>
                <a:lnTo>
                  <a:pt x="0" y="0"/>
                </a:lnTo>
                <a:lnTo>
                  <a:pt x="0" y="1751596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38896"/>
            <a:ext cx="13004800" cy="640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794966"/>
            <a:ext cx="12998450" cy="7958633"/>
          </a:xfrm>
          <a:custGeom>
            <a:avLst/>
            <a:gdLst/>
            <a:ahLst/>
            <a:cxnLst/>
            <a:rect l="l" t="t" r="r" b="b"/>
            <a:pathLst>
              <a:path w="12998450" h="6324600">
                <a:moveTo>
                  <a:pt x="0" y="0"/>
                </a:moveTo>
                <a:lnTo>
                  <a:pt x="12998049" y="0"/>
                </a:lnTo>
                <a:lnTo>
                  <a:pt x="12998049" y="6324599"/>
                </a:lnTo>
                <a:lnTo>
                  <a:pt x="0" y="6324599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6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9100" y="235960"/>
            <a:ext cx="62357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lang="en-US" sz="4400" dirty="0" smtClean="0"/>
              <a:t>Check out the code behind </a:t>
            </a:r>
            <a:r>
              <a:rPr lang="en-US" sz="4400" dirty="0" smtClean="0"/>
              <a:t>Adult Swim’s website</a:t>
            </a:r>
            <a:r>
              <a:rPr sz="4400" dirty="0" smtClean="0"/>
              <a:t>?</a:t>
            </a:r>
            <a:endParaRPr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1" y="1807719"/>
            <a:ext cx="12034448" cy="7933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865" y="827956"/>
            <a:ext cx="6692900" cy="627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lang="en-US" sz="4400" dirty="0" smtClean="0"/>
              <a:t>Down the HTML rabbit hole</a:t>
            </a:r>
            <a:r>
              <a:rPr sz="4400" dirty="0" smtClean="0"/>
              <a:t>?</a:t>
            </a:r>
            <a:endParaRPr sz="44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91615" y="3456963"/>
            <a:ext cx="10021570" cy="4528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 smtClean="0">
                <a:latin typeface="Avenir Next"/>
                <a:cs typeface="Avenir Next"/>
              </a:rPr>
              <a:t>Rick: Pay attention </a:t>
            </a:r>
            <a:r>
              <a:rPr lang="en-US" sz="3600" spc="-90" dirty="0" err="1" smtClean="0">
                <a:latin typeface="Avenir Next"/>
                <a:cs typeface="Avenir Next"/>
              </a:rPr>
              <a:t>Morty</a:t>
            </a:r>
            <a:r>
              <a:rPr lang="en-US" sz="3600" spc="-90" dirty="0" smtClean="0">
                <a:latin typeface="Avenir Next"/>
                <a:cs typeface="Avenir Next"/>
              </a:rPr>
              <a:t>! I don’t have time to do this myself and school is wasting your time. </a:t>
            </a:r>
            <a:r>
              <a:rPr lang="en-US" sz="3600" spc="-90" dirty="0" err="1" smtClean="0">
                <a:latin typeface="Avenir Next"/>
                <a:cs typeface="Avenir Next"/>
              </a:rPr>
              <a:t>Burrrp</a:t>
            </a:r>
            <a:r>
              <a:rPr lang="en-US" sz="3600" spc="-90" dirty="0" smtClean="0">
                <a:latin typeface="Avenir Next"/>
                <a:cs typeface="Avenir Next"/>
              </a:rPr>
              <a:t>.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 spc="-90" dirty="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 smtClean="0">
                <a:latin typeface="Avenir Next"/>
                <a:cs typeface="Avenir Next"/>
              </a:rPr>
              <a:t>What we are covering: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 smtClean="0">
                <a:latin typeface="Avenir Next"/>
                <a:cs typeface="Avenir Next"/>
              </a:rPr>
              <a:t>	</a:t>
            </a:r>
            <a:r>
              <a:rPr sz="3600" spc="-90" dirty="0" smtClean="0">
                <a:latin typeface="Avenir Next"/>
                <a:cs typeface="Avenir Next"/>
              </a:rPr>
              <a:t>Tags</a:t>
            </a:r>
            <a:endParaRPr lang="en-US" sz="3600" dirty="0">
              <a:latin typeface="Avenir Next"/>
              <a:cs typeface="Avenir Next"/>
            </a:endParaRPr>
          </a:p>
          <a:p>
            <a:pPr marL="12700" marR="5824855">
              <a:lnSpc>
                <a:spcPct val="145800"/>
              </a:lnSpc>
              <a:spcBef>
                <a:spcPts val="700"/>
              </a:spcBef>
            </a:pPr>
            <a:r>
              <a:rPr lang="en-US" sz="3600" dirty="0" smtClean="0">
                <a:latin typeface="Avenir Next"/>
                <a:cs typeface="Avenir Next"/>
              </a:rPr>
              <a:t>	</a:t>
            </a:r>
            <a:r>
              <a:rPr sz="3600" dirty="0" smtClean="0">
                <a:latin typeface="Avenir Next"/>
                <a:cs typeface="Avenir Next"/>
              </a:rPr>
              <a:t>Elements  </a:t>
            </a:r>
            <a:r>
              <a:rPr lang="en-US" sz="3600" dirty="0">
                <a:latin typeface="Avenir Next"/>
                <a:cs typeface="Avenir Next"/>
              </a:rPr>
              <a:t>	</a:t>
            </a:r>
            <a:r>
              <a:rPr sz="3600" dirty="0" smtClean="0">
                <a:latin typeface="Avenir Next"/>
                <a:cs typeface="Avenir Next"/>
              </a:rPr>
              <a:t>A</a:t>
            </a:r>
            <a:r>
              <a:rPr sz="3600" spc="-45" dirty="0" smtClean="0">
                <a:latin typeface="Avenir Next"/>
                <a:cs typeface="Avenir Next"/>
              </a:rPr>
              <a:t>t</a:t>
            </a:r>
            <a:r>
              <a:rPr sz="3600" dirty="0" smtClean="0">
                <a:latin typeface="Avenir Next"/>
                <a:cs typeface="Avenir Next"/>
              </a:rPr>
              <a:t>tributes</a:t>
            </a:r>
            <a:endParaRPr sz="36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409949"/>
            <a:ext cx="41021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Let’s Get </a:t>
            </a:r>
            <a:r>
              <a:rPr lang="en-US" sz="4400" dirty="0" err="1" smtClean="0"/>
              <a:t>Schwifty</a:t>
            </a:r>
            <a:r>
              <a:rPr lang="en-US" sz="4400" dirty="0" smtClean="0"/>
              <a:t> with Tags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406400" y="2514600"/>
            <a:ext cx="12192000" cy="653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lang="en-US" sz="3600" spc="-10" dirty="0" smtClean="0">
                <a:latin typeface="Avenir Next"/>
                <a:cs typeface="Avenir Next"/>
              </a:rPr>
              <a:t>Rick: I like to think of tags as Jerry next to me. </a:t>
            </a:r>
            <a:r>
              <a:rPr sz="3600" spc="-10" dirty="0" smtClean="0">
                <a:latin typeface="Avenir Next"/>
                <a:cs typeface="Avenir Next"/>
              </a:rPr>
              <a:t>Every </a:t>
            </a:r>
            <a:r>
              <a:rPr sz="3600" dirty="0">
                <a:latin typeface="Avenir Next"/>
                <a:cs typeface="Avenir Next"/>
              </a:rPr>
              <a:t>tag </a:t>
            </a:r>
            <a:r>
              <a:rPr sz="3600" spc="-10" dirty="0">
                <a:latin typeface="Avenir Next"/>
                <a:cs typeface="Avenir Next"/>
              </a:rPr>
              <a:t>starts </a:t>
            </a:r>
            <a:r>
              <a:rPr sz="3600" dirty="0">
                <a:latin typeface="Avenir Next"/>
                <a:cs typeface="Avenir Next"/>
              </a:rPr>
              <a:t>with a “less than” sign and ends with</a:t>
            </a:r>
            <a:r>
              <a:rPr sz="3600" spc="-6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a  </a:t>
            </a:r>
            <a:r>
              <a:rPr sz="3600" spc="-40" dirty="0">
                <a:latin typeface="Avenir Next"/>
                <a:cs typeface="Avenir Next"/>
              </a:rPr>
              <a:t>“greater </a:t>
            </a:r>
            <a:r>
              <a:rPr sz="3600" dirty="0">
                <a:latin typeface="Avenir Next"/>
                <a:cs typeface="Avenir Next"/>
              </a:rPr>
              <a:t>than”</a:t>
            </a:r>
            <a:r>
              <a:rPr sz="3600" spc="-25" dirty="0">
                <a:latin typeface="Avenir Next"/>
                <a:cs typeface="Avenir Next"/>
              </a:rPr>
              <a:t> </a:t>
            </a:r>
            <a:r>
              <a:rPr sz="3600" dirty="0" smtClean="0">
                <a:latin typeface="Avenir Next"/>
                <a:cs typeface="Avenir Next"/>
              </a:rPr>
              <a:t>sign</a:t>
            </a:r>
            <a:r>
              <a:rPr lang="en-US" sz="3600" dirty="0" smtClean="0">
                <a:latin typeface="Avenir Next"/>
                <a:cs typeface="Avenir Next"/>
              </a:rPr>
              <a:t>. I can prove it mathematically!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75"/>
              </a:spcBef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html&gt; </a:t>
            </a:r>
            <a:r>
              <a:rPr lang="en-US" sz="3600" spc="-20" dirty="0" smtClean="0">
                <a:solidFill>
                  <a:srgbClr val="51A7F9"/>
                </a:solidFill>
                <a:latin typeface="Avenir Next"/>
                <a:cs typeface="Avenir Next"/>
                <a:sym typeface="Wingdings"/>
              </a:rPr>
              <a:t>&lt;! - -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HTML</a:t>
            </a:r>
            <a:r>
              <a:rPr sz="3600" spc="-245" dirty="0" smtClean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tag</a:t>
            </a:r>
            <a:r>
              <a:rPr lang="en-US" sz="360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en-US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- -&gt;</a:t>
            </a:r>
            <a:endParaRPr sz="3600" dirty="0">
              <a:latin typeface="Avenir Next"/>
              <a:cs typeface="Avenir Next"/>
            </a:endParaRPr>
          </a:p>
          <a:p>
            <a:pPr marL="1435100"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&lt;body&gt; </a:t>
            </a:r>
            <a:r>
              <a:rPr lang="en-US" sz="3600" spc="-20" dirty="0">
                <a:solidFill>
                  <a:srgbClr val="51A7F9"/>
                </a:solidFill>
                <a:latin typeface="Avenir Next"/>
                <a:cs typeface="Avenir Next"/>
                <a:sym typeface="Wingdings"/>
              </a:rPr>
              <a:t>&lt;! - -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body</a:t>
            </a:r>
            <a:r>
              <a:rPr sz="3600" spc="-155" dirty="0" smtClean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tag</a:t>
            </a:r>
            <a:r>
              <a:rPr lang="en-US" sz="360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mr-IN" sz="3600" dirty="0">
                <a:solidFill>
                  <a:srgbClr val="51A7F9"/>
                </a:solidFill>
                <a:latin typeface="Avenir Next"/>
                <a:cs typeface="Avenir Next"/>
              </a:rPr>
              <a:t>- </a:t>
            </a:r>
            <a:r>
              <a:rPr lang="mr-IN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-&gt;</a:t>
            </a:r>
            <a:endParaRPr sz="3600" dirty="0">
              <a:latin typeface="Avenir Next"/>
              <a:cs typeface="Avenir Next"/>
            </a:endParaRPr>
          </a:p>
          <a:p>
            <a:pPr marL="1879600" marR="52069">
              <a:lnSpc>
                <a:spcPct val="125000"/>
              </a:lnSpc>
              <a:spcBef>
                <a:spcPts val="695"/>
              </a:spcBef>
            </a:pPr>
            <a:r>
              <a:rPr sz="3600" dirty="0">
                <a:latin typeface="Avenir Next"/>
                <a:cs typeface="Avenir Next"/>
              </a:rPr>
              <a:t>&lt;h1&gt;Hello </a:t>
            </a:r>
            <a:r>
              <a:rPr lang="en-US" sz="3600" dirty="0" smtClean="0">
                <a:latin typeface="Avenir Next"/>
                <a:cs typeface="Avenir Next"/>
              </a:rPr>
              <a:t>Infinite Timelines</a:t>
            </a:r>
            <a:r>
              <a:rPr sz="3600" dirty="0" smtClean="0">
                <a:latin typeface="Avenir Next"/>
                <a:cs typeface="Avenir Next"/>
              </a:rPr>
              <a:t>!&lt;/</a:t>
            </a:r>
            <a:r>
              <a:rPr sz="3600" dirty="0">
                <a:latin typeface="Avenir Next"/>
                <a:cs typeface="Avenir Next"/>
              </a:rPr>
              <a:t>h1&gt; </a:t>
            </a:r>
            <a:r>
              <a:rPr lang="en-US" sz="3600" spc="-20" dirty="0">
                <a:solidFill>
                  <a:srgbClr val="51A7F9"/>
                </a:solidFill>
                <a:latin typeface="Avenir Next"/>
                <a:cs typeface="Avenir Next"/>
                <a:sym typeface="Wingdings"/>
              </a:rPr>
              <a:t>&lt;! - -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H1 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tags, one opening and one</a:t>
            </a:r>
            <a:r>
              <a:rPr sz="3600" spc="-21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closing</a:t>
            </a:r>
            <a:r>
              <a:rPr lang="en-US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mr-IN" sz="3600" dirty="0">
                <a:solidFill>
                  <a:srgbClr val="51A7F9"/>
                </a:solidFill>
                <a:latin typeface="Avenir Next"/>
                <a:cs typeface="Avenir Next"/>
              </a:rPr>
              <a:t>- </a:t>
            </a:r>
            <a:r>
              <a:rPr lang="mr-IN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-&gt;</a:t>
            </a:r>
            <a:endParaRPr sz="3600" dirty="0">
              <a:latin typeface="Avenir Next"/>
              <a:cs typeface="Avenir Next"/>
            </a:endParaRPr>
          </a:p>
          <a:p>
            <a:pPr marL="14351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&lt;/body&gt;</a:t>
            </a:r>
          </a:p>
          <a:p>
            <a:pPr marL="7112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63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0700" y="868607"/>
            <a:ext cx="11963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HTML</a:t>
            </a:r>
            <a:r>
              <a:rPr sz="4400" spc="-300" dirty="0"/>
              <a:t> </a:t>
            </a:r>
            <a:r>
              <a:rPr lang="en-US" sz="4400" spc="-110" dirty="0"/>
              <a:t>t</a:t>
            </a:r>
            <a:r>
              <a:rPr sz="4400" spc="-110" dirty="0" smtClean="0"/>
              <a:t>ags</a:t>
            </a:r>
            <a:r>
              <a:rPr lang="en-US" sz="4400" spc="-110" dirty="0" smtClean="0"/>
              <a:t> are more simple than your dad’s brain </a:t>
            </a:r>
            <a:endParaRPr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894080" y="2596444"/>
            <a:ext cx="11216640" cy="6336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r>
              <a:rPr lang="en-US" sz="3600" spc="-30" dirty="0" smtClean="0"/>
              <a:t>Rick: </a:t>
            </a:r>
            <a:r>
              <a:rPr lang="en-US" sz="3600" spc="-30" dirty="0" smtClean="0"/>
              <a:t>Listen </a:t>
            </a:r>
            <a:r>
              <a:rPr sz="3600" spc="-30" dirty="0" smtClean="0"/>
              <a:t>here </a:t>
            </a:r>
            <a:r>
              <a:rPr lang="en-US" sz="3600" spc="-30" dirty="0" err="1" smtClean="0"/>
              <a:t>Morty</a:t>
            </a:r>
            <a:r>
              <a:rPr lang="en-US" sz="3600" spc="-30" dirty="0" smtClean="0"/>
              <a:t>. There </a:t>
            </a:r>
            <a:r>
              <a:rPr sz="3600" spc="-25" dirty="0" smtClean="0"/>
              <a:t>are </a:t>
            </a:r>
            <a:r>
              <a:rPr sz="3600" dirty="0"/>
              <a:t>opening tags and closing tags. Closing</a:t>
            </a:r>
            <a:r>
              <a:rPr sz="3600" spc="-125" dirty="0"/>
              <a:t> </a:t>
            </a:r>
            <a:r>
              <a:rPr sz="3600" dirty="0"/>
              <a:t>tags  have a </a:t>
            </a:r>
            <a:r>
              <a:rPr sz="3600" spc="-5" dirty="0"/>
              <a:t>backslash </a:t>
            </a:r>
            <a:r>
              <a:rPr sz="3600" spc="-15" dirty="0"/>
              <a:t>before </a:t>
            </a:r>
            <a:r>
              <a:rPr sz="3600" dirty="0"/>
              <a:t>the tag</a:t>
            </a:r>
            <a:r>
              <a:rPr sz="3600" spc="-35" dirty="0"/>
              <a:t> </a:t>
            </a:r>
            <a:r>
              <a:rPr sz="3600" dirty="0"/>
              <a:t>name</a:t>
            </a:r>
            <a:r>
              <a:rPr sz="3600" dirty="0" smtClean="0"/>
              <a:t>.</a:t>
            </a:r>
            <a:r>
              <a:rPr lang="en-US" sz="3600" dirty="0" smtClean="0"/>
              <a:t> You got it? This is very important it might save your life someday or even get you a date with Jessica</a:t>
            </a:r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endParaRPr lang="en-US" sz="3600" dirty="0"/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r>
              <a:rPr lang="en-US" sz="3600" dirty="0" err="1" smtClean="0"/>
              <a:t>Morty</a:t>
            </a:r>
            <a:r>
              <a:rPr lang="en-US" sz="3600" dirty="0" smtClean="0"/>
              <a:t>: Really?</a:t>
            </a:r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endParaRPr lang="en-US" sz="3600" dirty="0"/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r>
              <a:rPr lang="en-US" sz="3600" dirty="0" smtClean="0"/>
              <a:t>Rick: Of course not </a:t>
            </a:r>
            <a:r>
              <a:rPr lang="en-US" sz="3600" dirty="0" err="1" smtClean="0"/>
              <a:t>Morty</a:t>
            </a:r>
            <a:r>
              <a:rPr lang="en-US" sz="3600" dirty="0" smtClean="0"/>
              <a:t>. Geez. </a:t>
            </a:r>
            <a:r>
              <a:rPr lang="en-US" sz="3600" dirty="0" smtClean="0"/>
              <a:t>You can build a better Jessica with this.</a:t>
            </a:r>
            <a:endParaRPr lang="en-US" sz="3600" dirty="0" smtClean="0"/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517707"/>
            <a:ext cx="79248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/>
              <a:t>HTML</a:t>
            </a:r>
            <a:r>
              <a:rPr sz="4400" spc="-210"/>
              <a:t> </a:t>
            </a:r>
            <a:r>
              <a:rPr lang="en-US" sz="4400"/>
              <a:t>e</a:t>
            </a:r>
            <a:r>
              <a:rPr sz="4400" smtClean="0"/>
              <a:t>lements</a:t>
            </a:r>
            <a:r>
              <a:rPr lang="en-US" sz="4400" smtClean="0"/>
              <a:t> are more valuable than a cloud that farts gold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7863" y="2459717"/>
            <a:ext cx="11078845" cy="6653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7680">
              <a:lnSpc>
                <a:spcPct val="114599"/>
              </a:lnSpc>
              <a:spcBef>
                <a:spcPts val="100"/>
              </a:spcBef>
            </a:pPr>
            <a:r>
              <a:rPr lang="en-US" sz="3200" dirty="0" smtClean="0">
                <a:latin typeface="Avenir Next"/>
                <a:cs typeface="Avenir Next"/>
              </a:rPr>
              <a:t>Rick: </a:t>
            </a:r>
            <a:r>
              <a:rPr sz="3200" dirty="0" smtClean="0">
                <a:latin typeface="Avenir Next"/>
                <a:cs typeface="Avenir Next"/>
              </a:rPr>
              <a:t>HTML elements</a:t>
            </a:r>
            <a:r>
              <a:rPr lang="en-US" sz="3200" dirty="0" smtClean="0">
                <a:latin typeface="Avenir Next"/>
                <a:cs typeface="Avenir Next"/>
              </a:rPr>
              <a:t> are made up by the opening and closing tags. </a:t>
            </a:r>
            <a:r>
              <a:rPr sz="3200" dirty="0" smtClean="0">
                <a:latin typeface="Avenir Next"/>
                <a:cs typeface="Avenir Next"/>
              </a:rPr>
              <a:t> </a:t>
            </a:r>
            <a:r>
              <a:rPr lang="en-US" sz="3200" dirty="0" smtClean="0">
                <a:latin typeface="Avenir Next"/>
                <a:cs typeface="Avenir Next"/>
              </a:rPr>
              <a:t>Kind of like that stupid ant idiot from Vindicators has the super power of being left out crumbs </a:t>
            </a:r>
          </a:p>
          <a:p>
            <a:pPr marL="12700" marR="487680">
              <a:lnSpc>
                <a:spcPct val="114599"/>
              </a:lnSpc>
              <a:spcBef>
                <a:spcPts val="100"/>
              </a:spcBef>
            </a:pPr>
            <a:r>
              <a:rPr sz="3100" dirty="0" smtClean="0">
                <a:latin typeface="Avenir Next"/>
                <a:cs typeface="Avenir Next"/>
              </a:rPr>
              <a:t>&lt;</a:t>
            </a:r>
            <a:r>
              <a:rPr sz="3100" dirty="0">
                <a:latin typeface="Avenir Next"/>
                <a:cs typeface="Avenir Next"/>
              </a:rPr>
              <a:t>html&gt;</a:t>
            </a:r>
          </a:p>
          <a:p>
            <a:pPr marL="609600">
              <a:lnSpc>
                <a:spcPct val="100000"/>
              </a:lnSpc>
              <a:spcBef>
                <a:spcPts val="1580"/>
              </a:spcBef>
            </a:pPr>
            <a:r>
              <a:rPr sz="3100" b="1" dirty="0">
                <a:solidFill>
                  <a:srgbClr val="92D050"/>
                </a:solidFill>
                <a:latin typeface="Avenir Next"/>
                <a:cs typeface="Avenir Next"/>
              </a:rPr>
              <a:t>&lt;body&gt; </a:t>
            </a:r>
          </a:p>
          <a:p>
            <a:pPr marL="1066800">
              <a:lnSpc>
                <a:spcPct val="100000"/>
              </a:lnSpc>
              <a:spcBef>
                <a:spcPts val="1680"/>
              </a:spcBef>
            </a:pPr>
            <a:r>
              <a:rPr sz="3100" dirty="0">
                <a:latin typeface="Avenir Next"/>
                <a:cs typeface="Avenir Next"/>
              </a:rPr>
              <a:t>&lt;h1&gt;Hello </a:t>
            </a:r>
            <a:r>
              <a:rPr lang="en-US" sz="3100" dirty="0" smtClean="0">
                <a:latin typeface="Avenir Next"/>
                <a:cs typeface="Avenir Next"/>
              </a:rPr>
              <a:t>Infinite Timelines</a:t>
            </a:r>
            <a:r>
              <a:rPr sz="3100" dirty="0" smtClean="0">
                <a:latin typeface="Avenir Next"/>
                <a:cs typeface="Avenir Next"/>
              </a:rPr>
              <a:t>&lt;/</a:t>
            </a:r>
            <a:r>
              <a:rPr sz="3100" dirty="0">
                <a:latin typeface="Avenir Next"/>
                <a:cs typeface="Avenir Next"/>
              </a:rPr>
              <a:t>h1</a:t>
            </a:r>
            <a:r>
              <a:rPr sz="3100" dirty="0" smtClean="0">
                <a:latin typeface="Avenir Next"/>
                <a:cs typeface="Avenir Next"/>
              </a:rPr>
              <a:t>&gt; </a:t>
            </a:r>
          </a:p>
          <a:p>
            <a:pPr marL="609600">
              <a:lnSpc>
                <a:spcPct val="100000"/>
              </a:lnSpc>
              <a:spcBef>
                <a:spcPts val="1580"/>
              </a:spcBef>
            </a:pPr>
            <a:r>
              <a:rPr sz="3100" b="1" dirty="0" smtClean="0">
                <a:solidFill>
                  <a:srgbClr val="92D050"/>
                </a:solidFill>
                <a:latin typeface="Avenir Next"/>
                <a:cs typeface="Avenir Next"/>
              </a:rPr>
              <a:t>&lt;/body&gt;</a:t>
            </a:r>
          </a:p>
          <a:p>
            <a:pPr marL="152400">
              <a:lnSpc>
                <a:spcPct val="100000"/>
              </a:lnSpc>
              <a:spcBef>
                <a:spcPts val="1580"/>
              </a:spcBef>
            </a:pPr>
            <a:r>
              <a:rPr sz="3100" dirty="0" smtClean="0">
                <a:latin typeface="Avenir Next"/>
                <a:cs typeface="Avenir Next"/>
              </a:rPr>
              <a:t>&lt;/</a:t>
            </a:r>
            <a:r>
              <a:rPr sz="3100" dirty="0">
                <a:latin typeface="Avenir Next"/>
                <a:cs typeface="Avenir Next"/>
              </a:rPr>
              <a:t>html&gt;</a:t>
            </a:r>
          </a:p>
          <a:p>
            <a:pPr marL="12700">
              <a:lnSpc>
                <a:spcPct val="100000"/>
              </a:lnSpc>
              <a:spcBef>
                <a:spcPts val="3080"/>
              </a:spcBef>
            </a:pPr>
            <a:r>
              <a:rPr sz="3200" i="1" dirty="0">
                <a:solidFill>
                  <a:srgbClr val="92D050"/>
                </a:solidFill>
                <a:latin typeface="Avenir Next"/>
                <a:cs typeface="Avenir Next"/>
              </a:rPr>
              <a:t>Some consist of just a self-closing</a:t>
            </a:r>
            <a:r>
              <a:rPr sz="3200" i="1" spc="-25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i="1" dirty="0">
                <a:solidFill>
                  <a:srgbClr val="92D050"/>
                </a:solidFill>
                <a:latin typeface="Avenir Next"/>
                <a:cs typeface="Avenir Next"/>
              </a:rPr>
              <a:t>tag</a:t>
            </a:r>
          </a:p>
          <a:p>
            <a:pPr marL="152400">
              <a:lnSpc>
                <a:spcPct val="100000"/>
              </a:lnSpc>
              <a:spcBef>
                <a:spcPts val="1960"/>
              </a:spcBef>
            </a:pPr>
            <a:r>
              <a:rPr sz="3200" b="1" dirty="0">
                <a:solidFill>
                  <a:srgbClr val="92D050"/>
                </a:solidFill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img</a:t>
            </a:r>
            <a:r>
              <a:rPr sz="3200" spc="-15" dirty="0">
                <a:latin typeface="Avenir Next"/>
                <a:cs typeface="Avenir Next"/>
              </a:rPr>
              <a:t> </a:t>
            </a:r>
            <a:r>
              <a:rPr sz="3200" spc="-15" dirty="0" smtClean="0">
                <a:latin typeface="Avenir Next"/>
                <a:cs typeface="Avenir Next"/>
              </a:rPr>
              <a:t>sr</a:t>
            </a:r>
            <a:r>
              <a:rPr lang="en-US" sz="3200" spc="-15" dirty="0" smtClean="0">
                <a:latin typeface="Avenir Next"/>
                <a:cs typeface="Avenir Next"/>
              </a:rPr>
              <a:t>c</a:t>
            </a:r>
            <a:r>
              <a:rPr lang="en-US" sz="3200" spc="-15" dirty="0">
                <a:latin typeface="Avenir Next"/>
                <a:cs typeface="Avenir Next"/>
              </a:rPr>
              <a:t>=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“http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://</a:t>
            </a:r>
            <a:r>
              <a:rPr lang="en-US"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Vindicators4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.jp</a:t>
            </a:r>
            <a:r>
              <a:rPr lang="en-US"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g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"</a:t>
            </a:r>
            <a:r>
              <a:rPr lang="en-US" sz="3200" b="1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&gt;</a:t>
            </a:r>
            <a:endParaRPr sz="3200" b="1" dirty="0">
              <a:solidFill>
                <a:srgbClr val="92D050"/>
              </a:solidFill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853247"/>
            <a:ext cx="699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Basic </a:t>
            </a:r>
            <a:r>
              <a:rPr sz="4400" dirty="0" smtClean="0"/>
              <a:t>HTML</a:t>
            </a:r>
            <a:r>
              <a:rPr sz="4400" spc="-210" dirty="0" smtClean="0"/>
              <a:t> </a:t>
            </a:r>
            <a:r>
              <a:rPr lang="en-US" sz="4400" dirty="0"/>
              <a:t>e</a:t>
            </a:r>
            <a:r>
              <a:rPr sz="4400" dirty="0" smtClean="0"/>
              <a:t>lements</a:t>
            </a:r>
            <a:endParaRPr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97000" y="2402456"/>
            <a:ext cx="10763250" cy="7704673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lang="en-US" sz="3600" dirty="0" smtClean="0">
                <a:latin typeface="Avenir Next"/>
                <a:cs typeface="Avenir Next"/>
              </a:rPr>
              <a:t>Rick: These </a:t>
            </a:r>
            <a:r>
              <a:rPr sz="3600" dirty="0" smtClean="0">
                <a:latin typeface="Avenir Next"/>
                <a:cs typeface="Avenir Next"/>
              </a:rPr>
              <a:t>HTML</a:t>
            </a:r>
            <a:r>
              <a:rPr sz="3600" spc="-120" dirty="0" smtClean="0">
                <a:latin typeface="Avenir Next"/>
                <a:cs typeface="Avenir Next"/>
              </a:rPr>
              <a:t> </a:t>
            </a:r>
            <a:r>
              <a:rPr sz="3600" dirty="0" smtClean="0">
                <a:latin typeface="Avenir Next"/>
                <a:cs typeface="Avenir Next"/>
              </a:rPr>
              <a:t>elements</a:t>
            </a:r>
            <a:r>
              <a:rPr lang="en-US" sz="3600" dirty="0" smtClean="0">
                <a:latin typeface="Avenir Next"/>
                <a:cs typeface="Avenir Next"/>
              </a:rPr>
              <a:t> are basic like multiverse cable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80"/>
              </a:spcBef>
            </a:pPr>
            <a:r>
              <a:rPr sz="3600" dirty="0">
                <a:latin typeface="Avenir Next"/>
                <a:cs typeface="Avenir Next"/>
              </a:rPr>
              <a:t>&lt;html&gt;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an HTML document</a:t>
            </a:r>
            <a:endParaRPr lang="en-US" sz="3600" dirty="0" smtClean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80"/>
              </a:spcBef>
            </a:pPr>
            <a:r>
              <a:rPr sz="3600" spc="-5" dirty="0" smtClean="0">
                <a:latin typeface="Avenir Next"/>
                <a:cs typeface="Avenir Next"/>
              </a:rPr>
              <a:t>&lt;</a:t>
            </a:r>
            <a:r>
              <a:rPr sz="3600" spc="-5" dirty="0">
                <a:latin typeface="Avenir Next"/>
                <a:cs typeface="Avenir Next"/>
              </a:rPr>
              <a:t>head</a:t>
            </a:r>
            <a:r>
              <a:rPr sz="3600" spc="-5" dirty="0" smtClean="0">
                <a:latin typeface="Avenir Next"/>
                <a:cs typeface="Avenir Next"/>
              </a:rPr>
              <a:t>&gt;</a:t>
            </a:r>
            <a:r>
              <a:rPr lang="en-US" sz="3600" spc="-5" dirty="0" smtClean="0">
                <a:latin typeface="Avenir Next"/>
                <a:cs typeface="Avenir Next"/>
              </a:rPr>
              <a:t> </a:t>
            </a:r>
            <a:r>
              <a:rPr lang="en-US" sz="36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info about the document</a:t>
            </a:r>
            <a:endParaRPr lang="en-US" sz="3600" dirty="0" smtClean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lang="en-US" sz="3600" dirty="0" smtClean="0">
                <a:latin typeface="Avenir Next"/>
                <a:cs typeface="Avenir Next"/>
              </a:rPr>
              <a:t>&lt;title&gt;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title for the document</a:t>
            </a:r>
            <a:endParaRPr sz="36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sz="3600" dirty="0">
                <a:latin typeface="Avenir Next"/>
                <a:cs typeface="Avenir Next"/>
              </a:rPr>
              <a:t>&lt;body&gt;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the document body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h1&gt; </a:t>
            </a:r>
            <a:r>
              <a:rPr lang="en-US" sz="3600" dirty="0" smtClean="0">
                <a:latin typeface="Avenir Next"/>
                <a:cs typeface="Avenir Next"/>
              </a:rPr>
              <a:t>to &lt;h6&gt;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HTML headings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p</a:t>
            </a:r>
            <a:r>
              <a:rPr sz="3600" dirty="0" smtClean="0">
                <a:latin typeface="Avenir Next"/>
                <a:cs typeface="Avenir Next"/>
              </a:rPr>
              <a:t>&gt;</a:t>
            </a:r>
            <a:r>
              <a:rPr lang="en-US" sz="3600" dirty="0" smtClean="0">
                <a:latin typeface="Avenir Next"/>
                <a:cs typeface="Avenir Next"/>
              </a:rPr>
              <a:t>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paragraph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lang="en-US" sz="3600" dirty="0" smtClean="0">
                <a:latin typeface="Avenir Next"/>
                <a:cs typeface="Avenir Next"/>
              </a:rPr>
              <a:t>&lt;</a:t>
            </a:r>
            <a:r>
              <a:rPr lang="en-US" sz="3600" dirty="0" err="1" smtClean="0">
                <a:latin typeface="Avenir Next"/>
                <a:cs typeface="Avenir Next"/>
              </a:rPr>
              <a:t>br</a:t>
            </a:r>
            <a:r>
              <a:rPr lang="en-US" sz="3600" dirty="0" smtClean="0">
                <a:latin typeface="Avenir Next"/>
                <a:cs typeface="Avenir Next"/>
              </a:rPr>
              <a:t>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inserts a line break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endParaRPr sz="36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856261"/>
            <a:ext cx="8001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mtClean="0"/>
              <a:t>Other important HTML elements</a:t>
            </a:r>
            <a:endParaRPr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92200" y="2402456"/>
            <a:ext cx="11201400" cy="5655394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lang="en-US" sz="3200" dirty="0" smtClean="0">
                <a:latin typeface="Avenir Next"/>
                <a:cs typeface="Avenir Next"/>
              </a:rPr>
              <a:t>img</a:t>
            </a:r>
            <a:r>
              <a:rPr sz="3200" dirty="0" smtClean="0">
                <a:latin typeface="Avenir Next"/>
                <a:cs typeface="Avenir Next"/>
              </a:rPr>
              <a:t>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an image</a:t>
            </a:r>
            <a:endParaRPr sz="32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>
                <a:latin typeface="Avenir Next"/>
                <a:cs typeface="Avenir Next"/>
              </a:rPr>
              <a:t>&lt;section&gt;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section in a document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div&gt;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another way to define a section in a document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a&gt;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hyperlink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ul&gt; &lt;li&gt; / &lt;ol&gt;&lt;</a:t>
            </a:r>
            <a:r>
              <a:rPr sz="3200" dirty="0" smtClean="0">
                <a:latin typeface="Avenir Next"/>
                <a:cs typeface="Avenir Next"/>
              </a:rPr>
              <a:t>li</a:t>
            </a:r>
            <a:r>
              <a:rPr lang="en-US" sz="3200" dirty="0" smtClean="0">
                <a:latin typeface="Avenir Next"/>
                <a:cs typeface="Avenir Next"/>
              </a:rPr>
              <a:t>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unordered or ordered list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spc="-5" dirty="0" smtClean="0">
                <a:latin typeface="Avenir Next"/>
                <a:cs typeface="Avenir Next"/>
              </a:rPr>
              <a:t>&lt;button&gt;</a:t>
            </a:r>
            <a:r>
              <a:rPr lang="en-US" sz="3200" spc="-5" dirty="0" smtClean="0">
                <a:latin typeface="Avenir Next"/>
                <a:cs typeface="Avenir Next"/>
              </a:rPr>
              <a:t> </a:t>
            </a:r>
            <a:r>
              <a:rPr lang="en-US"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button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lang="en-US" sz="3200" spc="-5" dirty="0" smtClean="0">
                <a:latin typeface="Avenir Next"/>
                <a:cs typeface="Avenir Next"/>
              </a:rPr>
              <a:t>&lt;table&gt; </a:t>
            </a:r>
            <a:r>
              <a:rPr lang="en-US"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table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lang="en-US" sz="3200" spc="-5" dirty="0" smtClean="0">
                <a:latin typeface="Avenir Next"/>
                <a:cs typeface="Avenir Next"/>
              </a:rPr>
              <a:t>&lt;video&gt; </a:t>
            </a:r>
            <a:r>
              <a:rPr lang="en-US"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video</a:t>
            </a:r>
            <a:endParaRPr sz="3200" dirty="0">
              <a:solidFill>
                <a:srgbClr val="92D050"/>
              </a:solidFill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</TotalTime>
  <Words>793</Words>
  <Application>Microsoft Macintosh PowerPoint</Application>
  <PresentationFormat>Custom</PresentationFormat>
  <Paragraphs>120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Avenir Next</vt:lpstr>
      <vt:lpstr>AvenirNext-Medium</vt:lpstr>
      <vt:lpstr>Calibri</vt:lpstr>
      <vt:lpstr>Calibri Light</vt:lpstr>
      <vt:lpstr>Times New Roman</vt:lpstr>
      <vt:lpstr>Wingdings</vt:lpstr>
      <vt:lpstr>Arial</vt:lpstr>
      <vt:lpstr>Office Theme</vt:lpstr>
      <vt:lpstr>What is HTML?</vt:lpstr>
      <vt:lpstr>Your first webpage</vt:lpstr>
      <vt:lpstr>Check out the code behind Adult Swim’s website?</vt:lpstr>
      <vt:lpstr>Down the HTML rabbit hole?</vt:lpstr>
      <vt:lpstr>Let’s Get Schwifty with Tags</vt:lpstr>
      <vt:lpstr>HTML tags are more simple than your dad’s brain </vt:lpstr>
      <vt:lpstr>HTML elements are more valuable than a cloud that farts gold</vt:lpstr>
      <vt:lpstr>Basic HTML elements</vt:lpstr>
      <vt:lpstr>Other important HTML elements</vt:lpstr>
      <vt:lpstr>HTML attributes and fractal dust</vt:lpstr>
      <vt:lpstr>Let’s Get Riggity Wrecked with CSS?</vt:lpstr>
      <vt:lpstr>What the hell is CSS?</vt:lpstr>
      <vt:lpstr>Schwifty Example</vt:lpstr>
      <vt:lpstr>CSS selectors are like portal destinations</vt:lpstr>
      <vt:lpstr>CSS Properties</vt:lpstr>
      <vt:lpstr>CSS Properties</vt:lpstr>
      <vt:lpstr>CSS Values</vt:lpstr>
      <vt:lpstr>CSS Example</vt:lpstr>
      <vt:lpstr>CSS Layout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web works</dc:title>
  <cp:lastModifiedBy>Christopher Huie</cp:lastModifiedBy>
  <cp:revision>15</cp:revision>
  <dcterms:created xsi:type="dcterms:W3CDTF">2017-04-26T16:26:58Z</dcterms:created>
  <dcterms:modified xsi:type="dcterms:W3CDTF">2018-01-13T15:57:27Z</dcterms:modified>
</cp:coreProperties>
</file>