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9" r:id="rId5"/>
    <p:sldId id="282" r:id="rId6"/>
    <p:sldId id="270" r:id="rId7"/>
    <p:sldId id="276" r:id="rId8"/>
    <p:sldId id="259" r:id="rId9"/>
    <p:sldId id="272" r:id="rId10"/>
    <p:sldId id="271" r:id="rId11"/>
    <p:sldId id="281" r:id="rId12"/>
    <p:sldId id="275" r:id="rId13"/>
    <p:sldId id="277" r:id="rId14"/>
    <p:sldId id="278" r:id="rId15"/>
    <p:sldId id="283" r:id="rId16"/>
    <p:sldId id="284" r:id="rId17"/>
    <p:sldId id="28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0729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8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59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4415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5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6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0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7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8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63804A-565C-4BC0-B5DB-C3444D2BEB57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198A8C-47AE-4530-916A-6450C6388A5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0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BF52-D81B-4DE2-8055-C2D8582BE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search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37F9C-C46B-41D9-8DE6-19F04B88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Christopher Irvine (100036248)</a:t>
            </a:r>
          </a:p>
        </p:txBody>
      </p:sp>
    </p:spTree>
    <p:extLst>
      <p:ext uri="{BB962C8B-B14F-4D97-AF65-F5344CB8AC3E}">
        <p14:creationId xmlns:p14="http://schemas.microsoft.com/office/powerpoint/2010/main" val="102197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168"/>
          </a:xfrm>
        </p:spPr>
        <p:txBody>
          <a:bodyPr>
            <a:normAutofit/>
          </a:bodyPr>
          <a:lstStyle/>
          <a:p>
            <a:r>
              <a:rPr lang="en-GB" dirty="0"/>
              <a:t>Weighting vs Base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F91-90A3-4E22-8ED0-B3A73611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34411"/>
            <a:ext cx="6320091" cy="1901951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Weighting yielded significant improvement</a:t>
            </a:r>
          </a:p>
          <a:p>
            <a:r>
              <a:rPr lang="en-GB" sz="2800" dirty="0"/>
              <a:t>Slight drop in accuracy, but acceptable</a:t>
            </a:r>
          </a:p>
          <a:p>
            <a:r>
              <a:rPr lang="en-GB" sz="2800" dirty="0"/>
              <a:t>Brought relevant documents to top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9FA8-A5DE-433F-BBA3-54CA7599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91" y="307848"/>
            <a:ext cx="4068069" cy="3051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C6B17-4681-484C-9B37-C52D0CA8D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90" y="3485387"/>
            <a:ext cx="4068069" cy="30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2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4EBC-8DD9-43FB-8607-0E77C088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866382" cy="1485900"/>
          </a:xfrm>
        </p:spPr>
        <p:txBody>
          <a:bodyPr/>
          <a:lstStyle/>
          <a:p>
            <a:r>
              <a:rPr lang="en-GB" dirty="0"/>
              <a:t>Overall System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1779B-065E-4359-B8C0-C3845FAF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82" y="3456430"/>
            <a:ext cx="4222498" cy="3166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50ADEA-E5DC-43D6-BA34-3AA39B422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82" y="173735"/>
            <a:ext cx="4222498" cy="3166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880278-263B-4783-A23B-658DF8F480F4}"/>
              </a:ext>
            </a:extLst>
          </p:cNvPr>
          <p:cNvSpPr txBox="1"/>
          <p:nvPr/>
        </p:nvSpPr>
        <p:spPr>
          <a:xfrm>
            <a:off x="1371600" y="2509171"/>
            <a:ext cx="51572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600" dirty="0"/>
              <a:t>Final System incorporates Weighting and Stemming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600" dirty="0"/>
              <a:t>Significantly better at start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600" dirty="0"/>
              <a:t>Fell and plateaued at Weighted level </a:t>
            </a:r>
          </a:p>
        </p:txBody>
      </p:sp>
    </p:spTree>
    <p:extLst>
      <p:ext uri="{BB962C8B-B14F-4D97-AF65-F5344CB8AC3E}">
        <p14:creationId xmlns:p14="http://schemas.microsoft.com/office/powerpoint/2010/main" val="348351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168"/>
          </a:xfrm>
        </p:spPr>
        <p:txBody>
          <a:bodyPr/>
          <a:lstStyle/>
          <a:p>
            <a:r>
              <a:rPr lang="en-GB" dirty="0"/>
              <a:t>Overall System Performance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7D9453-5A1A-4D63-B479-FFBAC8927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88134"/>
              </p:ext>
            </p:extLst>
          </p:nvPr>
        </p:nvGraphicFramePr>
        <p:xfrm>
          <a:off x="1141413" y="1572768"/>
          <a:ext cx="10551269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420">
                  <a:extLst>
                    <a:ext uri="{9D8B030D-6E8A-4147-A177-3AD203B41FA5}">
                      <a16:colId xmlns:a16="http://schemas.microsoft.com/office/drawing/2014/main" val="1651388017"/>
                    </a:ext>
                  </a:extLst>
                </a:gridCol>
                <a:gridCol w="813696">
                  <a:extLst>
                    <a:ext uri="{9D8B030D-6E8A-4147-A177-3AD203B41FA5}">
                      <a16:colId xmlns:a16="http://schemas.microsoft.com/office/drawing/2014/main" val="1984795820"/>
                    </a:ext>
                  </a:extLst>
                </a:gridCol>
                <a:gridCol w="821673">
                  <a:extLst>
                    <a:ext uri="{9D8B030D-6E8A-4147-A177-3AD203B41FA5}">
                      <a16:colId xmlns:a16="http://schemas.microsoft.com/office/drawing/2014/main" val="186414510"/>
                    </a:ext>
                  </a:extLst>
                </a:gridCol>
                <a:gridCol w="821673">
                  <a:extLst>
                    <a:ext uri="{9D8B030D-6E8A-4147-A177-3AD203B41FA5}">
                      <a16:colId xmlns:a16="http://schemas.microsoft.com/office/drawing/2014/main" val="2163919543"/>
                    </a:ext>
                  </a:extLst>
                </a:gridCol>
                <a:gridCol w="820543">
                  <a:extLst>
                    <a:ext uri="{9D8B030D-6E8A-4147-A177-3AD203B41FA5}">
                      <a16:colId xmlns:a16="http://schemas.microsoft.com/office/drawing/2014/main" val="1100324394"/>
                    </a:ext>
                  </a:extLst>
                </a:gridCol>
                <a:gridCol w="812376">
                  <a:extLst>
                    <a:ext uri="{9D8B030D-6E8A-4147-A177-3AD203B41FA5}">
                      <a16:colId xmlns:a16="http://schemas.microsoft.com/office/drawing/2014/main" val="3539340273"/>
                    </a:ext>
                  </a:extLst>
                </a:gridCol>
                <a:gridCol w="821673">
                  <a:extLst>
                    <a:ext uri="{9D8B030D-6E8A-4147-A177-3AD203B41FA5}">
                      <a16:colId xmlns:a16="http://schemas.microsoft.com/office/drawing/2014/main" val="1128912792"/>
                    </a:ext>
                  </a:extLst>
                </a:gridCol>
                <a:gridCol w="820543">
                  <a:extLst>
                    <a:ext uri="{9D8B030D-6E8A-4147-A177-3AD203B41FA5}">
                      <a16:colId xmlns:a16="http://schemas.microsoft.com/office/drawing/2014/main" val="536225204"/>
                    </a:ext>
                  </a:extLst>
                </a:gridCol>
                <a:gridCol w="821673">
                  <a:extLst>
                    <a:ext uri="{9D8B030D-6E8A-4147-A177-3AD203B41FA5}">
                      <a16:colId xmlns:a16="http://schemas.microsoft.com/office/drawing/2014/main" val="4047275152"/>
                    </a:ext>
                  </a:extLst>
                </a:gridCol>
                <a:gridCol w="821673">
                  <a:extLst>
                    <a:ext uri="{9D8B030D-6E8A-4147-A177-3AD203B41FA5}">
                      <a16:colId xmlns:a16="http://schemas.microsoft.com/office/drawing/2014/main" val="1952520179"/>
                    </a:ext>
                  </a:extLst>
                </a:gridCol>
                <a:gridCol w="805529">
                  <a:extLst>
                    <a:ext uri="{9D8B030D-6E8A-4147-A177-3AD203B41FA5}">
                      <a16:colId xmlns:a16="http://schemas.microsoft.com/office/drawing/2014/main" val="1989016002"/>
                    </a:ext>
                  </a:extLst>
                </a:gridCol>
                <a:gridCol w="1045797">
                  <a:extLst>
                    <a:ext uri="{9D8B030D-6E8A-4147-A177-3AD203B41FA5}">
                      <a16:colId xmlns:a16="http://schemas.microsoft.com/office/drawing/2014/main" val="82468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Q8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Q10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4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Average </a:t>
                      </a:r>
                    </a:p>
                    <a:p>
                      <a:r>
                        <a:rPr lang="en-GB" b="1" dirty="0"/>
                        <a:t>Precision </a:t>
                      </a:r>
                    </a:p>
                    <a:p>
                      <a:r>
                        <a:rPr lang="en-GB" b="1" dirty="0"/>
                        <a:t>Value (3 </a:t>
                      </a:r>
                      <a:r>
                        <a:rPr lang="en-GB" b="1" i="1" dirty="0"/>
                        <a:t>sf</a:t>
                      </a:r>
                      <a:r>
                        <a:rPr lang="en-GB" b="1" i="0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76008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BD077-DBA4-4CE3-9D4A-F1320855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57" y="2950463"/>
            <a:ext cx="4767626" cy="35757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565902-504E-4E10-A8C3-F1989D66B5E1}"/>
              </a:ext>
            </a:extLst>
          </p:cNvPr>
          <p:cNvSpPr txBox="1"/>
          <p:nvPr/>
        </p:nvSpPr>
        <p:spPr>
          <a:xfrm>
            <a:off x="1141413" y="3953492"/>
            <a:ext cx="5783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Average system accuracy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Worst</a:t>
            </a:r>
            <a:r>
              <a:rPr lang="en-GB" sz="2400" dirty="0"/>
              <a:t> Queries: Q1, Q5 Q10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Inaccurate</a:t>
            </a:r>
            <a:r>
              <a:rPr lang="en-GB" sz="2400" dirty="0"/>
              <a:t> Queries: Q5, Q6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Best</a:t>
            </a:r>
            <a:r>
              <a:rPr lang="en-GB" sz="2400" dirty="0"/>
              <a:t> Queries: Q2, Q3, Q7, Q8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382BC-ABBA-43DD-AF5D-D781861BE541}"/>
              </a:ext>
            </a:extLst>
          </p:cNvPr>
          <p:cNvSpPr txBox="1"/>
          <p:nvPr/>
        </p:nvSpPr>
        <p:spPr>
          <a:xfrm>
            <a:off x="1141413" y="2858008"/>
            <a:ext cx="553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1: Average Precision Value for each Query and for entire system</a:t>
            </a:r>
          </a:p>
        </p:txBody>
      </p:sp>
    </p:spTree>
    <p:extLst>
      <p:ext uri="{BB962C8B-B14F-4D97-AF65-F5344CB8AC3E}">
        <p14:creationId xmlns:p14="http://schemas.microsoft.com/office/powerpoint/2010/main" val="22942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28986"/>
            <a:ext cx="9905998" cy="963168"/>
          </a:xfrm>
        </p:spPr>
        <p:txBody>
          <a:bodyPr>
            <a:normAutofit fontScale="90000"/>
          </a:bodyPr>
          <a:lstStyle/>
          <a:p>
            <a:r>
              <a:rPr lang="en-GB" dirty="0"/>
              <a:t>What happened to Q5? (1)</a:t>
            </a:r>
            <a:br>
              <a:rPr lang="en-GB" dirty="0"/>
            </a:br>
            <a:r>
              <a:rPr lang="en-GB" sz="3100" dirty="0"/>
              <a:t>Search Term: Neil Ward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4C4E2-3F11-4C96-93CB-C3D6ACCDC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35" y="1572769"/>
            <a:ext cx="4230628" cy="3172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4D9FE-C931-403E-B70C-78740053E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84" y="1572768"/>
            <a:ext cx="4230628" cy="3172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5E69C0-8D39-4945-9308-97F4CBE37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05" y="4906969"/>
            <a:ext cx="10964805" cy="17623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F91-90A3-4E22-8ED0-B3A73611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906969"/>
            <a:ext cx="4698555" cy="1465774"/>
          </a:xfrm>
        </p:spPr>
        <p:txBody>
          <a:bodyPr>
            <a:normAutofit/>
          </a:bodyPr>
          <a:lstStyle/>
          <a:p>
            <a:r>
              <a:rPr lang="en-GB" dirty="0"/>
              <a:t>Search Term was “Neil Ward”</a:t>
            </a:r>
          </a:p>
          <a:p>
            <a:r>
              <a:rPr lang="en-GB" dirty="0"/>
              <a:t>Graphs are as expected</a:t>
            </a:r>
          </a:p>
          <a:p>
            <a:r>
              <a:rPr lang="en-GB" b="1" dirty="0"/>
              <a:t>But looking into retrieved documents…</a:t>
            </a:r>
          </a:p>
          <a:p>
            <a:pPr marL="530352" lvl="1" indent="0">
              <a:buNone/>
            </a:pP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56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8C3D2-6A5E-4C9D-B1C2-73B1717FD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95" y="1223947"/>
            <a:ext cx="7103806" cy="56340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501A02-9C4E-49C4-A8E0-90B9041B2F9D}"/>
              </a:ext>
            </a:extLst>
          </p:cNvPr>
          <p:cNvCxnSpPr/>
          <p:nvPr/>
        </p:nvCxnSpPr>
        <p:spPr>
          <a:xfrm>
            <a:off x="4773881" y="1757548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4F4FAE-B22F-4D4C-B3CA-E51CC58467C8}"/>
              </a:ext>
            </a:extLst>
          </p:cNvPr>
          <p:cNvCxnSpPr/>
          <p:nvPr/>
        </p:nvCxnSpPr>
        <p:spPr>
          <a:xfrm>
            <a:off x="4764367" y="1856509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655861-58C3-4B10-9405-A8DC5AA27351}"/>
              </a:ext>
            </a:extLst>
          </p:cNvPr>
          <p:cNvCxnSpPr/>
          <p:nvPr/>
        </p:nvCxnSpPr>
        <p:spPr>
          <a:xfrm>
            <a:off x="4764367" y="1943595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9C5812-56BF-47F1-B009-4ADBA46FBEF0}"/>
              </a:ext>
            </a:extLst>
          </p:cNvPr>
          <p:cNvCxnSpPr/>
          <p:nvPr/>
        </p:nvCxnSpPr>
        <p:spPr>
          <a:xfrm>
            <a:off x="4764367" y="2084119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7432B2-900F-426C-9F0D-B08226530F7C}"/>
              </a:ext>
            </a:extLst>
          </p:cNvPr>
          <p:cNvCxnSpPr/>
          <p:nvPr/>
        </p:nvCxnSpPr>
        <p:spPr>
          <a:xfrm>
            <a:off x="4764367" y="233746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801D2C-4ED0-42B8-AD46-C0BBDC11A469}"/>
              </a:ext>
            </a:extLst>
          </p:cNvPr>
          <p:cNvCxnSpPr/>
          <p:nvPr/>
        </p:nvCxnSpPr>
        <p:spPr>
          <a:xfrm>
            <a:off x="4773881" y="241267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92B6F-A0DF-434F-B6D0-5BFF6EDB010C}"/>
              </a:ext>
            </a:extLst>
          </p:cNvPr>
          <p:cNvCxnSpPr/>
          <p:nvPr/>
        </p:nvCxnSpPr>
        <p:spPr>
          <a:xfrm>
            <a:off x="4764367" y="2499756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B5FC24-B416-4265-AED8-1153BD67532A}"/>
              </a:ext>
            </a:extLst>
          </p:cNvPr>
          <p:cNvCxnSpPr/>
          <p:nvPr/>
        </p:nvCxnSpPr>
        <p:spPr>
          <a:xfrm>
            <a:off x="4764367" y="2266207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89C62A-AE60-4D70-A568-31E66C915F9F}"/>
              </a:ext>
            </a:extLst>
          </p:cNvPr>
          <p:cNvCxnSpPr/>
          <p:nvPr/>
        </p:nvCxnSpPr>
        <p:spPr>
          <a:xfrm>
            <a:off x="4773881" y="2175163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47BE37-958F-4F4A-919B-D09EE98F54F8}"/>
              </a:ext>
            </a:extLst>
          </p:cNvPr>
          <p:cNvCxnSpPr/>
          <p:nvPr/>
        </p:nvCxnSpPr>
        <p:spPr>
          <a:xfrm>
            <a:off x="4773881" y="258882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2183E7-161F-4B6F-90A2-5E5ECFB3444A}"/>
              </a:ext>
            </a:extLst>
          </p:cNvPr>
          <p:cNvCxnSpPr/>
          <p:nvPr/>
        </p:nvCxnSpPr>
        <p:spPr>
          <a:xfrm>
            <a:off x="4773881" y="2669968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1B3208-69F5-47DF-89DD-81968D335DBD}"/>
              </a:ext>
            </a:extLst>
          </p:cNvPr>
          <p:cNvCxnSpPr/>
          <p:nvPr/>
        </p:nvCxnSpPr>
        <p:spPr>
          <a:xfrm>
            <a:off x="4764367" y="284612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127BC6-C062-4D79-BB86-CA06648BE1CC}"/>
              </a:ext>
            </a:extLst>
          </p:cNvPr>
          <p:cNvCxnSpPr/>
          <p:nvPr/>
        </p:nvCxnSpPr>
        <p:spPr>
          <a:xfrm>
            <a:off x="4773881" y="292133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8F15D0-D45D-47B1-98AD-3494BC2320A4}"/>
              </a:ext>
            </a:extLst>
          </p:cNvPr>
          <p:cNvCxnSpPr/>
          <p:nvPr/>
        </p:nvCxnSpPr>
        <p:spPr>
          <a:xfrm>
            <a:off x="4769124" y="4469081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9497FD-2D52-43E3-9192-57B6329E186E}"/>
              </a:ext>
            </a:extLst>
          </p:cNvPr>
          <p:cNvCxnSpPr/>
          <p:nvPr/>
        </p:nvCxnSpPr>
        <p:spPr>
          <a:xfrm>
            <a:off x="4769124" y="4378036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5617C0-B0DD-40D4-AAF6-D168BFD57B80}"/>
              </a:ext>
            </a:extLst>
          </p:cNvPr>
          <p:cNvCxnSpPr/>
          <p:nvPr/>
        </p:nvCxnSpPr>
        <p:spPr>
          <a:xfrm>
            <a:off x="4769124" y="4304805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A58AB6-855D-45D9-8BFF-9EE7ABE9B686}"/>
              </a:ext>
            </a:extLst>
          </p:cNvPr>
          <p:cNvCxnSpPr/>
          <p:nvPr/>
        </p:nvCxnSpPr>
        <p:spPr>
          <a:xfrm>
            <a:off x="4769124" y="4207824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5701A4-69F2-4B44-A15C-956A78EE4693}"/>
              </a:ext>
            </a:extLst>
          </p:cNvPr>
          <p:cNvCxnSpPr/>
          <p:nvPr/>
        </p:nvCxnSpPr>
        <p:spPr>
          <a:xfrm>
            <a:off x="4761625" y="414053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364634-BF26-4B00-B431-44C6EBD97307}"/>
              </a:ext>
            </a:extLst>
          </p:cNvPr>
          <p:cNvCxnSpPr/>
          <p:nvPr/>
        </p:nvCxnSpPr>
        <p:spPr>
          <a:xfrm>
            <a:off x="4773881" y="4064724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52A7A9-8742-4351-BEDC-5D933A31A1D7}"/>
              </a:ext>
            </a:extLst>
          </p:cNvPr>
          <p:cNvCxnSpPr/>
          <p:nvPr/>
        </p:nvCxnSpPr>
        <p:spPr>
          <a:xfrm>
            <a:off x="4762805" y="3566556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E46098-9C83-4B7D-ADE2-87E6598EE8E6}"/>
              </a:ext>
            </a:extLst>
          </p:cNvPr>
          <p:cNvCxnSpPr/>
          <p:nvPr/>
        </p:nvCxnSpPr>
        <p:spPr>
          <a:xfrm>
            <a:off x="4773881" y="3487387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67BD4F-97C0-4E1F-899F-1632AA5C4638}"/>
              </a:ext>
            </a:extLst>
          </p:cNvPr>
          <p:cNvCxnSpPr/>
          <p:nvPr/>
        </p:nvCxnSpPr>
        <p:spPr>
          <a:xfrm>
            <a:off x="4773881" y="302227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C901EB-A87E-4A8C-97FE-9CBE80D0808D}"/>
              </a:ext>
            </a:extLst>
          </p:cNvPr>
          <p:cNvCxnSpPr/>
          <p:nvPr/>
        </p:nvCxnSpPr>
        <p:spPr>
          <a:xfrm>
            <a:off x="4773881" y="340228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F2AE37-47C7-4551-8530-E7A4EC4F6CC3}"/>
              </a:ext>
            </a:extLst>
          </p:cNvPr>
          <p:cNvCxnSpPr/>
          <p:nvPr/>
        </p:nvCxnSpPr>
        <p:spPr>
          <a:xfrm>
            <a:off x="4773881" y="332707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EF3889-8718-4E93-BED7-2B8716AF27F0}"/>
              </a:ext>
            </a:extLst>
          </p:cNvPr>
          <p:cNvCxnSpPr/>
          <p:nvPr/>
        </p:nvCxnSpPr>
        <p:spPr>
          <a:xfrm>
            <a:off x="4769124" y="4942114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FD87B-D72C-4087-8CC6-C082DA44B907}"/>
              </a:ext>
            </a:extLst>
          </p:cNvPr>
          <p:cNvCxnSpPr/>
          <p:nvPr/>
        </p:nvCxnSpPr>
        <p:spPr>
          <a:xfrm>
            <a:off x="4769124" y="4851069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A68421-C25A-4A5E-9ED5-A91B17EE4773}"/>
              </a:ext>
            </a:extLst>
          </p:cNvPr>
          <p:cNvCxnSpPr/>
          <p:nvPr/>
        </p:nvCxnSpPr>
        <p:spPr>
          <a:xfrm>
            <a:off x="4769124" y="4777838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076B97-DF1B-446F-9A2E-9C698BA55324}"/>
              </a:ext>
            </a:extLst>
          </p:cNvPr>
          <p:cNvCxnSpPr/>
          <p:nvPr/>
        </p:nvCxnSpPr>
        <p:spPr>
          <a:xfrm>
            <a:off x="4769124" y="4680857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3082E-F2C9-462D-A720-94EAFE32408D}"/>
              </a:ext>
            </a:extLst>
          </p:cNvPr>
          <p:cNvCxnSpPr/>
          <p:nvPr/>
        </p:nvCxnSpPr>
        <p:spPr>
          <a:xfrm>
            <a:off x="4761625" y="4613563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478989-8200-40BF-BE3D-F493E755CD5A}"/>
              </a:ext>
            </a:extLst>
          </p:cNvPr>
          <p:cNvCxnSpPr/>
          <p:nvPr/>
        </p:nvCxnSpPr>
        <p:spPr>
          <a:xfrm>
            <a:off x="4773881" y="4537757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A7A19D-70A7-4D44-90A6-281012042BB6}"/>
              </a:ext>
            </a:extLst>
          </p:cNvPr>
          <p:cNvCxnSpPr/>
          <p:nvPr/>
        </p:nvCxnSpPr>
        <p:spPr>
          <a:xfrm>
            <a:off x="4769124" y="541119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60E111-5E77-402D-8266-41EEA4D5E2EE}"/>
              </a:ext>
            </a:extLst>
          </p:cNvPr>
          <p:cNvCxnSpPr/>
          <p:nvPr/>
        </p:nvCxnSpPr>
        <p:spPr>
          <a:xfrm>
            <a:off x="4769124" y="5320145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B8E237-386C-4D21-8673-9D173D86AA3F}"/>
              </a:ext>
            </a:extLst>
          </p:cNvPr>
          <p:cNvCxnSpPr/>
          <p:nvPr/>
        </p:nvCxnSpPr>
        <p:spPr>
          <a:xfrm>
            <a:off x="4769124" y="5246914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2E61E9-10D3-46D6-90BE-6F3898D60F32}"/>
              </a:ext>
            </a:extLst>
          </p:cNvPr>
          <p:cNvCxnSpPr/>
          <p:nvPr/>
        </p:nvCxnSpPr>
        <p:spPr>
          <a:xfrm>
            <a:off x="4769124" y="5149933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3A63A-9F8B-499E-830B-338B778A4592}"/>
              </a:ext>
            </a:extLst>
          </p:cNvPr>
          <p:cNvCxnSpPr/>
          <p:nvPr/>
        </p:nvCxnSpPr>
        <p:spPr>
          <a:xfrm>
            <a:off x="4761625" y="5082639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C1B55E-3C78-4E00-9C23-6B2516A9C7B2}"/>
              </a:ext>
            </a:extLst>
          </p:cNvPr>
          <p:cNvCxnSpPr/>
          <p:nvPr/>
        </p:nvCxnSpPr>
        <p:spPr>
          <a:xfrm>
            <a:off x="4773881" y="5006833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FD321D-CD38-4756-8ED1-89FD2BC17B28}"/>
              </a:ext>
            </a:extLst>
          </p:cNvPr>
          <p:cNvCxnSpPr/>
          <p:nvPr/>
        </p:nvCxnSpPr>
        <p:spPr>
          <a:xfrm>
            <a:off x="4769124" y="5898078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294199-F810-4D52-A57F-BBE2249A1AD0}"/>
              </a:ext>
            </a:extLst>
          </p:cNvPr>
          <p:cNvCxnSpPr/>
          <p:nvPr/>
        </p:nvCxnSpPr>
        <p:spPr>
          <a:xfrm>
            <a:off x="4769124" y="5807033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341506-8902-4667-8CA6-291800DB3B61}"/>
              </a:ext>
            </a:extLst>
          </p:cNvPr>
          <p:cNvCxnSpPr/>
          <p:nvPr/>
        </p:nvCxnSpPr>
        <p:spPr>
          <a:xfrm>
            <a:off x="4769124" y="5733802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3036FD-F70F-4146-B7D4-D7A8B299B54C}"/>
              </a:ext>
            </a:extLst>
          </p:cNvPr>
          <p:cNvCxnSpPr/>
          <p:nvPr/>
        </p:nvCxnSpPr>
        <p:spPr>
          <a:xfrm>
            <a:off x="4769124" y="5636821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9C6D8B-7833-4FD4-B6FB-16E744443CA2}"/>
              </a:ext>
            </a:extLst>
          </p:cNvPr>
          <p:cNvCxnSpPr/>
          <p:nvPr/>
        </p:nvCxnSpPr>
        <p:spPr>
          <a:xfrm>
            <a:off x="4761625" y="5569527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602F37-F7BB-42E9-BA34-46C5BD419B0D}"/>
              </a:ext>
            </a:extLst>
          </p:cNvPr>
          <p:cNvCxnSpPr/>
          <p:nvPr/>
        </p:nvCxnSpPr>
        <p:spPr>
          <a:xfrm>
            <a:off x="4773881" y="5493721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1D2E2D-E7A9-4C24-ACB3-173A3520A792}"/>
              </a:ext>
            </a:extLst>
          </p:cNvPr>
          <p:cNvCxnSpPr/>
          <p:nvPr/>
        </p:nvCxnSpPr>
        <p:spPr>
          <a:xfrm>
            <a:off x="4769124" y="6373091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E0B8BE-DF05-4E39-AA7F-482F98D8D5B8}"/>
              </a:ext>
            </a:extLst>
          </p:cNvPr>
          <p:cNvCxnSpPr/>
          <p:nvPr/>
        </p:nvCxnSpPr>
        <p:spPr>
          <a:xfrm>
            <a:off x="4769124" y="6282046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486F68-1EF0-42E2-8F2C-6FCA1C4D8E96}"/>
              </a:ext>
            </a:extLst>
          </p:cNvPr>
          <p:cNvCxnSpPr/>
          <p:nvPr/>
        </p:nvCxnSpPr>
        <p:spPr>
          <a:xfrm>
            <a:off x="4769124" y="6208815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ED8E0D-F932-4941-B665-FD295AD0E611}"/>
              </a:ext>
            </a:extLst>
          </p:cNvPr>
          <p:cNvCxnSpPr/>
          <p:nvPr/>
        </p:nvCxnSpPr>
        <p:spPr>
          <a:xfrm>
            <a:off x="4769124" y="6111834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1ED94B-78FF-497D-99E5-F91C25E84832}"/>
              </a:ext>
            </a:extLst>
          </p:cNvPr>
          <p:cNvCxnSpPr/>
          <p:nvPr/>
        </p:nvCxnSpPr>
        <p:spPr>
          <a:xfrm>
            <a:off x="4761625" y="6044540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A167D7-C628-4AEA-BED6-4AE3CA10FD39}"/>
              </a:ext>
            </a:extLst>
          </p:cNvPr>
          <p:cNvCxnSpPr/>
          <p:nvPr/>
        </p:nvCxnSpPr>
        <p:spPr>
          <a:xfrm>
            <a:off x="4773881" y="5968734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50A6BA-4F42-42EB-8909-A8AF8C3618E9}"/>
              </a:ext>
            </a:extLst>
          </p:cNvPr>
          <p:cNvCxnSpPr/>
          <p:nvPr/>
        </p:nvCxnSpPr>
        <p:spPr>
          <a:xfrm>
            <a:off x="4759610" y="6561117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E70FD-F52D-439F-B902-355E690A2976}"/>
              </a:ext>
            </a:extLst>
          </p:cNvPr>
          <p:cNvCxnSpPr/>
          <p:nvPr/>
        </p:nvCxnSpPr>
        <p:spPr>
          <a:xfrm>
            <a:off x="4769124" y="6636327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2847FB-A173-4A5F-B342-E780C7B5023E}"/>
              </a:ext>
            </a:extLst>
          </p:cNvPr>
          <p:cNvCxnSpPr/>
          <p:nvPr/>
        </p:nvCxnSpPr>
        <p:spPr>
          <a:xfrm>
            <a:off x="4769124" y="6737267"/>
            <a:ext cx="31431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13EA5A-B68C-422E-A181-1AD681BFF2EE}"/>
              </a:ext>
            </a:extLst>
          </p:cNvPr>
          <p:cNvSpPr txBox="1"/>
          <p:nvPr/>
        </p:nvSpPr>
        <p:spPr>
          <a:xfrm>
            <a:off x="1316564" y="1968901"/>
            <a:ext cx="3295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Every arrow = another Neil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System believed it was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u="sng" dirty="0"/>
              <a:t>But</a:t>
            </a:r>
            <a:r>
              <a:rPr lang="en-GB" sz="2400" b="1" dirty="0"/>
              <a:t> </a:t>
            </a:r>
            <a:r>
              <a:rPr lang="en-GB" sz="2400" dirty="0"/>
              <a:t>first 6 are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 a user that is enough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B78E67E0-D24D-476F-916F-3E7B1641D7B7}"/>
              </a:ext>
            </a:extLst>
          </p:cNvPr>
          <p:cNvSpPr txBox="1">
            <a:spLocks/>
          </p:cNvSpPr>
          <p:nvPr/>
        </p:nvSpPr>
        <p:spPr>
          <a:xfrm>
            <a:off x="1316564" y="519269"/>
            <a:ext cx="9905998" cy="963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happened to Q5? (2)</a:t>
            </a:r>
            <a:br>
              <a:rPr lang="en-GB" dirty="0"/>
            </a:br>
            <a:r>
              <a:rPr lang="en-GB" sz="3100" dirty="0"/>
              <a:t>Search Term: Neil Ward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25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28986"/>
            <a:ext cx="9905998" cy="763366"/>
          </a:xfrm>
        </p:spPr>
        <p:txBody>
          <a:bodyPr>
            <a:normAutofit/>
          </a:bodyPr>
          <a:lstStyle/>
          <a:p>
            <a:r>
              <a:rPr lang="en-GB" dirty="0"/>
              <a:t>Future Improvements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31DFF-0813-4FAD-B52A-8E7F8460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2352"/>
            <a:ext cx="9601200" cy="3581400"/>
          </a:xfrm>
        </p:spPr>
        <p:txBody>
          <a:bodyPr/>
          <a:lstStyle/>
          <a:p>
            <a:r>
              <a:rPr lang="en-GB" dirty="0"/>
              <a:t>Q5 Investigation suggested that:</a:t>
            </a:r>
          </a:p>
          <a:p>
            <a:pPr lvl="1"/>
            <a:r>
              <a:rPr lang="en-GB" dirty="0"/>
              <a:t>Named Entity Recognition can benefit the system</a:t>
            </a:r>
          </a:p>
          <a:p>
            <a:r>
              <a:rPr lang="en-GB" dirty="0"/>
              <a:t>Relevance and User Feedback can also be implemented</a:t>
            </a:r>
          </a:p>
          <a:p>
            <a:r>
              <a:rPr lang="en-GB" dirty="0"/>
              <a:t>A Graphical User Interface (GUI) to assist the User:</a:t>
            </a:r>
          </a:p>
          <a:p>
            <a:pPr lvl="1"/>
            <a:r>
              <a:rPr lang="en-GB" dirty="0"/>
              <a:t>Identify relevant documents</a:t>
            </a:r>
          </a:p>
          <a:p>
            <a:pPr lvl="2"/>
            <a:r>
              <a:rPr lang="en-GB" dirty="0"/>
              <a:t>Snippets</a:t>
            </a:r>
          </a:p>
          <a:p>
            <a:pPr lvl="1"/>
            <a:r>
              <a:rPr lang="en-GB" dirty="0"/>
              <a:t>Rate the quality of the search</a:t>
            </a:r>
          </a:p>
          <a:p>
            <a:pPr lvl="1"/>
            <a:r>
              <a:rPr lang="en-GB" dirty="0"/>
              <a:t>Report Issues</a:t>
            </a:r>
          </a:p>
          <a:p>
            <a:r>
              <a:rPr lang="en-GB" dirty="0"/>
              <a:t>Consistency is an outstanding issue…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81300-5623-450C-8EB0-9D531902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24" y="0"/>
            <a:ext cx="4306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7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28986"/>
            <a:ext cx="9905998" cy="763366"/>
          </a:xfrm>
        </p:spPr>
        <p:txBody>
          <a:bodyPr>
            <a:normAutofit/>
          </a:bodyPr>
          <a:lstStyle/>
          <a:p>
            <a:r>
              <a:rPr lang="en-GB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31DFF-0813-4FAD-B52A-8E7F8460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9616"/>
            <a:ext cx="9601200" cy="3581400"/>
          </a:xfrm>
        </p:spPr>
        <p:txBody>
          <a:bodyPr/>
          <a:lstStyle/>
          <a:p>
            <a:r>
              <a:rPr lang="en-GB" dirty="0"/>
              <a:t>The Developed System</a:t>
            </a:r>
          </a:p>
          <a:p>
            <a:pPr lvl="1"/>
            <a:r>
              <a:rPr lang="en-GB" dirty="0"/>
              <a:t>Indexing with Stemming and Weighting (preparation)</a:t>
            </a:r>
          </a:p>
          <a:p>
            <a:pPr lvl="1"/>
            <a:r>
              <a:rPr lang="en-GB" dirty="0"/>
              <a:t>Retrieval with Weighting and TF*IDF</a:t>
            </a:r>
          </a:p>
          <a:p>
            <a:r>
              <a:rPr lang="en-GB" dirty="0"/>
              <a:t>Benefits of Stemming and Weighting to System</a:t>
            </a:r>
          </a:p>
          <a:p>
            <a:pPr lvl="1"/>
            <a:r>
              <a:rPr lang="en-GB" dirty="0"/>
              <a:t>Proved work well in combination</a:t>
            </a:r>
          </a:p>
          <a:p>
            <a:r>
              <a:rPr lang="en-GB" dirty="0"/>
              <a:t>Investigated why Q5 results were poor quality</a:t>
            </a:r>
          </a:p>
          <a:p>
            <a:pPr lvl="1"/>
            <a:r>
              <a:rPr lang="en-GB" dirty="0"/>
              <a:t>Named Entity Recognition</a:t>
            </a:r>
          </a:p>
          <a:p>
            <a:r>
              <a:rPr lang="en-GB" dirty="0"/>
              <a:t>Future Improvements to Developed System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27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2F99-21EA-4D15-BB44-0C2356CB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6008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5040-EF86-44B2-8645-54D4F2A2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1808"/>
            <a:ext cx="9601200" cy="4355592"/>
          </a:xfrm>
        </p:spPr>
        <p:txBody>
          <a:bodyPr/>
          <a:lstStyle/>
          <a:p>
            <a:r>
              <a:rPr lang="en-GB" dirty="0"/>
              <a:t>Hull, DAH, 1996. Stemming algorithms: A case study for detailed evaluation. </a:t>
            </a:r>
            <a:r>
              <a:rPr lang="en-GB" i="1" dirty="0"/>
              <a:t>Journal of the American Society for Information Science (JASIS)</a:t>
            </a:r>
            <a:r>
              <a:rPr lang="en-GB" dirty="0"/>
              <a:t>, 47, 70-84.</a:t>
            </a:r>
          </a:p>
        </p:txBody>
      </p:sp>
    </p:spTree>
    <p:extLst>
      <p:ext uri="{BB962C8B-B14F-4D97-AF65-F5344CB8AC3E}">
        <p14:creationId xmlns:p14="http://schemas.microsoft.com/office/powerpoint/2010/main" val="325345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8F0AE3-8910-47B7-9E08-861FA8C5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 for listening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FE0B4-BF33-4671-B153-93D0997F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2621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1"/>
            <a:ext cx="9612971" cy="1002927"/>
          </a:xfrm>
        </p:spPr>
        <p:txBody>
          <a:bodyPr>
            <a:noAutofit/>
          </a:bodyPr>
          <a:lstStyle/>
          <a:p>
            <a:pPr algn="ctr"/>
            <a:r>
              <a:rPr lang="en-GB" sz="6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F91-90A3-4E22-8ED0-B3A73611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2304288"/>
            <a:ext cx="9612971" cy="3055364"/>
          </a:xfrm>
        </p:spPr>
        <p:txBody>
          <a:bodyPr>
            <a:normAutofit fontScale="62500" lnSpcReduction="20000"/>
          </a:bodyPr>
          <a:lstStyle/>
          <a:p>
            <a:pPr marL="685800" indent="-685800" algn="l">
              <a:buSzPct val="100000"/>
              <a:buFont typeface="Arial" panose="020B0604020202020204" pitchFamily="34" charset="0"/>
              <a:buChar char="•"/>
            </a:pPr>
            <a:r>
              <a:rPr lang="en-GB" sz="4600" dirty="0"/>
              <a:t>Indexing System</a:t>
            </a:r>
          </a:p>
          <a:p>
            <a:pPr marL="1028700" lvl="1" indent="-571500">
              <a:buSzPct val="100000"/>
              <a:buFont typeface="Arial" panose="020B0604020202020204" pitchFamily="34" charset="0"/>
              <a:buChar char="•"/>
            </a:pPr>
            <a:r>
              <a:rPr lang="en-GB" sz="4000" dirty="0"/>
              <a:t> Stemming</a:t>
            </a:r>
          </a:p>
          <a:p>
            <a:pPr marL="685800" indent="-685800" algn="l">
              <a:buSzPct val="100000"/>
              <a:buFont typeface="Arial" panose="020B0604020202020204" pitchFamily="34" charset="0"/>
              <a:buChar char="•"/>
            </a:pPr>
            <a:r>
              <a:rPr lang="en-GB" sz="4600" dirty="0"/>
              <a:t>Retrieval System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GB" sz="4200" dirty="0"/>
              <a:t>TF*IDF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GB" sz="4200" dirty="0"/>
              <a:t>Weighting</a:t>
            </a:r>
          </a:p>
          <a:p>
            <a:pPr marL="685800" indent="-685800" algn="l">
              <a:buSzPct val="100000"/>
              <a:buFont typeface="Arial" panose="020B0604020202020204" pitchFamily="34" charset="0"/>
              <a:buChar char="•"/>
            </a:pPr>
            <a:r>
              <a:rPr lang="en-GB" sz="4600" dirty="0"/>
              <a:t>Evaluation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GB" sz="4200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120128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GB" dirty="0"/>
              <a:t>Indexing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6728F-EFEE-464B-94B3-494EED09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28750"/>
            <a:ext cx="4443984" cy="543496"/>
          </a:xfrm>
        </p:spPr>
        <p:txBody>
          <a:bodyPr/>
          <a:lstStyle/>
          <a:p>
            <a:pPr algn="ctr"/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0F2BE-4454-4E0B-9966-CB118251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72246"/>
            <a:ext cx="4809744" cy="2928938"/>
          </a:xfrm>
        </p:spPr>
        <p:txBody>
          <a:bodyPr>
            <a:normAutofit/>
          </a:bodyPr>
          <a:lstStyle/>
          <a:p>
            <a:r>
              <a:rPr lang="en-GB" dirty="0"/>
              <a:t>Cleaned scraped text</a:t>
            </a:r>
          </a:p>
          <a:p>
            <a:pPr lvl="1"/>
            <a:r>
              <a:rPr lang="en-GB" dirty="0"/>
              <a:t>Separated Titles and Headers</a:t>
            </a:r>
          </a:p>
          <a:p>
            <a:pPr lvl="1"/>
            <a:r>
              <a:rPr lang="en-GB" dirty="0"/>
              <a:t>Saved first 30 tokens</a:t>
            </a:r>
          </a:p>
          <a:p>
            <a:r>
              <a:rPr lang="en-GB" dirty="0"/>
              <a:t>Stemmed Tokens</a:t>
            </a:r>
          </a:p>
          <a:p>
            <a:r>
              <a:rPr lang="en-GB" dirty="0"/>
              <a:t>Generated Vocabulary</a:t>
            </a:r>
          </a:p>
          <a:p>
            <a:r>
              <a:rPr lang="en-GB" dirty="0"/>
              <a:t>Created Postings Table</a:t>
            </a:r>
          </a:p>
          <a:p>
            <a:r>
              <a:rPr lang="en-GB" dirty="0"/>
              <a:t>Saves every 100 documents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C83ED4-DDF9-475A-BA1D-33F4C510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460182"/>
            <a:ext cx="4443984" cy="512064"/>
          </a:xfrm>
        </p:spPr>
        <p:txBody>
          <a:bodyPr/>
          <a:lstStyle/>
          <a:p>
            <a:pPr algn="ctr"/>
            <a:r>
              <a:rPr lang="en-GB" dirty="0"/>
              <a:t>Stemming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9AD200-3C1D-48FF-A97A-6CE03A197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1972246"/>
            <a:ext cx="4787654" cy="4026218"/>
          </a:xfrm>
        </p:spPr>
        <p:txBody>
          <a:bodyPr/>
          <a:lstStyle/>
          <a:p>
            <a:r>
              <a:rPr lang="en-GB" dirty="0"/>
              <a:t>4 possible stemmers</a:t>
            </a:r>
          </a:p>
          <a:p>
            <a:r>
              <a:rPr lang="en-GB" dirty="0"/>
              <a:t>Indexed first 500 pages</a:t>
            </a:r>
          </a:p>
          <a:p>
            <a:r>
              <a:rPr lang="en-GB" dirty="0"/>
              <a:t>Compared vocabularies</a:t>
            </a:r>
          </a:p>
          <a:p>
            <a:r>
              <a:rPr lang="en-GB" b="1" dirty="0"/>
              <a:t>Lemmatizer </a:t>
            </a:r>
            <a:r>
              <a:rPr lang="en-GB" dirty="0"/>
              <a:t>was most accurate</a:t>
            </a:r>
          </a:p>
          <a:p>
            <a:r>
              <a:rPr lang="en-GB" b="1" u="sng" dirty="0"/>
              <a:t>BUT </a:t>
            </a:r>
            <a:r>
              <a:rPr lang="en-GB" dirty="0"/>
              <a:t>did least stemming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412329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31DB55-648A-470C-A60D-943EAE74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72" y="2350058"/>
            <a:ext cx="3855720" cy="2157884"/>
          </a:xfrm>
        </p:spPr>
        <p:txBody>
          <a:bodyPr/>
          <a:lstStyle/>
          <a:p>
            <a:r>
              <a:rPr lang="en-GB" dirty="0"/>
              <a:t>Indexing 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A9A18-3123-4E33-AAC6-0323F2160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15" y="0"/>
            <a:ext cx="8562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4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7512"/>
          </a:xfrm>
        </p:spPr>
        <p:txBody>
          <a:bodyPr>
            <a:normAutofit fontScale="90000"/>
          </a:bodyPr>
          <a:lstStyle/>
          <a:p>
            <a:r>
              <a:rPr lang="en-GB" dirty="0"/>
              <a:t>Retrieval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E4BAD-1F8C-45F7-BA87-9850902B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353312"/>
            <a:ext cx="4443984" cy="536448"/>
          </a:xfrm>
        </p:spPr>
        <p:txBody>
          <a:bodyPr/>
          <a:lstStyle/>
          <a:p>
            <a:pPr algn="ctr"/>
            <a:r>
              <a:rPr lang="en-GB" sz="2800" dirty="0"/>
              <a:t>TF*IDF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F91-90A3-4E22-8ED0-B3A73611D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889761"/>
            <a:ext cx="4818134" cy="3977640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Query cleaned using same method</a:t>
            </a:r>
          </a:p>
          <a:p>
            <a:pPr algn="just"/>
            <a:r>
              <a:rPr lang="en-GB" dirty="0"/>
              <a:t>Inverse Document Frequency for each term</a:t>
            </a:r>
          </a:p>
          <a:p>
            <a:pPr algn="just"/>
            <a:r>
              <a:rPr lang="en-GB" dirty="0"/>
              <a:t>Retrieve TF from postings</a:t>
            </a:r>
          </a:p>
          <a:p>
            <a:pPr algn="just"/>
            <a:r>
              <a:rPr lang="en-GB" dirty="0"/>
              <a:t>Calculate total score for each document</a:t>
            </a:r>
          </a:p>
          <a:p>
            <a:pPr algn="just"/>
            <a:r>
              <a:rPr lang="en-GB" dirty="0"/>
              <a:t>Results sorted so highest first and presented</a:t>
            </a:r>
          </a:p>
          <a:p>
            <a:pPr algn="just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98E0B4-BF4A-4A03-8C6F-8FEC94146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353312"/>
            <a:ext cx="4443984" cy="536448"/>
          </a:xfrm>
        </p:spPr>
        <p:txBody>
          <a:bodyPr/>
          <a:lstStyle/>
          <a:p>
            <a:pPr algn="ctr"/>
            <a:r>
              <a:rPr lang="en-GB" dirty="0"/>
              <a:t>Weighting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5FAB65-2287-4EBC-95E9-04CE00CC3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536" y="1889761"/>
            <a:ext cx="4775462" cy="3977640"/>
          </a:xfrm>
        </p:spPr>
        <p:txBody>
          <a:bodyPr/>
          <a:lstStyle/>
          <a:p>
            <a:r>
              <a:rPr lang="en-GB" dirty="0"/>
              <a:t>Title == x2.5</a:t>
            </a:r>
          </a:p>
          <a:p>
            <a:r>
              <a:rPr lang="en-GB" dirty="0"/>
              <a:t>Header == x1.5</a:t>
            </a:r>
          </a:p>
          <a:p>
            <a:r>
              <a:rPr lang="en-GB" dirty="0"/>
              <a:t>First 30 == x.175</a:t>
            </a:r>
          </a:p>
          <a:p>
            <a:r>
              <a:rPr lang="en-GB" dirty="0"/>
              <a:t>Meta was not consistently used</a:t>
            </a:r>
          </a:p>
        </p:txBody>
      </p:sp>
    </p:spTree>
    <p:extLst>
      <p:ext uri="{BB962C8B-B14F-4D97-AF65-F5344CB8AC3E}">
        <p14:creationId xmlns:p14="http://schemas.microsoft.com/office/powerpoint/2010/main" val="173753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0DEF6A-CF9C-4CB3-8A14-145B5ED6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08" y="1204009"/>
            <a:ext cx="3855720" cy="2157884"/>
          </a:xfrm>
        </p:spPr>
        <p:txBody>
          <a:bodyPr/>
          <a:lstStyle/>
          <a:p>
            <a:r>
              <a:rPr lang="en-GB" dirty="0"/>
              <a:t>Retrieval 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08D33-079C-46A1-B563-57A405AC2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506"/>
            <a:ext cx="12192000" cy="2349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A97C6-5721-489E-9144-D4FD557F7635}"/>
              </a:ext>
            </a:extLst>
          </p:cNvPr>
          <p:cNvSpPr txBox="1"/>
          <p:nvPr/>
        </p:nvSpPr>
        <p:spPr>
          <a:xfrm>
            <a:off x="5839968" y="868903"/>
            <a:ext cx="59375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Loads in documents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Gives the relevance of each of the terms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Prints 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2800" dirty="0"/>
          </a:p>
          <a:p>
            <a:r>
              <a:rPr lang="en-GB" sz="1600" i="1" dirty="0"/>
              <a:t>Snippets excluded from command line print out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330776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1"/>
            <a:ext cx="9612971" cy="1002927"/>
          </a:xfrm>
        </p:spPr>
        <p:txBody>
          <a:bodyPr>
            <a:noAutofit/>
          </a:bodyPr>
          <a:lstStyle/>
          <a:p>
            <a:pPr algn="ctr"/>
            <a:r>
              <a:rPr lang="en-GB" sz="6000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F91-90A3-4E22-8ED0-B3A73611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2304288"/>
            <a:ext cx="9612971" cy="3055364"/>
          </a:xfrm>
        </p:spPr>
        <p:txBody>
          <a:bodyPr>
            <a:normAutofit fontScale="70000" lnSpcReduction="20000"/>
          </a:bodyPr>
          <a:lstStyle/>
          <a:p>
            <a:pPr marL="685800" indent="-685800" algn="l">
              <a:buSzPct val="100000"/>
              <a:buFont typeface="Arial" panose="020B0604020202020204" pitchFamily="34" charset="0"/>
              <a:buChar char="•"/>
            </a:pPr>
            <a:r>
              <a:rPr lang="en-GB" sz="4200" dirty="0"/>
              <a:t>Initial Improvements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GB" sz="3800" dirty="0"/>
              <a:t>Stemming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GB" sz="3800" dirty="0"/>
              <a:t>Weighting</a:t>
            </a:r>
          </a:p>
          <a:p>
            <a:pPr marL="685800" indent="-685800" algn="l">
              <a:buSzPct val="100000"/>
              <a:buFont typeface="Arial" panose="020B0604020202020204" pitchFamily="34" charset="0"/>
              <a:buChar char="•"/>
            </a:pPr>
            <a:r>
              <a:rPr lang="en-GB" sz="4200" dirty="0"/>
              <a:t>Overall System Performance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GB" sz="3800" dirty="0"/>
              <a:t>Further improvements</a:t>
            </a:r>
          </a:p>
          <a:p>
            <a:pPr marL="685800" indent="-685800" algn="l">
              <a:buSzPct val="100000"/>
              <a:buFont typeface="Arial" panose="020B0604020202020204" pitchFamily="34" charset="0"/>
              <a:buChar char="•"/>
            </a:pPr>
            <a:r>
              <a:rPr lang="en-GB" sz="4200" dirty="0"/>
              <a:t>Methodology inspiration from “</a:t>
            </a:r>
            <a:r>
              <a:rPr lang="en-GB" sz="4200" i="1" dirty="0"/>
              <a:t>Stemming algorithms: A case study for detailed evaluation” by David A Hull</a:t>
            </a:r>
            <a:endParaRPr lang="en-GB" sz="4200" dirty="0"/>
          </a:p>
          <a:p>
            <a:pPr lvl="1">
              <a:buSzPct val="100000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53988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7512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Evaluation 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E4BAD-1F8C-45F7-BA87-9850902B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353312"/>
            <a:ext cx="4443984" cy="536448"/>
          </a:xfrm>
        </p:spPr>
        <p:txBody>
          <a:bodyPr/>
          <a:lstStyle/>
          <a:p>
            <a:pPr algn="ctr"/>
            <a:r>
              <a:rPr lang="en-GB" sz="2800" dirty="0"/>
              <a:t>Comparing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F91-90A3-4E22-8ED0-B3A73611D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889761"/>
            <a:ext cx="4818134" cy="3977640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Generated base corpus</a:t>
            </a:r>
          </a:p>
          <a:p>
            <a:pPr algn="just"/>
            <a:r>
              <a:rPr lang="en-GB" dirty="0"/>
              <a:t>Same Search Query for all systems</a:t>
            </a:r>
          </a:p>
          <a:p>
            <a:pPr lvl="1" algn="just"/>
            <a:r>
              <a:rPr lang="en-GB" b="1" dirty="0"/>
              <a:t>Multifaith centre opening times</a:t>
            </a:r>
          </a:p>
          <a:p>
            <a:pPr algn="just"/>
            <a:r>
              <a:rPr lang="en-GB" dirty="0"/>
              <a:t>Generated graphs to compare system performance</a:t>
            </a:r>
          </a:p>
          <a:p>
            <a:pPr algn="just"/>
            <a:r>
              <a:rPr lang="en-GB" dirty="0"/>
              <a:t>Priority of returning relevant documents</a:t>
            </a:r>
          </a:p>
          <a:p>
            <a:pPr algn="just"/>
            <a:r>
              <a:rPr lang="en-GB" dirty="0"/>
              <a:t>Only examined top 10 documents</a:t>
            </a:r>
          </a:p>
          <a:p>
            <a:pPr algn="just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98E0B4-BF4A-4A03-8C6F-8FEC94146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353312"/>
            <a:ext cx="4443984" cy="536448"/>
          </a:xfrm>
        </p:spPr>
        <p:txBody>
          <a:bodyPr/>
          <a:lstStyle/>
          <a:p>
            <a:pPr algn="ctr"/>
            <a:r>
              <a:rPr lang="en-GB" dirty="0"/>
              <a:t>Investigating Queries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5FAB65-2287-4EBC-95E9-04CE00CC3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536" y="1889761"/>
            <a:ext cx="4962144" cy="3977640"/>
          </a:xfrm>
        </p:spPr>
        <p:txBody>
          <a:bodyPr/>
          <a:lstStyle/>
          <a:p>
            <a:r>
              <a:rPr lang="en-GB" dirty="0"/>
              <a:t>Test set of top 100 documents</a:t>
            </a:r>
          </a:p>
          <a:p>
            <a:r>
              <a:rPr lang="en-GB" dirty="0"/>
              <a:t>Deeper investigation</a:t>
            </a:r>
          </a:p>
          <a:p>
            <a:r>
              <a:rPr lang="en-GB" dirty="0"/>
              <a:t>Looked into</a:t>
            </a:r>
          </a:p>
          <a:p>
            <a:pPr lvl="1"/>
            <a:r>
              <a:rPr lang="en-GB" dirty="0"/>
              <a:t>Stemming Issues</a:t>
            </a:r>
          </a:p>
          <a:p>
            <a:pPr lvl="1"/>
            <a:r>
              <a:rPr lang="en-GB" dirty="0"/>
              <a:t>Named Entity Issues</a:t>
            </a:r>
          </a:p>
          <a:p>
            <a:pPr lvl="1"/>
            <a:r>
              <a:rPr lang="en-GB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332069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E4B0-045F-4AAB-BC70-4084F780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168"/>
          </a:xfrm>
        </p:spPr>
        <p:txBody>
          <a:bodyPr/>
          <a:lstStyle/>
          <a:p>
            <a:r>
              <a:rPr lang="en-GB" dirty="0"/>
              <a:t>Stemming vs Base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F91-90A3-4E22-8ED0-B3A73611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70049"/>
            <a:ext cx="6307899" cy="149961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Stemming improved accuracy, but only marginally</a:t>
            </a:r>
          </a:p>
          <a:p>
            <a:r>
              <a:rPr lang="en-GB" sz="2400" dirty="0"/>
              <a:t>Brought relevant documents towards top of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2E6E6-33AB-40AC-B3E1-0BD49B9C9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76" y="251463"/>
            <a:ext cx="4084320" cy="3063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95418-F532-4DE1-B175-30E680E28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76" y="3419857"/>
            <a:ext cx="408432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58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1056</TotalTime>
  <Words>528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Franklin Gothic Book</vt:lpstr>
      <vt:lpstr>Wingdings</vt:lpstr>
      <vt:lpstr>Crop</vt:lpstr>
      <vt:lpstr> search experiments</vt:lpstr>
      <vt:lpstr>Overview</vt:lpstr>
      <vt:lpstr>Indexing System</vt:lpstr>
      <vt:lpstr>Indexing output:</vt:lpstr>
      <vt:lpstr>Retrieval System</vt:lpstr>
      <vt:lpstr>Retrieval Output:</vt:lpstr>
      <vt:lpstr>Evaluation</vt:lpstr>
      <vt:lpstr>Evaluation Methodology</vt:lpstr>
      <vt:lpstr>Stemming vs Base System</vt:lpstr>
      <vt:lpstr>Weighting vs Base System</vt:lpstr>
      <vt:lpstr>Overall System Comparison</vt:lpstr>
      <vt:lpstr>Overall System Performance</vt:lpstr>
      <vt:lpstr>What happened to Q5? (1) Search Term: Neil Ward</vt:lpstr>
      <vt:lpstr>PowerPoint Presentation</vt:lpstr>
      <vt:lpstr>Future Improvements</vt:lpstr>
      <vt:lpstr>Conclusions</vt:lpstr>
      <vt:lpstr>References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search experiments</dc:title>
  <dc:creator>Christopher Irvine</dc:creator>
  <cp:lastModifiedBy>Christopher Irvine</cp:lastModifiedBy>
  <cp:revision>27</cp:revision>
  <dcterms:created xsi:type="dcterms:W3CDTF">2017-12-09T20:33:35Z</dcterms:created>
  <dcterms:modified xsi:type="dcterms:W3CDTF">2017-12-13T03:10:51Z</dcterms:modified>
</cp:coreProperties>
</file>