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E24-6878-427F-A7FE-736AE10BC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Much ado about everything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03338-3E1C-47DA-8248-8E631B7AB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configuration management story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Christopher A Irvine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100036248</a:t>
            </a:r>
          </a:p>
        </p:txBody>
      </p:sp>
    </p:spTree>
    <p:extLst>
      <p:ext uri="{BB962C8B-B14F-4D97-AF65-F5344CB8AC3E}">
        <p14:creationId xmlns:p14="http://schemas.microsoft.com/office/powerpoint/2010/main" val="361359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F6C-1F57-4A47-B1E3-93338E74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DDA7-81BC-4F36-9633-6CB02DB6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GB" dirty="0"/>
              <a:t>Each function of CM produces a formal document</a:t>
            </a:r>
          </a:p>
          <a:p>
            <a:pPr lvl="1"/>
            <a:r>
              <a:rPr lang="en-GB" dirty="0"/>
              <a:t>Change reports, functionality audits, configuration accounts</a:t>
            </a:r>
          </a:p>
          <a:p>
            <a:r>
              <a:rPr lang="en-GB" dirty="0"/>
              <a:t>Reports ensure that CM is carried out</a:t>
            </a:r>
          </a:p>
          <a:p>
            <a:r>
              <a:rPr lang="en-GB" dirty="0"/>
              <a:t>CM follows iterative development life cycles</a:t>
            </a:r>
          </a:p>
          <a:p>
            <a:r>
              <a:rPr lang="en-GB" dirty="0"/>
              <a:t>For example: in software projects think:</a:t>
            </a:r>
          </a:p>
          <a:p>
            <a:pPr lvl="1"/>
            <a:r>
              <a:rPr lang="en-GB" dirty="0"/>
              <a:t>Change reports = GitHub commit and pull request comments</a:t>
            </a:r>
          </a:p>
          <a:p>
            <a:pPr lvl="1"/>
            <a:r>
              <a:rPr lang="en-GB" dirty="0"/>
              <a:t>Audits = Trello and CodeShip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A7401-B8AE-4FC0-B739-CBF9EB13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281" y="2097088"/>
            <a:ext cx="3712699" cy="2534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C12F7-0B9C-457B-9D89-DB4482706BC2}"/>
              </a:ext>
            </a:extLst>
          </p:cNvPr>
          <p:cNvSpPr txBox="1"/>
          <p:nvPr/>
        </p:nvSpPr>
        <p:spPr>
          <a:xfrm>
            <a:off x="11438246" y="1727756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9383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9F98-F022-4ECE-8F94-982DF555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(S)CM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17FE-2CAB-43A6-89B5-6953B18C3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Many options for Tools and Services to manage CM</a:t>
            </a:r>
          </a:p>
          <a:p>
            <a:pPr lvl="1"/>
            <a:r>
              <a:rPr lang="en-GB" dirty="0"/>
              <a:t>Automated</a:t>
            </a:r>
          </a:p>
          <a:p>
            <a:pPr lvl="1"/>
            <a:r>
              <a:rPr lang="en-GB" dirty="0"/>
              <a:t>Artificial Intelligence &amp; Machine Learning</a:t>
            </a:r>
          </a:p>
          <a:p>
            <a:r>
              <a:rPr lang="en-GB" dirty="0"/>
              <a:t>Removes the need for dedicated Configuration Manager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7C7551-7ADD-4E4B-AF84-595591F23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3067" y="2531533"/>
            <a:ext cx="3708198" cy="27852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ED0B52-EA3D-452C-96AB-B471E95E8478}"/>
              </a:ext>
            </a:extLst>
          </p:cNvPr>
          <p:cNvSpPr txBox="1"/>
          <p:nvPr/>
        </p:nvSpPr>
        <p:spPr>
          <a:xfrm>
            <a:off x="10261379" y="2188910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3746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489E-DD19-4FD1-9ACE-8404DC6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2854-EACC-4C6A-BB46-F078B574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CM techniques are used in home life</a:t>
            </a:r>
          </a:p>
          <a:p>
            <a:pPr lvl="1"/>
            <a:r>
              <a:rPr lang="en-GB" dirty="0"/>
              <a:t>Lists</a:t>
            </a:r>
          </a:p>
          <a:p>
            <a:pPr lvl="1"/>
            <a:r>
              <a:rPr lang="en-GB" dirty="0"/>
              <a:t>Filing Conventions</a:t>
            </a:r>
          </a:p>
          <a:p>
            <a:r>
              <a:rPr lang="en-GB" dirty="0"/>
              <a:t>Can we increase the use of CM at home?</a:t>
            </a:r>
          </a:p>
          <a:p>
            <a:pPr lvl="1"/>
            <a:r>
              <a:rPr lang="en-GB" dirty="0"/>
              <a:t>Some may consider further use as “overkill”</a:t>
            </a:r>
          </a:p>
          <a:p>
            <a:pPr lvl="1"/>
            <a:r>
              <a:rPr lang="en-GB" dirty="0"/>
              <a:t>But CM in the home increases efficiency</a:t>
            </a:r>
          </a:p>
          <a:p>
            <a:pPr lvl="1"/>
            <a:r>
              <a:rPr lang="en-GB" dirty="0"/>
              <a:t>Down to the individual homemakers</a:t>
            </a:r>
          </a:p>
        </p:txBody>
      </p:sp>
    </p:spTree>
    <p:extLst>
      <p:ext uri="{BB962C8B-B14F-4D97-AF65-F5344CB8AC3E}">
        <p14:creationId xmlns:p14="http://schemas.microsoft.com/office/powerpoint/2010/main" val="386646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2671F-F173-42A3-B7EF-4CB16D81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Costs &amp; Benefits of Configuration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FEFEA-FEBD-4022-AF72-37734380E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76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D187-602B-4056-BCB3-814A7B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(S)CM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60BD-F2E2-4664-9F8B-0C3173D4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Increases</a:t>
            </a:r>
          </a:p>
          <a:p>
            <a:pPr lvl="1"/>
            <a:r>
              <a:rPr lang="en-GB" dirty="0"/>
              <a:t>Efficiency</a:t>
            </a:r>
          </a:p>
          <a:p>
            <a:pPr lvl="1"/>
            <a:r>
              <a:rPr lang="en-GB" dirty="0"/>
              <a:t>Team Communication (internal and external)</a:t>
            </a:r>
          </a:p>
          <a:p>
            <a:r>
              <a:rPr lang="en-GB" dirty="0"/>
              <a:t>Decreases tasks complexity</a:t>
            </a:r>
          </a:p>
          <a:p>
            <a:r>
              <a:rPr lang="en-GB" dirty="0"/>
              <a:t>Ability to track changes and issues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248413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E5CF-6A7C-4DCD-8C0C-F82925A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Costs of (S)CM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AF8A-2163-4FE5-BDAC-0448EEF6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Financial &amp; Time costs:</a:t>
            </a:r>
          </a:p>
          <a:p>
            <a:pPr lvl="1"/>
            <a:r>
              <a:rPr lang="en-GB" dirty="0"/>
              <a:t>Configuration, Project, Resource Managers salaries</a:t>
            </a:r>
          </a:p>
          <a:p>
            <a:pPr lvl="1"/>
            <a:r>
              <a:rPr lang="en-GB" dirty="0"/>
              <a:t>Licenses for tools</a:t>
            </a:r>
          </a:p>
          <a:p>
            <a:pPr lvl="1"/>
            <a:r>
              <a:rPr lang="en-GB" dirty="0"/>
              <a:t>Time needed to complete CM reports</a:t>
            </a:r>
          </a:p>
          <a:p>
            <a:pPr lvl="1"/>
            <a:r>
              <a:rPr lang="en-GB" dirty="0"/>
              <a:t>Checking work done by CM tools</a:t>
            </a:r>
          </a:p>
          <a:p>
            <a:r>
              <a:rPr lang="en-GB" dirty="0"/>
              <a:t>Risks</a:t>
            </a:r>
          </a:p>
          <a:p>
            <a:pPr lvl="1"/>
            <a:r>
              <a:rPr lang="en-GB" dirty="0"/>
              <a:t>Increased complexity</a:t>
            </a:r>
          </a:p>
          <a:p>
            <a:pPr lvl="1"/>
            <a:r>
              <a:rPr lang="en-GB" dirty="0"/>
              <a:t>Confusing paper trails</a:t>
            </a:r>
          </a:p>
          <a:p>
            <a:pPr lvl="1"/>
            <a:r>
              <a:rPr lang="en-GB" dirty="0"/>
              <a:t>Arguments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7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2CE5-FB5A-4E45-94EF-ECFA0C8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53FD-7A27-4A53-AAD0-6B95B967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CM is a series of processes that help manage a project</a:t>
            </a:r>
          </a:p>
          <a:p>
            <a:r>
              <a:rPr lang="en-GB" dirty="0"/>
              <a:t>(S)CM produces a paper trail giving the ability to track project accurately</a:t>
            </a:r>
          </a:p>
          <a:p>
            <a:r>
              <a:rPr lang="en-GB" dirty="0"/>
              <a:t>CM is used both in the Office and at Home</a:t>
            </a:r>
          </a:p>
          <a:p>
            <a:pPr lvl="1"/>
            <a:r>
              <a:rPr lang="en-GB" dirty="0"/>
              <a:t>We can (and should) increase the use of CM in our homes</a:t>
            </a:r>
          </a:p>
          <a:p>
            <a:r>
              <a:rPr lang="en-GB" dirty="0"/>
              <a:t>Many tools are available to manage CM for you</a:t>
            </a:r>
          </a:p>
          <a:p>
            <a:r>
              <a:rPr lang="en-GB" dirty="0"/>
              <a:t>But all CM requires time and money, and when done incorrectly it can harm a project</a:t>
            </a:r>
          </a:p>
        </p:txBody>
      </p:sp>
    </p:spTree>
    <p:extLst>
      <p:ext uri="{BB962C8B-B14F-4D97-AF65-F5344CB8AC3E}">
        <p14:creationId xmlns:p14="http://schemas.microsoft.com/office/powerpoint/2010/main" val="235491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3C5B-996D-4B5D-8740-3A6A405C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C11C-2F2E-45B1-A2EA-DB58A6FA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Association for Project Management (2017). Configuration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Dickson, S. (2015). 10 Important Guns of WWII. The Vintage News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Fawcett, Glenn (2015). U.S. Department of Defence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MIL-HDBK-61A(SE) Configuration Management Guidance (2001). U.S. Department of Defence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EIA/ECA-310 Cabinets, Racks, Panels and Associated Equipment (2005). EIA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INTIS Logo (2018). International Committee for Information Technology Standards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Guide to Open Source Cloud Computing Software (2014). Bryant, Christian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Configuration Management Life-Cycle Diagram (2014), </a:t>
            </a:r>
            <a:r>
              <a:rPr lang="en-GB" dirty="0" err="1"/>
              <a:t>BusinessProDesigns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9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93E8-1F2D-44D6-A09A-3CEF8C3E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D0A4-8014-4E6D-A90E-BA8D9683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What is Configuration Management</a:t>
            </a:r>
          </a:p>
          <a:p>
            <a:pPr lvl="1"/>
            <a:r>
              <a:rPr lang="en-GB" dirty="0"/>
              <a:t>Definition</a:t>
            </a:r>
          </a:p>
          <a:p>
            <a:pPr lvl="1"/>
            <a:r>
              <a:rPr lang="en-GB" dirty="0"/>
              <a:t>History</a:t>
            </a:r>
          </a:p>
          <a:p>
            <a:pPr lvl="1"/>
            <a:r>
              <a:rPr lang="en-GB" dirty="0"/>
              <a:t>The 5 Functions of Configuration Management</a:t>
            </a:r>
          </a:p>
          <a:p>
            <a:pPr lvl="2"/>
            <a:r>
              <a:rPr lang="en-GB" dirty="0"/>
              <a:t>CM Planning and Management</a:t>
            </a:r>
          </a:p>
          <a:p>
            <a:r>
              <a:rPr lang="en-GB" dirty="0"/>
              <a:t>Using Configuration Management</a:t>
            </a:r>
          </a:p>
          <a:p>
            <a:pPr lvl="1"/>
            <a:r>
              <a:rPr lang="en-GB" dirty="0"/>
              <a:t>In the Office &amp; at Home</a:t>
            </a:r>
          </a:p>
          <a:p>
            <a:r>
              <a:rPr lang="en-GB" dirty="0"/>
              <a:t>Cost-Benefit Analysis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6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2495-7F09-46EE-B5F1-22698DB0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configuration management?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FD58-4F52-4391-B782-F73072EDD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Definition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History</a:t>
            </a:r>
          </a:p>
          <a:p>
            <a:pPr marL="285750" indent="-285750">
              <a:buFontTx/>
              <a:buChar char="-"/>
            </a:pPr>
            <a:r>
              <a:rPr lang="en-GB" dirty="0"/>
              <a:t>Functions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Software configuration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98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E08D-420E-4B7C-AE4C-5C0433F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Configuration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7F25-E240-42D5-9C45-640FA51B0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403" y="2556265"/>
            <a:ext cx="4878389" cy="2928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/>
              <a:t>“Configuration Management encompasses the administrative activities concerned with the creation, maintenance, controlled change and quality control of the scope of work”</a:t>
            </a:r>
          </a:p>
          <a:p>
            <a:pPr marL="0" indent="0" algn="ctr">
              <a:buNone/>
            </a:pPr>
            <a:r>
              <a:rPr lang="en-GB" i="1" dirty="0"/>
              <a:t>- Association for Project Management</a:t>
            </a:r>
            <a:r>
              <a:rPr lang="en-GB" i="1" baseline="30000" dirty="0"/>
              <a:t>1</a:t>
            </a:r>
            <a:endParaRPr lang="en-GB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EDA90-172A-43DF-B64B-6248DCF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9792" y="2249486"/>
            <a:ext cx="5407619" cy="3541714"/>
          </a:xfrm>
        </p:spPr>
        <p:txBody>
          <a:bodyPr>
            <a:normAutofit/>
          </a:bodyPr>
          <a:lstStyle/>
          <a:p>
            <a:r>
              <a:rPr lang="en-GB" dirty="0"/>
              <a:t>Collection of…</a:t>
            </a:r>
          </a:p>
          <a:p>
            <a:pPr lvl="1"/>
            <a:r>
              <a:rPr lang="en-GB" dirty="0"/>
              <a:t>Principles</a:t>
            </a:r>
          </a:p>
          <a:p>
            <a:pPr lvl="1"/>
            <a:r>
              <a:rPr lang="en-GB" dirty="0"/>
              <a:t>Techniques</a:t>
            </a:r>
          </a:p>
          <a:p>
            <a:pPr lvl="1"/>
            <a:r>
              <a:rPr lang="en-GB" dirty="0"/>
              <a:t>Characteristics</a:t>
            </a:r>
          </a:p>
          <a:p>
            <a:r>
              <a:rPr lang="en-GB" dirty="0"/>
              <a:t>Control the execution of a project</a:t>
            </a:r>
          </a:p>
          <a:p>
            <a:r>
              <a:rPr lang="en-GB" dirty="0"/>
              <a:t>Consistency throughout all tasks</a:t>
            </a:r>
          </a:p>
          <a:p>
            <a:r>
              <a:rPr lang="en-GB" dirty="0"/>
              <a:t>Executed by the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9217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1701-B98A-4FE3-86B2-EA4FF607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configuration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24F2F-ED85-428C-B938-6AE32DE8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5" y="2846319"/>
            <a:ext cx="2466019" cy="2062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C8D5F-066E-48EA-BCF5-848FE667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33" y="3786327"/>
            <a:ext cx="1524437" cy="2032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17C8DD-694F-4FF3-BA40-0EF3838A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518" y="1949629"/>
            <a:ext cx="1524437" cy="165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DAD88-5EFC-43D5-8C43-F7FB59DE4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757" y="3024108"/>
            <a:ext cx="1524437" cy="1524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C02D41-14AB-4B54-BE68-CC98076B2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029" y="2846319"/>
            <a:ext cx="1569506" cy="2062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2D5181-A960-43D3-8E0D-22A684ED5DA3}"/>
              </a:ext>
            </a:extLst>
          </p:cNvPr>
          <p:cNvSpPr txBox="1"/>
          <p:nvPr/>
        </p:nvSpPr>
        <p:spPr>
          <a:xfrm>
            <a:off x="1141413" y="5023261"/>
            <a:ext cx="180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1940s-50s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B7C0D-3FC5-4F90-B670-1A67ED59DE78}"/>
              </a:ext>
            </a:extLst>
          </p:cNvPr>
          <p:cNvSpPr txBox="1"/>
          <p:nvPr/>
        </p:nvSpPr>
        <p:spPr>
          <a:xfrm>
            <a:off x="4344356" y="6003498"/>
            <a:ext cx="152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1980s-90s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B0EFA7-91D4-4545-B8FE-B52314098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3351" y="2846318"/>
            <a:ext cx="2761350" cy="2074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CA705A-6E66-42F9-B1CD-9238914E037B}"/>
              </a:ext>
            </a:extLst>
          </p:cNvPr>
          <p:cNvSpPr txBox="1"/>
          <p:nvPr/>
        </p:nvSpPr>
        <p:spPr>
          <a:xfrm>
            <a:off x="7347206" y="5023261"/>
            <a:ext cx="137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Late 90s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4D330C-9869-4C83-99D0-3E7D1D54EFF7}"/>
              </a:ext>
            </a:extLst>
          </p:cNvPr>
          <p:cNvSpPr txBox="1"/>
          <p:nvPr/>
        </p:nvSpPr>
        <p:spPr>
          <a:xfrm>
            <a:off x="9865257" y="5023261"/>
            <a:ext cx="137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538D7B-0E30-4D36-AAF0-99F738E166BF}"/>
              </a:ext>
            </a:extLst>
          </p:cNvPr>
          <p:cNvSpPr txBox="1"/>
          <p:nvPr/>
        </p:nvSpPr>
        <p:spPr>
          <a:xfrm>
            <a:off x="2905085" y="2546874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C923F-4AE0-4500-800C-23EF516ACB6D}"/>
              </a:ext>
            </a:extLst>
          </p:cNvPr>
          <p:cNvSpPr txBox="1"/>
          <p:nvPr/>
        </p:nvSpPr>
        <p:spPr>
          <a:xfrm>
            <a:off x="6695222" y="2480081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B398EA-E7B1-4C5D-8CD0-9D7E590ED131}"/>
              </a:ext>
            </a:extLst>
          </p:cNvPr>
          <p:cNvSpPr txBox="1"/>
          <p:nvPr/>
        </p:nvSpPr>
        <p:spPr>
          <a:xfrm>
            <a:off x="4783204" y="3496295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1F933-71A5-4D5E-BB90-EDD45A907CC6}"/>
              </a:ext>
            </a:extLst>
          </p:cNvPr>
          <p:cNvSpPr txBox="1"/>
          <p:nvPr/>
        </p:nvSpPr>
        <p:spPr>
          <a:xfrm>
            <a:off x="4704196" y="1635385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BEE2C-8982-4C08-9D9B-14EF417A848C}"/>
              </a:ext>
            </a:extLst>
          </p:cNvPr>
          <p:cNvSpPr txBox="1"/>
          <p:nvPr/>
        </p:nvSpPr>
        <p:spPr>
          <a:xfrm>
            <a:off x="8558488" y="2708210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423E0-E0AB-4AC2-A25D-129F5C5D0C09}"/>
              </a:ext>
            </a:extLst>
          </p:cNvPr>
          <p:cNvSpPr txBox="1"/>
          <p:nvPr/>
        </p:nvSpPr>
        <p:spPr>
          <a:xfrm>
            <a:off x="11768446" y="2523544"/>
            <a:ext cx="1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4132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6076F-A9CB-4801-A8E2-EF35E301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5 functions of configuration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8291-0762-493A-8005-8B694CA7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CM Planning and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Configuration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Configuration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Change Status and Accounting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Configuration Verification &amp; Audit</a:t>
            </a:r>
          </a:p>
        </p:txBody>
      </p:sp>
    </p:spTree>
    <p:extLst>
      <p:ext uri="{BB962C8B-B14F-4D97-AF65-F5344CB8AC3E}">
        <p14:creationId xmlns:p14="http://schemas.microsoft.com/office/powerpoint/2010/main" val="267242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BEA0-72E2-4B10-A531-37CCEB0B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 Planning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2DCF-95DF-4A4C-9BD7-03A8EEA2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902351"/>
            <a:ext cx="9905998" cy="4396847"/>
          </a:xfrm>
        </p:spPr>
        <p:txBody>
          <a:bodyPr numCol="1">
            <a:normAutofit/>
          </a:bodyPr>
          <a:lstStyle/>
          <a:p>
            <a:r>
              <a:rPr lang="en-GB" dirty="0"/>
              <a:t>Formal document outlining processes required for the project:</a:t>
            </a:r>
          </a:p>
          <a:p>
            <a:pPr lvl="1"/>
            <a:r>
              <a:rPr lang="en-GB" dirty="0"/>
              <a:t>Personnel</a:t>
            </a:r>
          </a:p>
          <a:p>
            <a:pPr lvl="1"/>
            <a:r>
              <a:rPr lang="en-GB" dirty="0"/>
              <a:t>Responsibilities &amp; Resources</a:t>
            </a:r>
          </a:p>
          <a:p>
            <a:pPr lvl="1"/>
            <a:r>
              <a:rPr lang="en-GB" dirty="0"/>
              <a:t>Training</a:t>
            </a:r>
          </a:p>
          <a:p>
            <a:pPr lvl="1"/>
            <a:r>
              <a:rPr lang="en-GB" dirty="0"/>
              <a:t>Administrative meeting guidelines</a:t>
            </a:r>
          </a:p>
          <a:p>
            <a:pPr lvl="1"/>
            <a:r>
              <a:rPr lang="en-GB" dirty="0"/>
              <a:t>Baselining resources</a:t>
            </a:r>
          </a:p>
          <a:p>
            <a:pPr lvl="1"/>
            <a:r>
              <a:rPr lang="en-GB" dirty="0"/>
              <a:t>Configuration Control &amp; Status Accounting</a:t>
            </a:r>
          </a:p>
          <a:p>
            <a:pPr lvl="1"/>
            <a:r>
              <a:rPr lang="en-GB" dirty="0"/>
              <a:t>Naming Conventions</a:t>
            </a:r>
          </a:p>
          <a:p>
            <a:pPr lvl="1"/>
            <a:r>
              <a:rPr lang="en-GB" dirty="0"/>
              <a:t>Audits &amp; reviews</a:t>
            </a:r>
          </a:p>
          <a:p>
            <a:pPr lvl="1"/>
            <a:r>
              <a:rPr lang="en-GB" dirty="0"/>
              <a:t>Subcontractor/Vendor CM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1619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57BD-2CFD-485C-B178-3EA2F07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configuration management (SCM)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FA5E-980F-48A2-B6EE-4CE197D4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Adapted from traditional CM</a:t>
            </a:r>
          </a:p>
          <a:p>
            <a:r>
              <a:rPr lang="en-GB" dirty="0"/>
              <a:t>Greater emphasis on tracking changes</a:t>
            </a:r>
          </a:p>
          <a:p>
            <a:r>
              <a:rPr lang="en-GB" dirty="0"/>
              <a:t>Design Document largely replaces CM Planning and Management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Configuration Identification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Configuration Change Control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Configuration Status Accounting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Configuration Audits</a:t>
            </a:r>
          </a:p>
        </p:txBody>
      </p:sp>
    </p:spTree>
    <p:extLst>
      <p:ext uri="{BB962C8B-B14F-4D97-AF65-F5344CB8AC3E}">
        <p14:creationId xmlns:p14="http://schemas.microsoft.com/office/powerpoint/2010/main" val="178356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6B5-0B1F-42C4-B1F7-794C495E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configuration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238BF-465F-469D-BA81-317851C36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In the office</a:t>
            </a:r>
          </a:p>
          <a:p>
            <a:pPr marL="285750" indent="-285750">
              <a:buFontTx/>
              <a:buChar char="-"/>
            </a:pPr>
            <a:r>
              <a:rPr lang="en-GB" dirty="0"/>
              <a:t>(S)CM tools</a:t>
            </a:r>
          </a:p>
          <a:p>
            <a:pPr marL="285750" indent="-285750">
              <a:buFontTx/>
              <a:buChar char="-"/>
            </a:pPr>
            <a:r>
              <a:rPr lang="en-GB" dirty="0"/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val="960428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610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Much ado about everything</vt:lpstr>
      <vt:lpstr>Contents</vt:lpstr>
      <vt:lpstr>What is configuration management? </vt:lpstr>
      <vt:lpstr>Defining Configuration management </vt:lpstr>
      <vt:lpstr>History of configuration management</vt:lpstr>
      <vt:lpstr>The 5 functions of configuration management</vt:lpstr>
      <vt:lpstr>CM Planning and Management</vt:lpstr>
      <vt:lpstr>Software configuration management (SCM)</vt:lpstr>
      <vt:lpstr>Using configuration management</vt:lpstr>
      <vt:lpstr>in the office</vt:lpstr>
      <vt:lpstr>(S)CM Tools</vt:lpstr>
      <vt:lpstr>At home</vt:lpstr>
      <vt:lpstr>Costs &amp; Benefits of Configuration Management</vt:lpstr>
      <vt:lpstr>Benefits of (S)CM</vt:lpstr>
      <vt:lpstr>Costs of (S)CM 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Much ado about everything</dc:title>
  <dc:creator>Christopher Irvine</dc:creator>
  <cp:lastModifiedBy>Christopher Irvine</cp:lastModifiedBy>
  <cp:revision>10</cp:revision>
  <dcterms:created xsi:type="dcterms:W3CDTF">2018-04-17T11:00:08Z</dcterms:created>
  <dcterms:modified xsi:type="dcterms:W3CDTF">2018-04-19T15:25:57Z</dcterms:modified>
</cp:coreProperties>
</file>