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2" Type="http://schemas.openxmlformats.org/officeDocument/2006/relationships/presProps" Target="presProps.xml"/><Relationship Id="rId12" Type="http://schemas.openxmlformats.org/officeDocument/2006/relationships/slide" Target="slides/slide6.xml"/><Relationship Id="rId13" Type="http://schemas.openxmlformats.org/officeDocument/2006/relationships/slide" Target="slides/slide7.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4.xml"/><Relationship Id="rId3" Type="http://schemas.openxmlformats.org/officeDocument/2006/relationships/tableStyles" Target="tableStyles.xml"/><Relationship Id="rId11" Type="http://schemas.openxmlformats.org/officeDocument/2006/relationships/slide" Target="slides/slide5.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2.xml"/><Relationship Id="rId8" Type="http://schemas.openxmlformats.org/officeDocument/2006/relationships/slide" Target="slides/slide2.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Insertion sort is one way to sort an array of numbers. Data is divided into sorted and unsorted portions. One by one, the unsorted values are inserted into their appropriate positions in the sorted subarray. </a:t>
            </a:r>
          </a:p>
        </p:txBody>
      </p:sp>
      <p:sp>
        <p:nvSpPr>
          <p:cNvPr id="131" name="Shape 1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lnSpc>
                <a:spcPct val="135000"/>
              </a:lnSpc>
              <a:spcBef>
                <a:spcPts val="0"/>
              </a:spcBef>
              <a:buNone/>
            </a:pPr>
            <a:r>
              <a:rPr lang="en"/>
              <a:t>In the worst case, we'd make one comparison for the second element, two comparisons for the third element, and so on. We'd end up with </a:t>
            </a:r>
            <a:r>
              <a:rPr i="1" lang="en"/>
              <a:t>O</a:t>
            </a:r>
            <a:r>
              <a:rPr lang="en"/>
              <a:t>(</a:t>
            </a:r>
            <a:r>
              <a:rPr i="1" lang="en"/>
              <a:t>n</a:t>
            </a:r>
            <a:r>
              <a:rPr baseline="30000" i="1" lang="en"/>
              <a:t>2</a:t>
            </a:r>
            <a:r>
              <a:rPr lang="en"/>
              <a:t>). </a:t>
            </a:r>
          </a:p>
          <a:p>
            <a:pPr lvl="0" rtl="0">
              <a:lnSpc>
                <a:spcPct val="135000"/>
              </a:lnSpc>
              <a:spcBef>
                <a:spcPts val="0"/>
              </a:spcBef>
              <a:buNone/>
            </a:pPr>
            <a:r>
              <a:t/>
            </a:r>
            <a:endParaRPr/>
          </a:p>
          <a:p>
            <a:pPr lvl="0" rtl="0">
              <a:lnSpc>
                <a:spcPct val="135000"/>
              </a:lnSpc>
              <a:spcBef>
                <a:spcPts val="0"/>
              </a:spcBef>
              <a:buNone/>
            </a:pPr>
            <a:r>
              <a:rPr lang="en"/>
              <a:t>In the best case, we'd run insertion sort on an already sorted list. The sorted portion would simply be built up from left to right without a large number of comparisons and no complicated shifting of elements so best case runtime would be </a:t>
            </a:r>
            <a:r>
              <a:rPr i="1" lang="en"/>
              <a:t>Ω</a:t>
            </a:r>
            <a:r>
              <a:rPr lang="en"/>
              <a:t>(</a:t>
            </a:r>
            <a:r>
              <a:rPr i="1" lang="en"/>
              <a:t>n</a:t>
            </a:r>
            <a:r>
              <a:rPr lang="en"/>
              <a:t>).</a:t>
            </a:r>
          </a:p>
          <a:p>
            <a:pPr lvl="0" rtl="0">
              <a:lnSpc>
                <a:spcPct val="135000"/>
              </a:lnSpc>
              <a:spcBef>
                <a:spcPts val="0"/>
              </a:spcBef>
              <a:buNone/>
            </a:pPr>
            <a:r>
              <a:t/>
            </a:r>
            <a:endParaRPr/>
          </a:p>
          <a:p>
            <a:pPr lvl="0" rtl="0">
              <a:spcBef>
                <a:spcPts val="0"/>
              </a:spcBef>
              <a:buNone/>
            </a:pPr>
            <a:r>
              <a:rPr lang="en"/>
              <a:t>What would the best case runtime of insertion sort be if we iterated through the sorted portion of the list from left to right (rather than right to left) when determining where to insert the next unsorted element?</a:t>
            </a:r>
          </a:p>
          <a:p>
            <a:pPr lvl="0" rtl="0">
              <a:lnSpc>
                <a:spcPct val="135000"/>
              </a:lnSpc>
              <a:spcBef>
                <a:spcPts val="0"/>
              </a:spcBef>
              <a:buNone/>
            </a:pPr>
            <a:r>
              <a:rPr i="1" lang="en"/>
              <a:t>n</a:t>
            </a:r>
            <a:r>
              <a:rPr baseline="30000" i="1" lang="en" sz="1300"/>
              <a:t>2</a:t>
            </a:r>
          </a:p>
        </p:txBody>
      </p:sp>
      <p:sp>
        <p:nvSpPr>
          <p:cNvPr id="331" name="Shape 3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Although insertion sort and selection sort are very similar, you can see that insertion sort's best case runtime, </a:t>
            </a:r>
            <a:r>
              <a:rPr i="1" lang="en"/>
              <a:t>n</a:t>
            </a:r>
            <a:r>
              <a:rPr lang="en"/>
              <a:t>, is significantly more efficient than selection sort's best case runtime, </a:t>
            </a:r>
            <a:r>
              <a:rPr i="1" lang="en"/>
              <a:t>n</a:t>
            </a:r>
            <a:r>
              <a:rPr baseline="30000" i="1" lang="en"/>
              <a:t>2</a:t>
            </a:r>
            <a:r>
              <a:rPr lang="en"/>
              <a:t>. </a:t>
            </a:r>
          </a:p>
        </p:txBody>
      </p:sp>
      <p:sp>
        <p:nvSpPr>
          <p:cNvPr id="336" name="Shape 3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Here's a comparison of the runtimes of insertion sort to the runtimes of other sorting algorithms covered in CS50.</a:t>
            </a:r>
          </a:p>
        </p:txBody>
      </p:sp>
      <p:sp>
        <p:nvSpPr>
          <p:cNvPr id="366" name="Shape 3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rgbClr val="000000"/>
              </a:buClr>
              <a:buSzPct val="78571"/>
              <a:buFont typeface="Arial"/>
              <a:buNone/>
            </a:pPr>
            <a:r>
              <a:rPr lang="en"/>
              <a:t>Let's use insertion sort to sort the elements of this array in ascending order.</a:t>
            </a:r>
          </a:p>
          <a:p>
            <a:pPr lvl="0" rtl="0">
              <a:spcBef>
                <a:spcPts val="0"/>
              </a:spcBef>
              <a:buClr>
                <a:srgbClr val="000000"/>
              </a:buClr>
              <a:buFont typeface="Arial"/>
              <a:buNone/>
            </a:pPr>
            <a:r>
              <a:t/>
            </a:r>
            <a:endParaRPr/>
          </a:p>
          <a:p>
            <a:pPr lvl="0" rtl="0">
              <a:spcBef>
                <a:spcPts val="0"/>
              </a:spcBef>
              <a:buClr>
                <a:srgbClr val="000000"/>
              </a:buClr>
              <a:buSzPct val="78571"/>
              <a:buFont typeface="Arial"/>
              <a:buNone/>
            </a:pPr>
            <a:r>
              <a:rPr lang="en"/>
              <a:t>Insertion sort relies on breaking up the array into sorted and unsorted portions. </a:t>
            </a:r>
          </a:p>
          <a:p>
            <a:pPr lvl="0" rtl="0">
              <a:spcBef>
                <a:spcPts val="0"/>
              </a:spcBef>
              <a:buClr>
                <a:srgbClr val="000000"/>
              </a:buClr>
              <a:buFont typeface="Arial"/>
              <a:buNone/>
            </a:pPr>
            <a:r>
              <a:t/>
            </a:r>
            <a:endParaRPr/>
          </a:p>
          <a:p>
            <a:pPr lvl="0" rtl="0">
              <a:spcBef>
                <a:spcPts val="0"/>
              </a:spcBef>
              <a:buClr>
                <a:srgbClr val="000000"/>
              </a:buClr>
              <a:buSzPct val="78571"/>
              <a:buFont typeface="Arial"/>
              <a:buNone/>
            </a:pPr>
            <a:r>
              <a:rPr lang="en"/>
              <a:t>Before we start sorting, all values are considered unsorted. </a:t>
            </a:r>
          </a:p>
        </p:txBody>
      </p:sp>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rgbClr val="000000"/>
              </a:buClr>
              <a:buSzPct val="78571"/>
              <a:buFont typeface="Arial"/>
              <a:buNone/>
            </a:pPr>
            <a:r>
              <a:rPr lang="en"/>
              <a:t>On our first pass, we'll take the first unsorted value (3) and insert it into the sorted subarray.  3 is now the start and end of our sorted subarray. </a:t>
            </a:r>
          </a:p>
        </p:txBody>
      </p:sp>
      <p:sp>
        <p:nvSpPr>
          <p:cNvPr id="188" name="Shape 1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rgbClr val="000000"/>
              </a:buClr>
              <a:buSzPct val="78571"/>
              <a:buFont typeface="Arial"/>
              <a:buNone/>
            </a:pPr>
            <a:r>
              <a:rPr lang="en"/>
              <a:t>Since 5 &gt; 3, we'll insert it to the right of 3 in our sorted subarray. </a:t>
            </a:r>
          </a:p>
        </p:txBody>
      </p:sp>
      <p:sp>
        <p:nvSpPr>
          <p:cNvPr id="217" name="Shape 2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rgbClr val="000000"/>
              </a:buClr>
              <a:buSzPct val="78571"/>
              <a:buFont typeface="Arial"/>
              <a:buNone/>
            </a:pPr>
            <a:r>
              <a:rPr lang="en"/>
              <a:t>Next we'll work on inserting 2 to our sorted subarray. </a:t>
            </a:r>
          </a:p>
          <a:p>
            <a:pPr lvl="0" rtl="0">
              <a:spcBef>
                <a:spcPts val="0"/>
              </a:spcBef>
              <a:buClr>
                <a:srgbClr val="000000"/>
              </a:buClr>
              <a:buFont typeface="Arial"/>
              <a:buNone/>
            </a:pPr>
            <a:r>
              <a:t/>
            </a:r>
            <a:endParaRPr/>
          </a:p>
          <a:p>
            <a:pPr lvl="0" rtl="0">
              <a:spcBef>
                <a:spcPts val="0"/>
              </a:spcBef>
              <a:buClr>
                <a:srgbClr val="000000"/>
              </a:buClr>
              <a:buSzPct val="78571"/>
              <a:buFont typeface="Arial"/>
              <a:buNone/>
            </a:pPr>
            <a:r>
              <a:rPr lang="en"/>
              <a:t>We'll compare 2 to the values in the sorted subarray from right to left to find it's correct sorted position. We see that 2 &lt; 5 and 2 &lt; 3. We've reached the beginning of the sorted subarray, so we know that 2 must be inserted to the left of 3. This forces us to shift 3 and 5 rightwards to make room for 2. </a:t>
            </a:r>
          </a:p>
        </p:txBody>
      </p:sp>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rgbClr val="000000"/>
              </a:buClr>
              <a:buSzPct val="78571"/>
              <a:buFont typeface="Arial"/>
              <a:buNone/>
            </a:pPr>
            <a:r>
              <a:rPr lang="en"/>
              <a:t>6 is an easy one. 6 &gt; 5, so it can be inserted to the right of 5. </a:t>
            </a:r>
          </a:p>
        </p:txBody>
      </p:sp>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Clr>
                <a:srgbClr val="000000"/>
              </a:buClr>
              <a:buSzPct val="78571"/>
              <a:buFont typeface="Arial"/>
              <a:buNone/>
            </a:pPr>
            <a:r>
              <a:rPr lang="en"/>
              <a:t>4 &lt; 6 and 4 &lt; 5, but 4 &gt; 3. Therefore, we know that 4 must be inserted to the right of 3. </a:t>
            </a:r>
          </a:p>
          <a:p>
            <a:pPr lvl="0" rtl="0">
              <a:spcBef>
                <a:spcPts val="0"/>
              </a:spcBef>
              <a:buClr>
                <a:srgbClr val="000000"/>
              </a:buClr>
              <a:buFont typeface="Arial"/>
              <a:buNone/>
            </a:pPr>
            <a:r>
              <a:t/>
            </a:r>
            <a:endParaRPr/>
          </a:p>
          <a:p>
            <a:pPr lvl="0" rtl="0">
              <a:spcBef>
                <a:spcPts val="0"/>
              </a:spcBef>
              <a:buClr>
                <a:srgbClr val="000000"/>
              </a:buClr>
              <a:buSzPct val="78571"/>
              <a:buFont typeface="Arial"/>
              <a:buNone/>
            </a:pPr>
            <a:r>
              <a:rPr lang="en"/>
              <a:t>Again, we are forced to shift 5 and 6 rightwards to make room for 4. </a:t>
            </a:r>
          </a:p>
        </p:txBody>
      </p:sp>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In summary, here's the insertion sort algorithm:</a:t>
            </a:r>
          </a:p>
          <a:p>
            <a:pPr lvl="0" rtl="0">
              <a:spcBef>
                <a:spcPts val="0"/>
              </a:spcBef>
              <a:buNone/>
            </a:pPr>
            <a:r>
              <a:t/>
            </a:r>
            <a:endParaRPr/>
          </a:p>
          <a:p>
            <a:pPr lvl="0" rtl="0">
              <a:spcBef>
                <a:spcPts val="0"/>
              </a:spcBef>
              <a:buNone/>
            </a:pPr>
            <a:r>
              <a:rPr lang="en"/>
              <a:t>Take each unsorted element, n, and compare it to values in the sorted subarray from right to left until you determine the appropriate sorted position for n. </a:t>
            </a:r>
          </a:p>
          <a:p>
            <a:pPr lvl="0" rtl="0">
              <a:spcBef>
                <a:spcPts val="0"/>
              </a:spcBef>
              <a:buNone/>
            </a:pPr>
            <a:r>
              <a:t/>
            </a:r>
            <a:endParaRPr/>
          </a:p>
          <a:p>
            <a:pPr lvl="0" rtl="0">
              <a:spcBef>
                <a:spcPts val="0"/>
              </a:spcBef>
              <a:buNone/>
            </a:pPr>
            <a:r>
              <a:rPr lang="en"/>
              <a:t>Shift sorted elements rightward as necessary to make space for n, and insert the previously unsorted n into its appropriate position in the sorted subarray. </a:t>
            </a:r>
          </a:p>
        </p:txBody>
      </p:sp>
      <p:sp>
        <p:nvSpPr>
          <p:cNvPr id="321" name="Shape 3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
              <a:t>And here's some pseudocode to implement insertion sort in C. Try it yourself!</a:t>
            </a:r>
          </a:p>
          <a:p>
            <a:pPr lvl="0" rtl="0">
              <a:spcBef>
                <a:spcPts val="0"/>
              </a:spcBef>
              <a:buNone/>
            </a:pPr>
            <a:r>
              <a:t/>
            </a:r>
            <a:endParaRPr/>
          </a:p>
          <a:p>
            <a:pPr lvl="0" rtl="0">
              <a:spcBef>
                <a:spcPts val="0"/>
              </a:spcBef>
              <a:buNone/>
            </a:pPr>
            <a:r>
              <a:t/>
            </a:r>
            <a:endParaRPr/>
          </a:p>
        </p:txBody>
      </p:sp>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2111123"/>
            <a:ext cx="7772400" cy="1546474"/>
          </a:xfrm>
          <a:prstGeom prst="rect">
            <a:avLst/>
          </a:prstGeom>
          <a:noFill/>
          <a:ln>
            <a:noFill/>
          </a:ln>
        </p:spPr>
        <p:txBody>
          <a:bodyPr anchorCtr="0" anchor="b" bIns="91425" lIns="91425" rIns="91425" tIns="91425"/>
          <a:lstStyle>
            <a:lvl1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1pPr>
            <a:lvl2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2pPr>
            <a:lvl3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3pPr>
            <a:lvl4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4pPr>
            <a:lvl5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5pPr>
            <a:lvl6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6pPr>
            <a:lvl7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7pPr>
            <a:lvl8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8pPr>
            <a:lvl9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9pPr>
          </a:lstStyle>
          <a:p/>
        </p:txBody>
      </p:sp>
      <p:sp>
        <p:nvSpPr>
          <p:cNvPr id="9" name="Shape 9"/>
          <p:cNvSpPr txBox="1"/>
          <p:nvPr>
            <p:ph idx="1" type="subTitle"/>
          </p:nvPr>
        </p:nvSpPr>
        <p:spPr>
          <a:xfrm>
            <a:off x="685800" y="3786737"/>
            <a:ext cx="7772400" cy="1046317"/>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1pPr>
            <a:lvl2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2pPr>
            <a:lvl3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3pPr>
            <a:lvl4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4pPr>
            <a:lvl5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5pPr>
            <a:lvl6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6pPr>
            <a:lvl7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7pPr>
            <a:lvl8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8pPr>
            <a:lvl9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_OBJECTS">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9" name="Shape 49"/>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50" name="Shape 5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TWO_OBJECTS_WITH_TEXT">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56" name="Shape 56"/>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7" name="Shape 57"/>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58" name="Shape 58"/>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9" name="Shape 5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
        <p:nvSpPr>
          <p:cNvPr id="68" name="Shape 6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OBJECT_WITH_CAPTION_TEXT">
    <p:spTree>
      <p:nvGrpSpPr>
        <p:cNvPr id="71" name="Shape 71"/>
        <p:cNvGrpSpPr/>
        <p:nvPr/>
      </p:nvGrpSpPr>
      <p:grpSpPr>
        <a:xfrm>
          <a:off x="0" y="0"/>
          <a:ext cx="0" cy="0"/>
          <a:chOff x="0" y="0"/>
          <a:chExt cx="0" cy="0"/>
        </a:xfrm>
      </p:grpSpPr>
      <p:sp>
        <p:nvSpPr>
          <p:cNvPr id="72" name="Shape 72"/>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74" name="Shape 74"/>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_WITH_CAPTION_TEXT">
    <p:spTree>
      <p:nvGrpSpPr>
        <p:cNvPr id="78" name="Shape 78"/>
        <p:cNvGrpSpPr/>
        <p:nvPr/>
      </p:nvGrpSpPr>
      <p:grpSpPr>
        <a:xfrm>
          <a:off x="0" y="0"/>
          <a:ext cx="0" cy="0"/>
          <a:chOff x="0" y="0"/>
          <a:chExt cx="0" cy="0"/>
        </a:xfrm>
      </p:grpSpPr>
      <p:sp>
        <p:nvSpPr>
          <p:cNvPr id="79" name="Shape 79"/>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p:nvPr>
            <p:ph idx="2" type="pic"/>
          </p:nvPr>
        </p:nvSpPr>
        <p:spPr>
          <a:xfrm>
            <a:off x="1792288" y="612775"/>
            <a:ext cx="5486399" cy="4114800"/>
          </a:xfrm>
          <a:prstGeom prst="rect">
            <a:avLst/>
          </a:prstGeom>
          <a:noFill/>
          <a:ln>
            <a:noFill/>
          </a:ln>
        </p:spPr>
        <p:txBody>
          <a:bodyPr anchorCtr="0" anchor="ctr" bIns="91425" lIns="91425" rIns="91425" tIns="91425"/>
          <a:lstStyle>
            <a:lvl1pPr indent="0" marL="0" marR="0" rtl="0" algn="l">
              <a:spcBef>
                <a:spcPts val="0"/>
              </a:spcBef>
              <a:buClr>
                <a:srgbClr val="888888"/>
              </a:buClr>
              <a:buFont typeface="Calibri"/>
              <a:buNone/>
              <a:defRPr b="0" baseline="0" i="0" sz="3200" u="none" cap="none" strike="noStrike">
                <a:solidFill>
                  <a:srgbClr val="888888"/>
                </a:solidFill>
                <a:latin typeface="Calibri"/>
                <a:ea typeface="Calibri"/>
                <a:cs typeface="Calibri"/>
                <a:sym typeface="Calibri"/>
              </a:defRPr>
            </a:lvl1pPr>
            <a:lvl2pPr indent="0" marL="457200" marR="0" rtl="0" algn="l">
              <a:spcBef>
                <a:spcPts val="0"/>
              </a:spcBef>
              <a:buClr>
                <a:schemeClr val="dk1"/>
              </a:buClr>
              <a:buFont typeface="Calibri"/>
              <a:buNone/>
              <a:defRPr b="0" baseline="0" i="0" sz="2800" u="none" cap="none" strike="noStrike">
                <a:solidFill>
                  <a:schemeClr val="dk1"/>
                </a:solidFill>
                <a:latin typeface="Calibri"/>
                <a:ea typeface="Calibri"/>
                <a:cs typeface="Calibri"/>
                <a:sym typeface="Calibri"/>
              </a:defRPr>
            </a:lvl2pPr>
            <a:lvl3pPr indent="0" marL="914400" marR="0" rtl="0" algn="l">
              <a:spcBef>
                <a:spcPts val="0"/>
              </a:spcBef>
              <a:buClr>
                <a:schemeClr val="dk1"/>
              </a:buClr>
              <a:buFont typeface="Calibri"/>
              <a:buNone/>
              <a:defRPr b="0" baseline="0" i="0" sz="2400" u="none" cap="none" strike="noStrike">
                <a:solidFill>
                  <a:schemeClr val="dk1"/>
                </a:solidFill>
                <a:latin typeface="Calibri"/>
                <a:ea typeface="Calibri"/>
                <a:cs typeface="Calibri"/>
                <a:sym typeface="Calibri"/>
              </a:defRPr>
            </a:lvl3pPr>
            <a:lvl4pPr indent="0" marL="1371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4pPr>
            <a:lvl5pPr indent="0" marL="18288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5pPr>
            <a:lvl6pPr indent="0" marL="22860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6pPr>
            <a:lvl7pPr indent="0" marL="27432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7pPr>
            <a:lvl8pPr indent="0" marL="32004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8pPr>
            <a:lvl9pPr indent="0" marL="3657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9pPr>
          </a:lstStyle>
          <a:p/>
        </p:txBody>
      </p:sp>
      <p:sp>
        <p:nvSpPr>
          <p:cNvPr id="81" name="Shape 81"/>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82" name="Shape 8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3" name="Shape 8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4" name="Shape 8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VERTICAL_TEXT">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7" name="Shape 87"/>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22225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88" name="Shape 8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9" name="Shape 8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0" name="Shape 9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_TITLE_AND_VERTICAL_TEXT">
    <p:spTree>
      <p:nvGrpSpPr>
        <p:cNvPr id="91" name="Shape 91"/>
        <p:cNvGrpSpPr/>
        <p:nvPr/>
      </p:nvGrpSpPr>
      <p:grpSpPr>
        <a:xfrm>
          <a:off x="0" y="0"/>
          <a:ext cx="0" cy="0"/>
          <a:chOff x="0" y="0"/>
          <a:chExt cx="0" cy="0"/>
        </a:xfrm>
      </p:grpSpPr>
      <p:sp>
        <p:nvSpPr>
          <p:cNvPr id="92" name="Shape 92"/>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22225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94" name="Shape 9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x="457200" y="1600200"/>
            <a:ext cx="3994525"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25" cy="49675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693"/>
          </a:xfrm>
          <a:prstGeom prst="rect">
            <a:avLst/>
          </a:prstGeom>
          <a:noFill/>
          <a:ln>
            <a:noFill/>
          </a:ln>
        </p:spPr>
        <p:txBody>
          <a:bodyPr anchorCtr="0" anchor="t" bIns="91425" lIns="91425" rIns="91425" tIns="91425"/>
          <a:lstStyle>
            <a:lvl1pPr rtl="0" algn="ctr">
              <a:lnSpc>
                <a:spcPct val="100000"/>
              </a:lnSpc>
              <a:spcBef>
                <a:spcPts val="360"/>
              </a:spcBef>
              <a:spcAft>
                <a:spcPts val="0"/>
              </a:spcAft>
              <a:buClr>
                <a:schemeClr val="dk1"/>
              </a:buClr>
              <a:buSzPct val="100000"/>
              <a:buFont typeface="Arial"/>
              <a:buChar char="●"/>
              <a:defRPr sz="1800">
                <a:solidFill>
                  <a:schemeClr val="dk1"/>
                </a:solidFill>
              </a:defRPr>
            </a:lvl1pPr>
            <a:lvl2pPr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rtl="0" algn="ctr">
              <a:lnSpc>
                <a:spcPct val="100000"/>
              </a:lnSpc>
              <a:spcBef>
                <a:spcPts val="360"/>
              </a:spcBef>
              <a:spcAft>
                <a:spcPts val="0"/>
              </a:spcAft>
              <a:buClr>
                <a:schemeClr val="dk1"/>
              </a:buClr>
              <a:buSzPct val="100000"/>
              <a:buFont typeface="Wingdings"/>
              <a:buChar char="§"/>
              <a:defRPr sz="1800">
                <a:solidFill>
                  <a:schemeClr val="dk1"/>
                </a:solidFill>
              </a:defRPr>
            </a:lvl3pPr>
            <a:lvl4pPr rtl="0" algn="ctr">
              <a:lnSpc>
                <a:spcPct val="100000"/>
              </a:lnSpc>
              <a:spcBef>
                <a:spcPts val="360"/>
              </a:spcBef>
              <a:spcAft>
                <a:spcPts val="0"/>
              </a:spcAft>
              <a:buClr>
                <a:schemeClr val="dk1"/>
              </a:buClr>
              <a:buSzPct val="100000"/>
              <a:buFont typeface="Arial"/>
              <a:buChar char="●"/>
              <a:defRPr sz="1800">
                <a:solidFill>
                  <a:schemeClr val="dk1"/>
                </a:solidFill>
              </a:defRPr>
            </a:lvl4pPr>
            <a:lvl5pPr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rtl="0" algn="ctr">
              <a:lnSpc>
                <a:spcPct val="100000"/>
              </a:lnSpc>
              <a:spcBef>
                <a:spcPts val="360"/>
              </a:spcBef>
              <a:spcAft>
                <a:spcPts val="0"/>
              </a:spcAft>
              <a:buClr>
                <a:schemeClr val="dk1"/>
              </a:buClr>
              <a:buSzPct val="100000"/>
              <a:buFont typeface="Wingdings"/>
              <a:buChar char="§"/>
              <a:defRPr sz="1800">
                <a:solidFill>
                  <a:schemeClr val="dk1"/>
                </a:solidFill>
              </a:defRPr>
            </a:lvl6pPr>
            <a:lvl7pPr rtl="0" algn="ctr">
              <a:lnSpc>
                <a:spcPct val="100000"/>
              </a:lnSpc>
              <a:spcBef>
                <a:spcPts val="360"/>
              </a:spcBef>
              <a:spcAft>
                <a:spcPts val="0"/>
              </a:spcAft>
              <a:buClr>
                <a:schemeClr val="dk1"/>
              </a:buClr>
              <a:buSzPct val="100000"/>
              <a:buFont typeface="Arial"/>
              <a:buChar char="●"/>
              <a:defRPr sz="1800">
                <a:solidFill>
                  <a:schemeClr val="dk1"/>
                </a:solidFill>
              </a:defRPr>
            </a:lvl7pPr>
            <a:lvl8pPr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8" name="Shape 28"/>
        <p:cNvGrpSpPr/>
        <p:nvPr/>
      </p:nvGrpSpPr>
      <p:grpSpPr>
        <a:xfrm>
          <a:off x="0" y="0"/>
          <a:ext cx="0" cy="0"/>
          <a:chOff x="0" y="0"/>
          <a:chExt cx="0" cy="0"/>
        </a:xfrm>
      </p:grpSpPr>
      <p:sp>
        <p:nvSpPr>
          <p:cNvPr id="29" name="Shape 29"/>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0" name="Shape 30"/>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Calibri"/>
              <a:buNone/>
              <a:defRPr b="0" baseline="0" i="0" sz="3200" u="none" cap="none" strike="noStrike">
                <a:solidFill>
                  <a:srgbClr val="888888"/>
                </a:solidFill>
                <a:latin typeface="Calibri"/>
                <a:ea typeface="Calibri"/>
                <a:cs typeface="Calibri"/>
                <a:sym typeface="Calibri"/>
              </a:defRPr>
            </a:lvl1pPr>
            <a:lvl2pPr indent="0" marL="457200" marR="0" rtl="0" algn="ctr">
              <a:spcBef>
                <a:spcPts val="560"/>
              </a:spcBef>
              <a:buClr>
                <a:srgbClr val="888888"/>
              </a:buClr>
              <a:buFont typeface="Calibri"/>
              <a:buNone/>
              <a:defRPr b="0" baseline="0" i="0" sz="2800" u="none" cap="none" strike="noStrike">
                <a:solidFill>
                  <a:srgbClr val="888888"/>
                </a:solidFill>
                <a:latin typeface="Calibri"/>
                <a:ea typeface="Calibri"/>
                <a:cs typeface="Calibri"/>
                <a:sym typeface="Calibri"/>
              </a:defRPr>
            </a:lvl2pPr>
            <a:lvl3pPr indent="0" marL="914400" marR="0" rtl="0" algn="ctr">
              <a:spcBef>
                <a:spcPts val="480"/>
              </a:spcBef>
              <a:buClr>
                <a:srgbClr val="888888"/>
              </a:buClr>
              <a:buFont typeface="Calibri"/>
              <a:buNone/>
              <a:defRPr b="0" baseline="0" i="0" sz="2400" u="none" cap="none" strike="noStrike">
                <a:solidFill>
                  <a:srgbClr val="888888"/>
                </a:solidFill>
                <a:latin typeface="Calibri"/>
                <a:ea typeface="Calibri"/>
                <a:cs typeface="Calibri"/>
                <a:sym typeface="Calibri"/>
              </a:defRPr>
            </a:lvl3pPr>
            <a:lvl4pPr indent="0" marL="13716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4pPr>
            <a:lvl5pPr indent="0" marL="18288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5pPr>
            <a:lvl6pPr indent="0" marL="22860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6pPr>
            <a:lvl7pPr indent="0" marL="27432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7pPr>
            <a:lvl8pPr indent="0" marL="32004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8pPr>
            <a:lvl9pPr indent="0" marL="3657600" marR="0" rtl="0" algn="ctr">
              <a:spcBef>
                <a:spcPts val="400"/>
              </a:spcBef>
              <a:buClr>
                <a:srgbClr val="888888"/>
              </a:buClr>
              <a:buFont typeface="Calibri"/>
              <a:buNone/>
              <a:defRPr b="0" baseline="0" i="0" sz="2000" u="none" cap="none" strike="noStrike">
                <a:solidFill>
                  <a:srgbClr val="888888"/>
                </a:solidFill>
                <a:latin typeface="Calibri"/>
                <a:ea typeface="Calibri"/>
                <a:cs typeface="Calibri"/>
                <a:sym typeface="Calibri"/>
              </a:defRPr>
            </a:lvl9pPr>
          </a:lstStyle>
          <a:p/>
        </p:txBody>
      </p:sp>
      <p:sp>
        <p:nvSpPr>
          <p:cNvPr id="31" name="Shape 3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40" name="Shape 40"/>
        <p:cNvGrpSpPr/>
        <p:nvPr/>
      </p:nvGrpSpPr>
      <p:grpSpPr>
        <a:xfrm>
          <a:off x="0" y="0"/>
          <a:ext cx="0" cy="0"/>
          <a:chOff x="0" y="0"/>
          <a:chExt cx="0" cy="0"/>
        </a:xfrm>
      </p:grpSpPr>
      <p:sp>
        <p:nvSpPr>
          <p:cNvPr id="41" name="Shape 41"/>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small"/>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2" name="Shape 42"/>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sz="2000">
                <a:solidFill>
                  <a:srgbClr val="888888"/>
                </a:solidFill>
              </a:defRPr>
            </a:lvl1pPr>
            <a:lvl2pPr indent="0" marL="457200" rtl="0">
              <a:spcBef>
                <a:spcPts val="0"/>
              </a:spcBef>
              <a:buClr>
                <a:srgbClr val="888888"/>
              </a:buClr>
              <a:buFont typeface="Calibri"/>
              <a:buNone/>
              <a:defRPr sz="1800">
                <a:solidFill>
                  <a:srgbClr val="888888"/>
                </a:solidFill>
              </a:defRPr>
            </a:lvl2pPr>
            <a:lvl3pPr indent="0" marL="914400" rtl="0">
              <a:spcBef>
                <a:spcPts val="0"/>
              </a:spcBef>
              <a:buClr>
                <a:srgbClr val="888888"/>
              </a:buClr>
              <a:buFont typeface="Calibri"/>
              <a:buNone/>
              <a:defRPr sz="1600">
                <a:solidFill>
                  <a:srgbClr val="888888"/>
                </a:solidFill>
              </a:defRPr>
            </a:lvl3pPr>
            <a:lvl4pPr indent="0" marL="1371600" rtl="0">
              <a:spcBef>
                <a:spcPts val="0"/>
              </a:spcBef>
              <a:buClr>
                <a:srgbClr val="888888"/>
              </a:buClr>
              <a:buFont typeface="Calibri"/>
              <a:buNone/>
              <a:defRPr sz="1400">
                <a:solidFill>
                  <a:srgbClr val="888888"/>
                </a:solidFill>
              </a:defRPr>
            </a:lvl4pPr>
            <a:lvl5pPr indent="0" marL="1828800" rtl="0">
              <a:spcBef>
                <a:spcPts val="0"/>
              </a:spcBef>
              <a:buClr>
                <a:srgbClr val="888888"/>
              </a:buClr>
              <a:buFont typeface="Calibri"/>
              <a:buNone/>
              <a:defRPr sz="1400">
                <a:solidFill>
                  <a:srgbClr val="888888"/>
                </a:solidFill>
              </a:defRPr>
            </a:lvl5pPr>
            <a:lvl6pPr indent="0" marL="2286000" rtl="0">
              <a:spcBef>
                <a:spcPts val="0"/>
              </a:spcBef>
              <a:buClr>
                <a:srgbClr val="888888"/>
              </a:buClr>
              <a:buFont typeface="Calibri"/>
              <a:buNone/>
              <a:defRPr sz="1400">
                <a:solidFill>
                  <a:srgbClr val="888888"/>
                </a:solidFill>
              </a:defRPr>
            </a:lvl6pPr>
            <a:lvl7pPr indent="0" marL="2743200" rtl="0">
              <a:spcBef>
                <a:spcPts val="0"/>
              </a:spcBef>
              <a:buClr>
                <a:srgbClr val="888888"/>
              </a:buClr>
              <a:buFont typeface="Calibri"/>
              <a:buNone/>
              <a:defRPr sz="1400">
                <a:solidFill>
                  <a:srgbClr val="888888"/>
                </a:solidFill>
              </a:defRPr>
            </a:lvl7pPr>
            <a:lvl8pPr indent="0" marL="3200400" rtl="0">
              <a:spcBef>
                <a:spcPts val="0"/>
              </a:spcBef>
              <a:buClr>
                <a:srgbClr val="888888"/>
              </a:buClr>
              <a:buFont typeface="Calibri"/>
              <a:buNone/>
              <a:defRPr sz="1400">
                <a:solidFill>
                  <a:srgbClr val="888888"/>
                </a:solidFill>
              </a:defRPr>
            </a:lvl8pPr>
            <a:lvl9pPr indent="0" marL="3657600" rtl="0">
              <a:spcBef>
                <a:spcPts val="0"/>
              </a:spcBef>
              <a:buClr>
                <a:srgbClr val="888888"/>
              </a:buClr>
              <a:buFont typeface="Calibri"/>
              <a:buNone/>
              <a:defRPr sz="1400">
                <a:solidFill>
                  <a:srgbClr val="888888"/>
                </a:solidFill>
              </a:defRPr>
            </a:lvl9pPr>
          </a:lstStyle>
          <a:p/>
        </p:txBody>
      </p:sp>
      <p:sp>
        <p:nvSpPr>
          <p:cNvPr id="43" name="Shape 4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4" name="Shape 4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3" Type="http://schemas.openxmlformats.org/officeDocument/2006/relationships/slideLayout" Target="../slideLayouts/slideLayout9.xml"/><Relationship Id="rId9" Type="http://schemas.openxmlformats.org/officeDocument/2006/relationships/slideLayout" Target="../slideLayouts/slideLayout15.xml"/><Relationship Id="rId6" Type="http://schemas.openxmlformats.org/officeDocument/2006/relationships/slideLayout" Target="../slideLayouts/slideLayout12.xml"/><Relationship Id="rId5" Type="http://schemas.openxmlformats.org/officeDocument/2006/relationships/slideLayout" Target="../slideLayouts/slideLayout11.xml"/><Relationship Id="rId8" Type="http://schemas.openxmlformats.org/officeDocument/2006/relationships/slideLayout" Target="../slideLayouts/slideLayout14.xml"/><Relationship Id="rId7"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9pPr>
          </a:lstStyle>
          <a:p/>
        </p:txBody>
      </p:sp>
      <p:sp>
        <p:nvSpPr>
          <p:cNvPr id="6" name="Shape 6"/>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rtl="0" algn="l">
              <a:spcBef>
                <a:spcPts val="600"/>
              </a:spcBef>
              <a:buClr>
                <a:schemeClr val="dk1"/>
              </a:buClr>
              <a:buSzPct val="100000"/>
              <a:buFont typeface="Arial"/>
              <a:buChar char="●"/>
              <a:defRPr b="0" baseline="0" i="0" sz="3000" u="none" cap="none" strike="noStrike">
                <a:solidFill>
                  <a:schemeClr val="dk1"/>
                </a:solidFill>
                <a:latin typeface="Arial"/>
                <a:ea typeface="Arial"/>
                <a:cs typeface="Arial"/>
                <a:sym typeface="Arial"/>
              </a:defRPr>
            </a:lvl1pPr>
            <a:lvl2pPr rtl="0" algn="l">
              <a:spcBef>
                <a:spcPts val="480"/>
              </a:spcBef>
              <a:buClr>
                <a:schemeClr val="dk1"/>
              </a:buClr>
              <a:buSzPct val="100000"/>
              <a:buFont typeface="Courier New"/>
              <a:buChar char="o"/>
              <a:defRPr b="0" baseline="0" i="0" sz="2400" u="none" cap="none" strike="noStrike">
                <a:solidFill>
                  <a:schemeClr val="dk1"/>
                </a:solidFill>
                <a:latin typeface="Arial"/>
                <a:ea typeface="Arial"/>
                <a:cs typeface="Arial"/>
                <a:sym typeface="Arial"/>
              </a:defRPr>
            </a:lvl2pPr>
            <a:lvl3pPr rtl="0" algn="l">
              <a:spcBef>
                <a:spcPts val="480"/>
              </a:spcBef>
              <a:buClr>
                <a:schemeClr val="dk1"/>
              </a:buClr>
              <a:buSzPct val="100000"/>
              <a:buFont typeface="Wingdings"/>
              <a:buChar char="§"/>
              <a:defRPr b="0" baseline="0" i="0" sz="2400" u="none" cap="none" strike="noStrike">
                <a:solidFill>
                  <a:schemeClr val="dk1"/>
                </a:solidFill>
                <a:latin typeface="Arial"/>
                <a:ea typeface="Arial"/>
                <a:cs typeface="Arial"/>
                <a:sym typeface="Arial"/>
              </a:defRPr>
            </a:lvl3pPr>
            <a:lvl4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4pPr>
            <a:lvl5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5pPr>
            <a:lvl6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6pPr>
            <a:lvl7pPr rtl="0" algn="l">
              <a:spcBef>
                <a:spcPts val="360"/>
              </a:spcBef>
              <a:buClr>
                <a:schemeClr val="dk1"/>
              </a:buClr>
              <a:buSzPct val="100000"/>
              <a:buFont typeface="Arial"/>
              <a:buChar char="●"/>
              <a:defRPr b="0" baseline="0" i="0" sz="1800" u="none" cap="none" strike="noStrike">
                <a:solidFill>
                  <a:schemeClr val="dk1"/>
                </a:solidFill>
                <a:latin typeface="Arial"/>
                <a:ea typeface="Arial"/>
                <a:cs typeface="Arial"/>
                <a:sym typeface="Arial"/>
              </a:defRPr>
            </a:lvl7pPr>
            <a:lvl8pPr rtl="0" algn="l">
              <a:spcBef>
                <a:spcPts val="360"/>
              </a:spcBef>
              <a:buClr>
                <a:schemeClr val="dk1"/>
              </a:buClr>
              <a:buSzPct val="100000"/>
              <a:buFont typeface="Courier New"/>
              <a:buChar char="o"/>
              <a:defRPr b="0" baseline="0" i="0" sz="1800" u="none" cap="none" strike="noStrike">
                <a:solidFill>
                  <a:schemeClr val="dk1"/>
                </a:solidFill>
                <a:latin typeface="Arial"/>
                <a:ea typeface="Arial"/>
                <a:cs typeface="Arial"/>
                <a:sym typeface="Arial"/>
              </a:defRPr>
            </a:lvl8pPr>
            <a:lvl9pPr rtl="0" algn="l">
              <a:spcBef>
                <a:spcPts val="360"/>
              </a:spcBef>
              <a:buClr>
                <a:schemeClr val="dk1"/>
              </a:buClr>
              <a:buSzPct val="100000"/>
              <a:buFont typeface="Wingdings"/>
              <a:buChar char="§"/>
              <a:defRPr b="0" baseline="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4" name="Shape 24"/>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marL="342900"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1pPr>
            <a:lvl2pPr indent="-177800" marL="742950" marR="0" rtl="0" algn="l">
              <a:spcBef>
                <a:spcPts val="560"/>
              </a:spcBef>
              <a:buClr>
                <a:schemeClr val="dk1"/>
              </a:buClr>
              <a:buFont typeface="Arial"/>
              <a:buChar char="●"/>
              <a:defRPr b="0" baseline="0" i="0" sz="2800" u="none" cap="none" strike="noStrike">
                <a:solidFill>
                  <a:schemeClr val="dk1"/>
                </a:solidFill>
                <a:latin typeface="Calibri"/>
                <a:ea typeface="Calibri"/>
                <a:cs typeface="Calibri"/>
                <a:sym typeface="Calibri"/>
              </a:defRPr>
            </a:lvl2pPr>
            <a:lvl3pPr indent="-136525" marL="1143000" marR="0" rtl="0" algn="l">
              <a:spcBef>
                <a:spcPts val="480"/>
              </a:spcBef>
              <a:buClr>
                <a:schemeClr val="dk1"/>
              </a:buClr>
              <a:buFont typeface="Arial"/>
              <a:buChar char="●"/>
              <a:defRPr b="0" baseline="0" i="0" sz="2400" u="none" cap="none" strike="noStrike">
                <a:solidFill>
                  <a:schemeClr val="dk1"/>
                </a:solidFill>
                <a:latin typeface="Calibri"/>
                <a:ea typeface="Calibri"/>
                <a:cs typeface="Calibri"/>
                <a:sym typeface="Calibri"/>
              </a:defRPr>
            </a:lvl3pPr>
            <a:lvl4pPr indent="-152400" marL="1600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4pPr>
            <a:lvl5pPr indent="-152400" marL="20574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5pPr>
            <a:lvl6pPr indent="-152400" marL="25146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6pPr>
            <a:lvl7pPr indent="-152400" marL="29718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7pPr>
            <a:lvl8pPr indent="-152400" marL="34290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8pPr>
            <a:lvl9pPr indent="-152400" marL="3886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9pPr>
          </a:lstStyle>
          <a:p/>
        </p:txBody>
      </p:sp>
      <p:sp>
        <p:nvSpPr>
          <p:cNvPr id="25" name="Shape 2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88900" lvl="0" marL="0">
              <a:spcBef>
                <a:spcPts val="0"/>
              </a:spcBef>
              <a:buClr>
                <a:srgbClr val="000000"/>
              </a:buClr>
              <a:buFont typeface="Arial"/>
              <a:buChar char="●"/>
            </a:pPr>
            <a:r>
              <a:t/>
            </a:r>
            <a:endParaRPr b="0" baseline="0" i="0" sz="1200" u="none" cap="none" strike="noStrike">
              <a:solidFill>
                <a:srgbClr val="888888"/>
              </a:solidFill>
              <a:latin typeface="Calibri"/>
              <a:ea typeface="Calibri"/>
              <a:cs typeface="Calibri"/>
              <a:sym typeface="Calibri"/>
            </a:endParaRPr>
          </a:p>
          <a:p>
            <a:pPr indent="-88900" lvl="1" marL="4572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2" marL="9144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3" marL="13716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4" marL="18288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5" marL="22860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a:p>
            <a:pPr indent="-88900" lvl="6" marL="2743200">
              <a:spcBef>
                <a:spcPts val="0"/>
              </a:spcBef>
              <a:buClr>
                <a:srgbClr val="000000"/>
              </a:buClr>
              <a:buFont typeface="Arial"/>
              <a:buChar char="●"/>
            </a:pPr>
            <a:r>
              <a:t/>
            </a:r>
            <a:endParaRPr b="0" baseline="0" i="0" sz="1800" u="none" cap="none" strike="noStrike">
              <a:solidFill>
                <a:schemeClr val="dk1"/>
              </a:solidFill>
              <a:latin typeface="Calibri"/>
              <a:ea typeface="Calibri"/>
              <a:cs typeface="Calibri"/>
              <a:sym typeface="Calibri"/>
            </a:endParaRPr>
          </a:p>
          <a:p>
            <a:pPr indent="-88900" lvl="7" marL="3200400">
              <a:spcBef>
                <a:spcPts val="0"/>
              </a:spcBef>
              <a:buClr>
                <a:srgbClr val="000000"/>
              </a:buClr>
              <a:buFont typeface="Courier New"/>
              <a:buChar char="o"/>
            </a:pPr>
            <a:r>
              <a:t/>
            </a:r>
            <a:endParaRPr b="0" baseline="0" i="0" sz="1800" u="none" cap="none" strike="noStrike">
              <a:solidFill>
                <a:schemeClr val="dk1"/>
              </a:solidFill>
              <a:latin typeface="Calibri"/>
              <a:ea typeface="Calibri"/>
              <a:cs typeface="Calibri"/>
              <a:sym typeface="Calibri"/>
            </a:endParaRPr>
          </a:p>
          <a:p>
            <a:pPr indent="-88900" lvl="8" marL="3657600">
              <a:spcBef>
                <a:spcPts val="0"/>
              </a:spcBef>
              <a:buClr>
                <a:srgbClr val="000000"/>
              </a:buClr>
              <a:buFont typeface="Wingdings"/>
              <a:buChar char="§"/>
            </a:pPr>
            <a:r>
              <a:t/>
            </a:r>
            <a:endParaRPr b="0" baseline="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nvSpPr>
        <p:spPr>
          <a:xfrm>
            <a:off x="758238" y="388467"/>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Insertion Sort</a:t>
            </a:r>
          </a:p>
        </p:txBody>
      </p:sp>
      <p:sp>
        <p:nvSpPr>
          <p:cNvPr id="99" name="Shape 99"/>
          <p:cNvSpPr/>
          <p:nvPr/>
        </p:nvSpPr>
        <p:spPr>
          <a:xfrm>
            <a:off x="1167775" y="3870500"/>
            <a:ext cx="2718299" cy="1664699"/>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100" name="Shape 100"/>
          <p:cNvSpPr/>
          <p:nvPr/>
        </p:nvSpPr>
        <p:spPr>
          <a:xfrm>
            <a:off x="3885925" y="3922975"/>
            <a:ext cx="4187700" cy="16392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101" name="Shape 101"/>
          <p:cNvSpPr/>
          <p:nvPr/>
        </p:nvSpPr>
        <p:spPr>
          <a:xfrm>
            <a:off x="1159798" y="3883250"/>
            <a:ext cx="6913500" cy="1639200"/>
          </a:xfrm>
          <a:prstGeom prst="rect">
            <a:avLst/>
          </a:prstGeom>
          <a:noFill/>
          <a:ln cap="flat" cmpd="sng" w="762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2" name="Shape 102"/>
          <p:cNvSpPr txBox="1"/>
          <p:nvPr/>
        </p:nvSpPr>
        <p:spPr>
          <a:xfrm>
            <a:off x="418002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2</a:t>
            </a:r>
          </a:p>
        </p:txBody>
      </p:sp>
      <p:sp>
        <p:nvSpPr>
          <p:cNvPr id="103" name="Shape 103"/>
          <p:cNvSpPr txBox="1"/>
          <p:nvPr/>
        </p:nvSpPr>
        <p:spPr>
          <a:xfrm>
            <a:off x="288077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5</a:t>
            </a:r>
          </a:p>
        </p:txBody>
      </p:sp>
      <p:sp>
        <p:nvSpPr>
          <p:cNvPr id="104" name="Shape 104"/>
          <p:cNvSpPr txBox="1"/>
          <p:nvPr/>
        </p:nvSpPr>
        <p:spPr>
          <a:xfrm>
            <a:off x="7597822"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4</a:t>
            </a:r>
          </a:p>
          <a:p>
            <a:pPr lvl="0" rtl="0">
              <a:spcBef>
                <a:spcPts val="0"/>
              </a:spcBef>
              <a:buNone/>
            </a:pPr>
            <a:r>
              <a:t/>
            </a:r>
            <a:endParaRPr sz="3000">
              <a:solidFill>
                <a:schemeClr val="lt1"/>
              </a:solidFill>
            </a:endParaRPr>
          </a:p>
        </p:txBody>
      </p:sp>
      <p:cxnSp>
        <p:nvCxnSpPr>
          <p:cNvPr id="105" name="Shape 105"/>
          <p:cNvCxnSpPr/>
          <p:nvPr/>
        </p:nvCxnSpPr>
        <p:spPr>
          <a:xfrm>
            <a:off x="2548972"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06" name="Shape 106"/>
          <p:cNvCxnSpPr/>
          <p:nvPr/>
        </p:nvCxnSpPr>
        <p:spPr>
          <a:xfrm>
            <a:off x="3885924"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07" name="Shape 107"/>
          <p:cNvCxnSpPr/>
          <p:nvPr/>
        </p:nvCxnSpPr>
        <p:spPr>
          <a:xfrm>
            <a:off x="5248674"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08" name="Shape 108"/>
          <p:cNvCxnSpPr/>
          <p:nvPr/>
        </p:nvCxnSpPr>
        <p:spPr>
          <a:xfrm>
            <a:off x="6667971" y="3843419"/>
            <a:ext cx="0" cy="1664699"/>
          </a:xfrm>
          <a:prstGeom prst="straightConnector1">
            <a:avLst/>
          </a:prstGeom>
          <a:noFill/>
          <a:ln cap="flat" cmpd="sng" w="76200">
            <a:solidFill>
              <a:schemeClr val="lt1"/>
            </a:solidFill>
            <a:prstDash val="solid"/>
            <a:round/>
            <a:headEnd len="lg" w="lg" type="none"/>
            <a:tailEnd len="lg" w="lg" type="none"/>
          </a:ln>
        </p:spPr>
      </p:cxnSp>
      <p:sp>
        <p:nvSpPr>
          <p:cNvPr id="109" name="Shape 109"/>
          <p:cNvSpPr/>
          <p:nvPr/>
        </p:nvSpPr>
        <p:spPr>
          <a:xfrm>
            <a:off x="204661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0" name="Shape 110"/>
          <p:cNvSpPr/>
          <p:nvPr/>
        </p:nvSpPr>
        <p:spPr>
          <a:xfrm>
            <a:off x="6120976"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1" name="Shape 111"/>
          <p:cNvSpPr/>
          <p:nvPr/>
        </p:nvSpPr>
        <p:spPr>
          <a:xfrm>
            <a:off x="473297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2" name="Shape 112"/>
          <p:cNvSpPr/>
          <p:nvPr/>
        </p:nvSpPr>
        <p:spPr>
          <a:xfrm>
            <a:off x="337022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3" name="Shape 113"/>
          <p:cNvSpPr/>
          <p:nvPr/>
        </p:nvSpPr>
        <p:spPr>
          <a:xfrm>
            <a:off x="7557472"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4" name="Shape 114"/>
          <p:cNvSpPr txBox="1"/>
          <p:nvPr/>
        </p:nvSpPr>
        <p:spPr>
          <a:xfrm>
            <a:off x="3364664"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1</a:t>
            </a:r>
          </a:p>
        </p:txBody>
      </p:sp>
      <p:sp>
        <p:nvSpPr>
          <p:cNvPr id="115" name="Shape 115"/>
          <p:cNvSpPr txBox="1"/>
          <p:nvPr/>
        </p:nvSpPr>
        <p:spPr>
          <a:xfrm>
            <a:off x="2086964"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0</a:t>
            </a:r>
          </a:p>
        </p:txBody>
      </p:sp>
      <p:sp>
        <p:nvSpPr>
          <p:cNvPr id="116" name="Shape 116"/>
          <p:cNvSpPr txBox="1"/>
          <p:nvPr/>
        </p:nvSpPr>
        <p:spPr>
          <a:xfrm>
            <a:off x="4773324" y="3850890"/>
            <a:ext cx="434999" cy="596699"/>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chemeClr val="lt1"/>
                </a:solidFill>
              </a:rPr>
              <a:t>2</a:t>
            </a:r>
          </a:p>
          <a:p>
            <a:pPr lvl="0" rtl="0">
              <a:spcBef>
                <a:spcPts val="0"/>
              </a:spcBef>
              <a:buNone/>
            </a:pPr>
            <a:r>
              <a:t/>
            </a:r>
            <a:endParaRPr sz="3000">
              <a:solidFill>
                <a:schemeClr val="lt1"/>
              </a:solidFill>
            </a:endParaRPr>
          </a:p>
        </p:txBody>
      </p:sp>
      <p:sp>
        <p:nvSpPr>
          <p:cNvPr id="117" name="Shape 117"/>
          <p:cNvSpPr txBox="1"/>
          <p:nvPr/>
        </p:nvSpPr>
        <p:spPr>
          <a:xfrm>
            <a:off x="6161326"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3</a:t>
            </a:r>
          </a:p>
          <a:p>
            <a:pPr lvl="0" rtl="0">
              <a:spcBef>
                <a:spcPts val="0"/>
              </a:spcBef>
              <a:buNone/>
            </a:pPr>
            <a:r>
              <a:t/>
            </a:r>
            <a:endParaRPr sz="3000">
              <a:solidFill>
                <a:schemeClr val="lt1"/>
              </a:solidFill>
            </a:endParaRPr>
          </a:p>
        </p:txBody>
      </p:sp>
      <p:sp>
        <p:nvSpPr>
          <p:cNvPr id="118" name="Shape 118"/>
          <p:cNvSpPr txBox="1"/>
          <p:nvPr/>
        </p:nvSpPr>
        <p:spPr>
          <a:xfrm>
            <a:off x="3743575" y="1964450"/>
            <a:ext cx="4420800" cy="19046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FF0000"/>
                </a:solidFill>
              </a:rPr>
              <a:t>Unsorted</a:t>
            </a:r>
          </a:p>
        </p:txBody>
      </p:sp>
      <p:sp>
        <p:nvSpPr>
          <p:cNvPr id="119" name="Shape 119"/>
          <p:cNvSpPr txBox="1"/>
          <p:nvPr/>
        </p:nvSpPr>
        <p:spPr>
          <a:xfrm>
            <a:off x="270770" y="2013725"/>
            <a:ext cx="44208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00FF00"/>
                </a:solidFill>
              </a:rPr>
              <a:t>Sorted</a:t>
            </a:r>
            <a:r>
              <a:rPr lang="en" sz="3600">
                <a:solidFill>
                  <a:srgbClr val="00FF00"/>
                </a:solidFill>
                <a:latin typeface="Calibri"/>
                <a:ea typeface="Calibri"/>
                <a:cs typeface="Calibri"/>
                <a:sym typeface="Calibri"/>
              </a:rPr>
              <a:t>    </a:t>
            </a:r>
          </a:p>
        </p:txBody>
      </p:sp>
      <p:sp>
        <p:nvSpPr>
          <p:cNvPr id="120" name="Shape 120"/>
          <p:cNvSpPr txBox="1"/>
          <p:nvPr/>
        </p:nvSpPr>
        <p:spPr>
          <a:xfrm>
            <a:off x="148957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3</a:t>
            </a:r>
          </a:p>
        </p:txBody>
      </p:sp>
      <p:sp>
        <p:nvSpPr>
          <p:cNvPr id="121" name="Shape 121"/>
          <p:cNvSpPr txBox="1"/>
          <p:nvPr/>
        </p:nvSpPr>
        <p:spPr>
          <a:xfrm>
            <a:off x="5603950"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6</a:t>
            </a:r>
          </a:p>
        </p:txBody>
      </p:sp>
      <p:sp>
        <p:nvSpPr>
          <p:cNvPr id="122" name="Shape 122"/>
          <p:cNvSpPr txBox="1"/>
          <p:nvPr/>
        </p:nvSpPr>
        <p:spPr>
          <a:xfrm>
            <a:off x="693092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4</a:t>
            </a:r>
          </a:p>
        </p:txBody>
      </p:sp>
      <p:sp>
        <p:nvSpPr>
          <p:cNvPr id="123" name="Shape 123"/>
          <p:cNvSpPr/>
          <p:nvPr/>
        </p:nvSpPr>
        <p:spPr>
          <a:xfrm>
            <a:off x="1788675" y="3315393"/>
            <a:ext cx="2530300" cy="384075"/>
          </a:xfrm>
          <a:custGeom>
            <a:pathLst>
              <a:path extrusionOk="0" h="15363" w="101212">
                <a:moveTo>
                  <a:pt x="101212" y="15014"/>
                </a:moveTo>
                <a:cubicBezTo>
                  <a:pt x="91847" y="12512"/>
                  <a:pt x="61890" y="-51"/>
                  <a:pt x="45022" y="7"/>
                </a:cubicBezTo>
                <a:cubicBezTo>
                  <a:pt x="28153" y="65"/>
                  <a:pt x="7503" y="12803"/>
                  <a:pt x="0" y="15363"/>
                </a:cubicBezTo>
              </a:path>
            </a:pathLst>
          </a:custGeom>
          <a:noFill/>
          <a:ln cap="flat" cmpd="sng" w="38100">
            <a:solidFill>
              <a:srgbClr val="FFFF00"/>
            </a:solidFill>
            <a:prstDash val="solid"/>
            <a:round/>
            <a:headEnd len="lg" w="lg" type="none"/>
            <a:tailEnd len="lg" w="lg" type="none"/>
          </a:ln>
        </p:spPr>
      </p:sp>
      <p:sp>
        <p:nvSpPr>
          <p:cNvPr id="124" name="Shape 124"/>
          <p:cNvSpPr/>
          <p:nvPr/>
        </p:nvSpPr>
        <p:spPr>
          <a:xfrm>
            <a:off x="1666500" y="5732450"/>
            <a:ext cx="1457125" cy="324275"/>
          </a:xfrm>
          <a:custGeom>
            <a:pathLst>
              <a:path extrusionOk="0" h="12971" w="58285">
                <a:moveTo>
                  <a:pt x="0" y="0"/>
                </a:moveTo>
                <a:cubicBezTo>
                  <a:pt x="5409" y="2152"/>
                  <a:pt x="22743" y="12447"/>
                  <a:pt x="32458" y="12913"/>
                </a:cubicBezTo>
                <a:cubicBezTo>
                  <a:pt x="42172" y="13378"/>
                  <a:pt x="53980" y="4478"/>
                  <a:pt x="58285" y="2792"/>
                </a:cubicBezTo>
              </a:path>
            </a:pathLst>
          </a:custGeom>
          <a:noFill/>
          <a:ln cap="flat" cmpd="sng" w="38100">
            <a:solidFill>
              <a:srgbClr val="FFFF00"/>
            </a:solidFill>
            <a:prstDash val="solid"/>
            <a:round/>
            <a:headEnd len="lg" w="lg" type="none"/>
            <a:tailEnd len="lg" w="lg" type="none"/>
          </a:ln>
        </p:spPr>
      </p:sp>
      <p:sp>
        <p:nvSpPr>
          <p:cNvPr id="125" name="Shape 125"/>
          <p:cNvSpPr/>
          <p:nvPr/>
        </p:nvSpPr>
        <p:spPr>
          <a:xfrm>
            <a:off x="3490075" y="5758625"/>
            <a:ext cx="1247700" cy="375725"/>
          </a:xfrm>
          <a:custGeom>
            <a:pathLst>
              <a:path extrusionOk="0" h="15029" w="49908">
                <a:moveTo>
                  <a:pt x="0" y="0"/>
                </a:moveTo>
                <a:cubicBezTo>
                  <a:pt x="5235" y="2501"/>
                  <a:pt x="23093" y="14832"/>
                  <a:pt x="31411" y="15007"/>
                </a:cubicBezTo>
                <a:cubicBezTo>
                  <a:pt x="39729" y="15181"/>
                  <a:pt x="46825" y="3373"/>
                  <a:pt x="49908" y="1047"/>
                </a:cubicBezTo>
              </a:path>
            </a:pathLst>
          </a:custGeom>
          <a:noFill/>
          <a:ln cap="flat" cmpd="sng" w="38100">
            <a:solidFill>
              <a:srgbClr val="FFFF00"/>
            </a:solidFill>
            <a:prstDash val="solid"/>
            <a:round/>
            <a:headEnd len="lg" w="lg" type="none"/>
            <a:tailEnd len="lg" w="lg" type="none"/>
          </a:ln>
        </p:spPr>
      </p:sp>
      <p:sp>
        <p:nvSpPr>
          <p:cNvPr id="126" name="Shape 126"/>
          <p:cNvSpPr/>
          <p:nvPr/>
        </p:nvSpPr>
        <p:spPr>
          <a:xfrm rot="-480115">
            <a:off x="1736394" y="3601196"/>
            <a:ext cx="189646" cy="148153"/>
          </a:xfrm>
          <a:prstGeom prst="triangle">
            <a:avLst>
              <a:gd fmla="val 50000" name="adj"/>
            </a:avLst>
          </a:prstGeom>
          <a:solidFill>
            <a:srgbClr val="FFFF00"/>
          </a:solidFill>
          <a:ln cap="flat" cmpd="sng"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7" name="Shape 127"/>
          <p:cNvSpPr/>
          <p:nvPr/>
        </p:nvSpPr>
        <p:spPr>
          <a:xfrm rot="2565330">
            <a:off x="3002695" y="5750930"/>
            <a:ext cx="189579" cy="148187"/>
          </a:xfrm>
          <a:prstGeom prst="triangle">
            <a:avLst>
              <a:gd fmla="val 50000" name="adj"/>
            </a:avLst>
          </a:prstGeom>
          <a:solidFill>
            <a:srgbClr val="FFFF00"/>
          </a:solidFill>
          <a:ln cap="flat" cmpd="sng"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8" name="Shape 128"/>
          <p:cNvSpPr/>
          <p:nvPr/>
        </p:nvSpPr>
        <p:spPr>
          <a:xfrm rot="2565330">
            <a:off x="4620920" y="5750930"/>
            <a:ext cx="189579" cy="148187"/>
          </a:xfrm>
          <a:prstGeom prst="triangle">
            <a:avLst>
              <a:gd fmla="val 50000" name="adj"/>
            </a:avLst>
          </a:prstGeom>
          <a:solidFill>
            <a:srgbClr val="FFFF00"/>
          </a:solidFill>
          <a:ln cap="flat" cmpd="sng"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nvSpPr>
        <p:spPr>
          <a:xfrm>
            <a:off x="932575" y="2337400"/>
            <a:ext cx="7596600" cy="2624699"/>
          </a:xfrm>
          <a:prstGeom prst="rect">
            <a:avLst/>
          </a:prstGeom>
          <a:noFill/>
          <a:ln>
            <a:noFill/>
          </a:ln>
        </p:spPr>
        <p:txBody>
          <a:bodyPr anchorCtr="0" anchor="ctr" bIns="45700" lIns="91425" rIns="91425" tIns="45700">
            <a:noAutofit/>
          </a:bodyPr>
          <a:lstStyle/>
          <a:p>
            <a:pPr lvl="0" marR="0" rtl="0" algn="l">
              <a:spcBef>
                <a:spcPts val="0"/>
              </a:spcBef>
              <a:buNone/>
            </a:pPr>
            <a:r>
              <a:rPr b="1" lang="en" sz="3600">
                <a:solidFill>
                  <a:srgbClr val="FFFFFF"/>
                </a:solidFill>
              </a:rPr>
              <a:t>What's the worst case runtime of insertion sort?</a:t>
            </a:r>
          </a:p>
          <a:p>
            <a:pPr lvl="0" marR="0" rtl="0" algn="l">
              <a:spcBef>
                <a:spcPts val="0"/>
              </a:spcBef>
              <a:buNone/>
            </a:pPr>
            <a:r>
              <a:t/>
            </a:r>
            <a:endParaRPr b="1" sz="3600">
              <a:solidFill>
                <a:srgbClr val="FFFFFF"/>
              </a:solidFill>
            </a:endParaRPr>
          </a:p>
          <a:p>
            <a:pPr lvl="0" marR="0" rtl="0" algn="l">
              <a:spcBef>
                <a:spcPts val="0"/>
              </a:spcBef>
              <a:buNone/>
            </a:pPr>
            <a:r>
              <a:rPr b="1" lang="en" sz="3600">
                <a:solidFill>
                  <a:srgbClr val="FFFFFF"/>
                </a:solidFill>
              </a:rPr>
              <a:t>What's the best case runtime of insertion sort?</a:t>
            </a:r>
          </a:p>
          <a:p>
            <a:pPr indent="-228600" lvl="0" marL="457200" marR="0" rtl="0" algn="ctr">
              <a:spcBef>
                <a:spcPts val="0"/>
              </a:spcBef>
              <a:buClr>
                <a:schemeClr val="dk1"/>
              </a:buClr>
              <a:buSzPct val="25000"/>
              <a:buFont typeface="Arial"/>
              <a:buChar char="●"/>
            </a:pPr>
            <a:r>
              <a:rPr lang="en" sz="4400">
                <a:solidFill>
                  <a:schemeClr val="dk1"/>
                </a:solidFill>
                <a:latin typeface="Calibri"/>
                <a:ea typeface="Calibri"/>
                <a:cs typeface="Calibri"/>
                <a:sym typeface="Calibri"/>
              </a:rPr>
              <a:t>Lin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pic>
        <p:nvPicPr>
          <p:cNvPr id="333" name="Shape 333"/>
          <p:cNvPicPr preferRelativeResize="0"/>
          <p:nvPr/>
        </p:nvPicPr>
        <p:blipFill>
          <a:blip r:embed="rId3">
            <a:alphaModFix/>
          </a:blip>
          <a:stretch>
            <a:fillRect/>
          </a:stretch>
        </p:blipFill>
        <p:spPr>
          <a:xfrm>
            <a:off x="1842075" y="172650"/>
            <a:ext cx="5606074" cy="65450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p:nvPr/>
        </p:nvSpPr>
        <p:spPr>
          <a:xfrm>
            <a:off x="689308" y="1504452"/>
            <a:ext cx="7690200" cy="905099"/>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39" name="Shape 339"/>
          <p:cNvSpPr txBox="1"/>
          <p:nvPr/>
        </p:nvSpPr>
        <p:spPr>
          <a:xfrm>
            <a:off x="1434762" y="1267827"/>
            <a:ext cx="1674299" cy="1464899"/>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lt1"/>
                </a:solidFill>
              </a:rPr>
              <a:t>Bubble Sort</a:t>
            </a:r>
          </a:p>
        </p:txBody>
      </p:sp>
      <p:cxnSp>
        <p:nvCxnSpPr>
          <p:cNvPr id="340" name="Shape 340"/>
          <p:cNvCxnSpPr>
            <a:stCxn id="341" idx="0"/>
            <a:endCxn id="341" idx="0"/>
          </p:cNvCxnSpPr>
          <p:nvPr/>
        </p:nvCxnSpPr>
        <p:spPr>
          <a:xfrm flipH="1">
            <a:off x="1456700" y="1507150"/>
            <a:ext cx="16200" cy="3598500"/>
          </a:xfrm>
          <a:prstGeom prst="straightConnector1">
            <a:avLst/>
          </a:prstGeom>
          <a:noFill/>
          <a:ln cap="flat" cmpd="sng" w="76200">
            <a:solidFill>
              <a:schemeClr val="accent5"/>
            </a:solidFill>
            <a:prstDash val="solid"/>
            <a:round/>
            <a:headEnd len="lg" w="lg" type="none"/>
            <a:tailEnd len="lg" w="lg" type="none"/>
          </a:ln>
        </p:spPr>
      </p:cxnSp>
      <p:sp>
        <p:nvSpPr>
          <p:cNvPr id="342" name="Shape 342"/>
          <p:cNvSpPr/>
          <p:nvPr/>
        </p:nvSpPr>
        <p:spPr>
          <a:xfrm>
            <a:off x="689308" y="2404286"/>
            <a:ext cx="7690200" cy="905099"/>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43" name="Shape 343"/>
          <p:cNvSpPr/>
          <p:nvPr/>
        </p:nvSpPr>
        <p:spPr>
          <a:xfrm>
            <a:off x="689308" y="3304146"/>
            <a:ext cx="7690200" cy="905099"/>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44" name="Shape 344"/>
          <p:cNvSpPr/>
          <p:nvPr/>
        </p:nvSpPr>
        <p:spPr>
          <a:xfrm>
            <a:off x="689308" y="4194061"/>
            <a:ext cx="7690200" cy="905099"/>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345" name="Shape 345"/>
          <p:cNvCxnSpPr>
            <a:stCxn id="341" idx="0"/>
            <a:endCxn id="341" idx="0"/>
          </p:cNvCxnSpPr>
          <p:nvPr/>
        </p:nvCxnSpPr>
        <p:spPr>
          <a:xfrm flipH="1">
            <a:off x="4958912" y="1514701"/>
            <a:ext cx="2400" cy="3568800"/>
          </a:xfrm>
          <a:prstGeom prst="straightConnector1">
            <a:avLst/>
          </a:prstGeom>
          <a:noFill/>
          <a:ln cap="flat" cmpd="sng" w="76200">
            <a:solidFill>
              <a:schemeClr val="accent5"/>
            </a:solidFill>
            <a:prstDash val="solid"/>
            <a:round/>
            <a:headEnd len="lg" w="lg" type="none"/>
            <a:tailEnd len="lg" w="lg" type="none"/>
          </a:ln>
        </p:spPr>
      </p:cxnSp>
      <p:cxnSp>
        <p:nvCxnSpPr>
          <p:cNvPr id="346" name="Shape 346"/>
          <p:cNvCxnSpPr>
            <a:stCxn id="341" idx="0"/>
            <a:endCxn id="341" idx="0"/>
          </p:cNvCxnSpPr>
          <p:nvPr/>
        </p:nvCxnSpPr>
        <p:spPr>
          <a:xfrm flipH="1">
            <a:off x="3185607" y="1514701"/>
            <a:ext cx="2400" cy="3568800"/>
          </a:xfrm>
          <a:prstGeom prst="straightConnector1">
            <a:avLst/>
          </a:prstGeom>
          <a:noFill/>
          <a:ln cap="flat" cmpd="sng" w="76200">
            <a:solidFill>
              <a:schemeClr val="accent5"/>
            </a:solidFill>
            <a:prstDash val="solid"/>
            <a:round/>
            <a:headEnd len="lg" w="lg" type="none"/>
            <a:tailEnd len="lg" w="lg" type="none"/>
          </a:ln>
        </p:spPr>
      </p:cxnSp>
      <p:cxnSp>
        <p:nvCxnSpPr>
          <p:cNvPr id="347" name="Shape 347"/>
          <p:cNvCxnSpPr>
            <a:stCxn id="341" idx="0"/>
            <a:endCxn id="341" idx="0"/>
          </p:cNvCxnSpPr>
          <p:nvPr/>
        </p:nvCxnSpPr>
        <p:spPr>
          <a:xfrm flipH="1">
            <a:off x="6656017" y="1514701"/>
            <a:ext cx="2400" cy="3568800"/>
          </a:xfrm>
          <a:prstGeom prst="straightConnector1">
            <a:avLst/>
          </a:prstGeom>
          <a:noFill/>
          <a:ln cap="flat" cmpd="sng" w="76200">
            <a:solidFill>
              <a:schemeClr val="accent5"/>
            </a:solidFill>
            <a:prstDash val="solid"/>
            <a:round/>
            <a:headEnd len="lg" w="lg" type="none"/>
            <a:tailEnd len="lg" w="lg" type="none"/>
          </a:ln>
        </p:spPr>
      </p:cxnSp>
      <p:sp>
        <p:nvSpPr>
          <p:cNvPr id="348" name="Shape 348"/>
          <p:cNvSpPr txBox="1"/>
          <p:nvPr/>
        </p:nvSpPr>
        <p:spPr>
          <a:xfrm>
            <a:off x="642500" y="2174758"/>
            <a:ext cx="1237200" cy="1464899"/>
          </a:xfrm>
          <a:prstGeom prst="rect">
            <a:avLst/>
          </a:prstGeom>
          <a:noFill/>
          <a:ln>
            <a:noFill/>
          </a:ln>
        </p:spPr>
        <p:txBody>
          <a:bodyPr anchorCtr="0" anchor="ctr" bIns="91425" lIns="91425" rIns="91425" tIns="91425">
            <a:noAutofit/>
          </a:bodyPr>
          <a:lstStyle/>
          <a:p>
            <a:pPr lvl="0" rtl="0">
              <a:spcBef>
                <a:spcPts val="0"/>
              </a:spcBef>
              <a:buNone/>
            </a:pPr>
            <a:r>
              <a:rPr i="1" lang="en" sz="5500">
                <a:solidFill>
                  <a:schemeClr val="lt1"/>
                </a:solidFill>
              </a:rPr>
              <a:t>O</a:t>
            </a:r>
          </a:p>
        </p:txBody>
      </p:sp>
      <p:sp>
        <p:nvSpPr>
          <p:cNvPr id="349" name="Shape 349"/>
          <p:cNvSpPr txBox="1"/>
          <p:nvPr/>
        </p:nvSpPr>
        <p:spPr>
          <a:xfrm>
            <a:off x="642500" y="3006106"/>
            <a:ext cx="1237200" cy="1464899"/>
          </a:xfrm>
          <a:prstGeom prst="rect">
            <a:avLst/>
          </a:prstGeom>
          <a:noFill/>
          <a:ln>
            <a:noFill/>
          </a:ln>
        </p:spPr>
        <p:txBody>
          <a:bodyPr anchorCtr="0" anchor="ctr" bIns="91425" lIns="91425" rIns="91425" tIns="91425">
            <a:noAutofit/>
          </a:bodyPr>
          <a:lstStyle/>
          <a:p>
            <a:pPr lvl="0" rtl="0">
              <a:spcBef>
                <a:spcPts val="0"/>
              </a:spcBef>
              <a:buNone/>
            </a:pPr>
            <a:r>
              <a:rPr i="1" lang="en" sz="5500">
                <a:solidFill>
                  <a:srgbClr val="FFFFFF"/>
                </a:solidFill>
              </a:rPr>
              <a:t>Ω</a:t>
            </a:r>
          </a:p>
        </p:txBody>
      </p:sp>
      <p:sp>
        <p:nvSpPr>
          <p:cNvPr id="350" name="Shape 350"/>
          <p:cNvSpPr txBox="1"/>
          <p:nvPr/>
        </p:nvSpPr>
        <p:spPr>
          <a:xfrm>
            <a:off x="642500" y="3913032"/>
            <a:ext cx="1237200" cy="1464899"/>
          </a:xfrm>
          <a:prstGeom prst="rect">
            <a:avLst/>
          </a:prstGeom>
          <a:noFill/>
          <a:ln>
            <a:noFill/>
          </a:ln>
        </p:spPr>
        <p:txBody>
          <a:bodyPr anchorCtr="0" anchor="ctr" bIns="91425" lIns="91425" rIns="91425" tIns="91425">
            <a:noAutofit/>
          </a:bodyPr>
          <a:lstStyle/>
          <a:p>
            <a:pPr lvl="0" rtl="0">
              <a:spcBef>
                <a:spcPts val="0"/>
              </a:spcBef>
              <a:buNone/>
            </a:pPr>
            <a:r>
              <a:rPr i="1" lang="en" sz="5500">
                <a:solidFill>
                  <a:srgbClr val="FFFFFF"/>
                </a:solidFill>
              </a:rPr>
              <a:t>Θ</a:t>
            </a:r>
          </a:p>
        </p:txBody>
      </p:sp>
      <p:sp>
        <p:nvSpPr>
          <p:cNvPr id="351" name="Shape 351"/>
          <p:cNvSpPr txBox="1"/>
          <p:nvPr/>
        </p:nvSpPr>
        <p:spPr>
          <a:xfrm>
            <a:off x="3056600" y="1267825"/>
            <a:ext cx="1902300" cy="1464899"/>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lt1"/>
                </a:solidFill>
              </a:rPr>
              <a:t>Selection Sort</a:t>
            </a:r>
          </a:p>
        </p:txBody>
      </p:sp>
      <p:sp>
        <p:nvSpPr>
          <p:cNvPr id="352" name="Shape 352"/>
          <p:cNvSpPr txBox="1"/>
          <p:nvPr/>
        </p:nvSpPr>
        <p:spPr>
          <a:xfrm>
            <a:off x="4735975" y="1267825"/>
            <a:ext cx="1902300" cy="1464899"/>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lt1"/>
                </a:solidFill>
              </a:rPr>
              <a:t>Insertion Sort</a:t>
            </a:r>
          </a:p>
        </p:txBody>
      </p:sp>
      <p:sp>
        <p:nvSpPr>
          <p:cNvPr id="353" name="Shape 353"/>
          <p:cNvSpPr txBox="1"/>
          <p:nvPr/>
        </p:nvSpPr>
        <p:spPr>
          <a:xfrm>
            <a:off x="6643950" y="1267825"/>
            <a:ext cx="1552499" cy="1464899"/>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lt1"/>
                </a:solidFill>
              </a:rPr>
              <a:t>Merge Sort</a:t>
            </a:r>
          </a:p>
        </p:txBody>
      </p:sp>
      <p:sp>
        <p:nvSpPr>
          <p:cNvPr id="354" name="Shape 354"/>
          <p:cNvSpPr txBox="1"/>
          <p:nvPr/>
        </p:nvSpPr>
        <p:spPr>
          <a:xfrm>
            <a:off x="1937900" y="21747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rgbClr val="FFFFFF"/>
                </a:solidFill>
              </a:rPr>
              <a:t>n</a:t>
            </a:r>
            <a:r>
              <a:rPr baseline="30000" i="1" lang="en" sz="5000">
                <a:solidFill>
                  <a:srgbClr val="FFFFFF"/>
                </a:solidFill>
              </a:rPr>
              <a:t>2</a:t>
            </a:r>
          </a:p>
        </p:txBody>
      </p:sp>
      <p:sp>
        <p:nvSpPr>
          <p:cNvPr id="355" name="Shape 355"/>
          <p:cNvSpPr txBox="1"/>
          <p:nvPr/>
        </p:nvSpPr>
        <p:spPr>
          <a:xfrm>
            <a:off x="2014100" y="3012950"/>
            <a:ext cx="8499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chemeClr val="lt1"/>
                </a:solidFill>
              </a:rPr>
              <a:t>n</a:t>
            </a:r>
          </a:p>
        </p:txBody>
      </p:sp>
      <p:sp>
        <p:nvSpPr>
          <p:cNvPr id="356" name="Shape 356"/>
          <p:cNvSpPr txBox="1"/>
          <p:nvPr/>
        </p:nvSpPr>
        <p:spPr>
          <a:xfrm>
            <a:off x="5519300" y="3012950"/>
            <a:ext cx="8499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chemeClr val="lt1"/>
                </a:solidFill>
              </a:rPr>
              <a:t>n</a:t>
            </a:r>
          </a:p>
        </p:txBody>
      </p:sp>
      <p:sp>
        <p:nvSpPr>
          <p:cNvPr id="357" name="Shape 357"/>
          <p:cNvSpPr txBox="1"/>
          <p:nvPr/>
        </p:nvSpPr>
        <p:spPr>
          <a:xfrm>
            <a:off x="6662300" y="30129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chemeClr val="lt1"/>
                </a:solidFill>
              </a:rPr>
              <a:t>nlogn</a:t>
            </a:r>
          </a:p>
        </p:txBody>
      </p:sp>
      <p:sp>
        <p:nvSpPr>
          <p:cNvPr id="358" name="Shape 358"/>
          <p:cNvSpPr txBox="1"/>
          <p:nvPr/>
        </p:nvSpPr>
        <p:spPr>
          <a:xfrm>
            <a:off x="6662300" y="39273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chemeClr val="lt1"/>
                </a:solidFill>
              </a:rPr>
              <a:t>nlogn</a:t>
            </a:r>
          </a:p>
        </p:txBody>
      </p:sp>
      <p:sp>
        <p:nvSpPr>
          <p:cNvPr id="359" name="Shape 359"/>
          <p:cNvSpPr txBox="1"/>
          <p:nvPr/>
        </p:nvSpPr>
        <p:spPr>
          <a:xfrm>
            <a:off x="6662300" y="20985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chemeClr val="lt1"/>
                </a:solidFill>
              </a:rPr>
              <a:t>nlogn</a:t>
            </a:r>
          </a:p>
        </p:txBody>
      </p:sp>
      <p:sp>
        <p:nvSpPr>
          <p:cNvPr id="360" name="Shape 360"/>
          <p:cNvSpPr txBox="1"/>
          <p:nvPr/>
        </p:nvSpPr>
        <p:spPr>
          <a:xfrm>
            <a:off x="3690500" y="21747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rgbClr val="FFFFFF"/>
                </a:solidFill>
              </a:rPr>
              <a:t>n</a:t>
            </a:r>
            <a:r>
              <a:rPr baseline="30000" i="1" lang="en" sz="5000">
                <a:solidFill>
                  <a:srgbClr val="FFFFFF"/>
                </a:solidFill>
              </a:rPr>
              <a:t>2</a:t>
            </a:r>
          </a:p>
        </p:txBody>
      </p:sp>
      <p:sp>
        <p:nvSpPr>
          <p:cNvPr id="361" name="Shape 361"/>
          <p:cNvSpPr txBox="1"/>
          <p:nvPr/>
        </p:nvSpPr>
        <p:spPr>
          <a:xfrm>
            <a:off x="3690500" y="30891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rgbClr val="FFFFFF"/>
                </a:solidFill>
              </a:rPr>
              <a:t>n</a:t>
            </a:r>
            <a:r>
              <a:rPr baseline="30000" i="1" lang="en" sz="5000">
                <a:solidFill>
                  <a:srgbClr val="FFFFFF"/>
                </a:solidFill>
              </a:rPr>
              <a:t>2</a:t>
            </a:r>
          </a:p>
        </p:txBody>
      </p:sp>
      <p:sp>
        <p:nvSpPr>
          <p:cNvPr id="362" name="Shape 362"/>
          <p:cNvSpPr txBox="1"/>
          <p:nvPr/>
        </p:nvSpPr>
        <p:spPr>
          <a:xfrm>
            <a:off x="3690500" y="40035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rgbClr val="FFFFFF"/>
                </a:solidFill>
              </a:rPr>
              <a:t>n</a:t>
            </a:r>
            <a:r>
              <a:rPr baseline="30000" i="1" lang="en" sz="5000">
                <a:solidFill>
                  <a:srgbClr val="FFFFFF"/>
                </a:solidFill>
              </a:rPr>
              <a:t>2</a:t>
            </a:r>
          </a:p>
        </p:txBody>
      </p:sp>
      <p:sp>
        <p:nvSpPr>
          <p:cNvPr id="363" name="Shape 363"/>
          <p:cNvSpPr txBox="1"/>
          <p:nvPr/>
        </p:nvSpPr>
        <p:spPr>
          <a:xfrm>
            <a:off x="5443100" y="2174750"/>
            <a:ext cx="2003700" cy="1464899"/>
          </a:xfrm>
          <a:prstGeom prst="rect">
            <a:avLst/>
          </a:prstGeom>
          <a:noFill/>
          <a:ln>
            <a:noFill/>
          </a:ln>
        </p:spPr>
        <p:txBody>
          <a:bodyPr anchorCtr="0" anchor="ctr" bIns="91425" lIns="91425" rIns="91425" tIns="91425">
            <a:noAutofit/>
          </a:bodyPr>
          <a:lstStyle/>
          <a:p>
            <a:pPr lvl="0" rtl="0">
              <a:spcBef>
                <a:spcPts val="0"/>
              </a:spcBef>
              <a:buNone/>
            </a:pPr>
            <a:r>
              <a:rPr i="1" lang="en" sz="5000">
                <a:solidFill>
                  <a:srgbClr val="FFFFFF"/>
                </a:solidFill>
              </a:rPr>
              <a:t>n</a:t>
            </a:r>
            <a:r>
              <a:rPr baseline="30000" i="1" lang="en" sz="5000">
                <a:solidFill>
                  <a:srgbClr val="FFFFFF"/>
                </a:solidFill>
              </a:rPr>
              <a:t>2</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p:nvPr/>
        </p:nvSpPr>
        <p:spPr>
          <a:xfrm>
            <a:off x="1921975" y="3465775"/>
            <a:ext cx="6913500" cy="16392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134" name="Shape 134"/>
          <p:cNvSpPr/>
          <p:nvPr/>
        </p:nvSpPr>
        <p:spPr>
          <a:xfrm>
            <a:off x="1921798" y="3426050"/>
            <a:ext cx="6913500" cy="1639200"/>
          </a:xfrm>
          <a:prstGeom prst="rect">
            <a:avLst/>
          </a:prstGeom>
          <a:noFill/>
          <a:ln cap="flat" cmpd="sng" w="762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5" name="Shape 135"/>
          <p:cNvSpPr txBox="1"/>
          <p:nvPr/>
        </p:nvSpPr>
        <p:spPr>
          <a:xfrm>
            <a:off x="4942025" y="38426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2</a:t>
            </a:r>
          </a:p>
        </p:txBody>
      </p:sp>
      <p:sp>
        <p:nvSpPr>
          <p:cNvPr id="136" name="Shape 136"/>
          <p:cNvSpPr txBox="1"/>
          <p:nvPr/>
        </p:nvSpPr>
        <p:spPr>
          <a:xfrm>
            <a:off x="3642775" y="38426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5</a:t>
            </a:r>
          </a:p>
        </p:txBody>
      </p:sp>
      <p:sp>
        <p:nvSpPr>
          <p:cNvPr id="137" name="Shape 137"/>
          <p:cNvSpPr txBox="1"/>
          <p:nvPr/>
        </p:nvSpPr>
        <p:spPr>
          <a:xfrm>
            <a:off x="8359822" y="3393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4</a:t>
            </a:r>
          </a:p>
          <a:p>
            <a:pPr lvl="0" rtl="0">
              <a:spcBef>
                <a:spcPts val="0"/>
              </a:spcBef>
              <a:buNone/>
            </a:pPr>
            <a:r>
              <a:t/>
            </a:r>
            <a:endParaRPr sz="3000">
              <a:solidFill>
                <a:schemeClr val="lt1"/>
              </a:solidFill>
            </a:endParaRPr>
          </a:p>
        </p:txBody>
      </p:sp>
      <p:cxnSp>
        <p:nvCxnSpPr>
          <p:cNvPr id="138" name="Shape 138"/>
          <p:cNvCxnSpPr/>
          <p:nvPr/>
        </p:nvCxnSpPr>
        <p:spPr>
          <a:xfrm>
            <a:off x="3310972" y="33862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39" name="Shape 139"/>
          <p:cNvCxnSpPr/>
          <p:nvPr/>
        </p:nvCxnSpPr>
        <p:spPr>
          <a:xfrm>
            <a:off x="4647924" y="33862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40" name="Shape 140"/>
          <p:cNvCxnSpPr/>
          <p:nvPr/>
        </p:nvCxnSpPr>
        <p:spPr>
          <a:xfrm>
            <a:off x="6010674" y="33862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41" name="Shape 141"/>
          <p:cNvCxnSpPr/>
          <p:nvPr/>
        </p:nvCxnSpPr>
        <p:spPr>
          <a:xfrm>
            <a:off x="7429971" y="3386219"/>
            <a:ext cx="0" cy="1664699"/>
          </a:xfrm>
          <a:prstGeom prst="straightConnector1">
            <a:avLst/>
          </a:prstGeom>
          <a:noFill/>
          <a:ln cap="flat" cmpd="sng" w="76200">
            <a:solidFill>
              <a:schemeClr val="lt1"/>
            </a:solidFill>
            <a:prstDash val="solid"/>
            <a:round/>
            <a:headEnd len="lg" w="lg" type="none"/>
            <a:tailEnd len="lg" w="lg" type="none"/>
          </a:ln>
        </p:spPr>
      </p:cxnSp>
      <p:sp>
        <p:nvSpPr>
          <p:cNvPr id="142" name="Shape 142"/>
          <p:cNvSpPr/>
          <p:nvPr/>
        </p:nvSpPr>
        <p:spPr>
          <a:xfrm>
            <a:off x="2808614" y="34188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3" name="Shape 143"/>
          <p:cNvSpPr/>
          <p:nvPr/>
        </p:nvSpPr>
        <p:spPr>
          <a:xfrm>
            <a:off x="6882976" y="34188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4" name="Shape 144"/>
          <p:cNvSpPr/>
          <p:nvPr/>
        </p:nvSpPr>
        <p:spPr>
          <a:xfrm>
            <a:off x="5494974" y="34188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5" name="Shape 145"/>
          <p:cNvSpPr/>
          <p:nvPr/>
        </p:nvSpPr>
        <p:spPr>
          <a:xfrm>
            <a:off x="4132224" y="34188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6" name="Shape 146"/>
          <p:cNvSpPr/>
          <p:nvPr/>
        </p:nvSpPr>
        <p:spPr>
          <a:xfrm>
            <a:off x="8319472" y="34188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7" name="Shape 147"/>
          <p:cNvSpPr txBox="1"/>
          <p:nvPr/>
        </p:nvSpPr>
        <p:spPr>
          <a:xfrm>
            <a:off x="4126664" y="3393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1</a:t>
            </a:r>
          </a:p>
        </p:txBody>
      </p:sp>
      <p:sp>
        <p:nvSpPr>
          <p:cNvPr id="148" name="Shape 148"/>
          <p:cNvSpPr txBox="1"/>
          <p:nvPr/>
        </p:nvSpPr>
        <p:spPr>
          <a:xfrm>
            <a:off x="2848964" y="3393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0</a:t>
            </a:r>
          </a:p>
        </p:txBody>
      </p:sp>
      <p:sp>
        <p:nvSpPr>
          <p:cNvPr id="149" name="Shape 149"/>
          <p:cNvSpPr txBox="1"/>
          <p:nvPr/>
        </p:nvSpPr>
        <p:spPr>
          <a:xfrm>
            <a:off x="5535324" y="3393690"/>
            <a:ext cx="434999" cy="596699"/>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chemeClr val="lt1"/>
                </a:solidFill>
              </a:rPr>
              <a:t>2</a:t>
            </a:r>
          </a:p>
          <a:p>
            <a:pPr lvl="0" rtl="0">
              <a:spcBef>
                <a:spcPts val="0"/>
              </a:spcBef>
              <a:buNone/>
            </a:pPr>
            <a:r>
              <a:t/>
            </a:r>
            <a:endParaRPr sz="3000">
              <a:solidFill>
                <a:schemeClr val="lt1"/>
              </a:solidFill>
            </a:endParaRPr>
          </a:p>
        </p:txBody>
      </p:sp>
      <p:sp>
        <p:nvSpPr>
          <p:cNvPr id="150" name="Shape 150"/>
          <p:cNvSpPr txBox="1"/>
          <p:nvPr/>
        </p:nvSpPr>
        <p:spPr>
          <a:xfrm>
            <a:off x="6923326" y="3393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3</a:t>
            </a:r>
          </a:p>
          <a:p>
            <a:pPr lvl="0" rtl="0">
              <a:spcBef>
                <a:spcPts val="0"/>
              </a:spcBef>
              <a:buNone/>
            </a:pPr>
            <a:r>
              <a:t/>
            </a:r>
            <a:endParaRPr sz="3000">
              <a:solidFill>
                <a:schemeClr val="lt1"/>
              </a:solidFill>
            </a:endParaRPr>
          </a:p>
        </p:txBody>
      </p:sp>
      <p:sp>
        <p:nvSpPr>
          <p:cNvPr id="151" name="Shape 151"/>
          <p:cNvSpPr txBox="1"/>
          <p:nvPr/>
        </p:nvSpPr>
        <p:spPr>
          <a:xfrm>
            <a:off x="3133975" y="1507250"/>
            <a:ext cx="4420800" cy="19046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FF0000"/>
                </a:solidFill>
              </a:rPr>
              <a:t>Unsorted</a:t>
            </a:r>
          </a:p>
        </p:txBody>
      </p:sp>
      <p:sp>
        <p:nvSpPr>
          <p:cNvPr id="152" name="Shape 152"/>
          <p:cNvSpPr txBox="1"/>
          <p:nvPr/>
        </p:nvSpPr>
        <p:spPr>
          <a:xfrm>
            <a:off x="-1253229" y="1556525"/>
            <a:ext cx="44208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00FF00"/>
                </a:solidFill>
              </a:rPr>
              <a:t>Sorted</a:t>
            </a:r>
            <a:r>
              <a:rPr lang="en" sz="3600">
                <a:solidFill>
                  <a:srgbClr val="00FF00"/>
                </a:solidFill>
                <a:latin typeface="Calibri"/>
                <a:ea typeface="Calibri"/>
                <a:cs typeface="Calibri"/>
                <a:sym typeface="Calibri"/>
              </a:rPr>
              <a:t>    </a:t>
            </a:r>
          </a:p>
        </p:txBody>
      </p:sp>
      <p:sp>
        <p:nvSpPr>
          <p:cNvPr id="153" name="Shape 153"/>
          <p:cNvSpPr txBox="1"/>
          <p:nvPr/>
        </p:nvSpPr>
        <p:spPr>
          <a:xfrm>
            <a:off x="2251575" y="38426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3</a:t>
            </a:r>
          </a:p>
        </p:txBody>
      </p:sp>
      <p:sp>
        <p:nvSpPr>
          <p:cNvPr id="154" name="Shape 154"/>
          <p:cNvSpPr txBox="1"/>
          <p:nvPr/>
        </p:nvSpPr>
        <p:spPr>
          <a:xfrm>
            <a:off x="6365950" y="38426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6</a:t>
            </a:r>
          </a:p>
        </p:txBody>
      </p:sp>
      <p:sp>
        <p:nvSpPr>
          <p:cNvPr id="155" name="Shape 155"/>
          <p:cNvSpPr txBox="1"/>
          <p:nvPr/>
        </p:nvSpPr>
        <p:spPr>
          <a:xfrm>
            <a:off x="7692925" y="38426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4</a:t>
            </a:r>
          </a:p>
        </p:txBody>
      </p:sp>
      <p:sp>
        <p:nvSpPr>
          <p:cNvPr id="156" name="Shape 156"/>
          <p:cNvSpPr txBox="1"/>
          <p:nvPr/>
        </p:nvSpPr>
        <p:spPr>
          <a:xfrm>
            <a:off x="1132725" y="888525"/>
            <a:ext cx="7109699" cy="1105499"/>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 sz="3950">
                <a:solidFill>
                  <a:srgbClr val="F2F2F2"/>
                </a:solidFill>
              </a:rPr>
              <a:t>All values start as </a:t>
            </a:r>
            <a:r>
              <a:rPr b="1" lang="en" sz="3950">
                <a:solidFill>
                  <a:srgbClr val="FF0000"/>
                </a:solidFill>
              </a:rPr>
              <a:t>Unsorted</a:t>
            </a:r>
            <a:r>
              <a:rPr b="1" lang="en" sz="3950">
                <a:solidFill>
                  <a:srgbClr val="F2F2F2"/>
                </a:solidFill>
              </a:rPr>
              <a:t> </a:t>
            </a: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p:nvPr/>
        </p:nvSpPr>
        <p:spPr>
          <a:xfrm>
            <a:off x="1167775" y="3413300"/>
            <a:ext cx="1381199" cy="1664699"/>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162" name="Shape 162"/>
          <p:cNvSpPr/>
          <p:nvPr/>
        </p:nvSpPr>
        <p:spPr>
          <a:xfrm>
            <a:off x="2548975" y="3465775"/>
            <a:ext cx="5524500" cy="16392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163" name="Shape 163"/>
          <p:cNvSpPr/>
          <p:nvPr/>
        </p:nvSpPr>
        <p:spPr>
          <a:xfrm>
            <a:off x="1159798" y="3426050"/>
            <a:ext cx="6913500" cy="1639200"/>
          </a:xfrm>
          <a:prstGeom prst="rect">
            <a:avLst/>
          </a:prstGeom>
          <a:noFill/>
          <a:ln cap="flat" cmpd="sng" w="762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4" name="Shape 164"/>
          <p:cNvSpPr txBox="1"/>
          <p:nvPr/>
        </p:nvSpPr>
        <p:spPr>
          <a:xfrm>
            <a:off x="4180025" y="38426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2</a:t>
            </a:r>
          </a:p>
        </p:txBody>
      </p:sp>
      <p:sp>
        <p:nvSpPr>
          <p:cNvPr id="165" name="Shape 165"/>
          <p:cNvSpPr txBox="1"/>
          <p:nvPr/>
        </p:nvSpPr>
        <p:spPr>
          <a:xfrm>
            <a:off x="2880775" y="38426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5</a:t>
            </a:r>
          </a:p>
        </p:txBody>
      </p:sp>
      <p:sp>
        <p:nvSpPr>
          <p:cNvPr id="166" name="Shape 166"/>
          <p:cNvSpPr txBox="1"/>
          <p:nvPr/>
        </p:nvSpPr>
        <p:spPr>
          <a:xfrm>
            <a:off x="7597822" y="3393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4</a:t>
            </a:r>
          </a:p>
          <a:p>
            <a:pPr lvl="0" rtl="0">
              <a:spcBef>
                <a:spcPts val="0"/>
              </a:spcBef>
              <a:buNone/>
            </a:pPr>
            <a:r>
              <a:t/>
            </a:r>
            <a:endParaRPr sz="3000">
              <a:solidFill>
                <a:schemeClr val="lt1"/>
              </a:solidFill>
            </a:endParaRPr>
          </a:p>
        </p:txBody>
      </p:sp>
      <p:cxnSp>
        <p:nvCxnSpPr>
          <p:cNvPr id="167" name="Shape 167"/>
          <p:cNvCxnSpPr/>
          <p:nvPr/>
        </p:nvCxnSpPr>
        <p:spPr>
          <a:xfrm>
            <a:off x="2548972" y="33862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68" name="Shape 168"/>
          <p:cNvCxnSpPr/>
          <p:nvPr/>
        </p:nvCxnSpPr>
        <p:spPr>
          <a:xfrm>
            <a:off x="3885924" y="33862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69" name="Shape 169"/>
          <p:cNvCxnSpPr/>
          <p:nvPr/>
        </p:nvCxnSpPr>
        <p:spPr>
          <a:xfrm>
            <a:off x="5248674" y="33862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70" name="Shape 170"/>
          <p:cNvCxnSpPr/>
          <p:nvPr/>
        </p:nvCxnSpPr>
        <p:spPr>
          <a:xfrm>
            <a:off x="6667971" y="3386219"/>
            <a:ext cx="0" cy="1664699"/>
          </a:xfrm>
          <a:prstGeom prst="straightConnector1">
            <a:avLst/>
          </a:prstGeom>
          <a:noFill/>
          <a:ln cap="flat" cmpd="sng" w="76200">
            <a:solidFill>
              <a:schemeClr val="lt1"/>
            </a:solidFill>
            <a:prstDash val="solid"/>
            <a:round/>
            <a:headEnd len="lg" w="lg" type="none"/>
            <a:tailEnd len="lg" w="lg" type="none"/>
          </a:ln>
        </p:spPr>
      </p:cxnSp>
      <p:sp>
        <p:nvSpPr>
          <p:cNvPr id="171" name="Shape 171"/>
          <p:cNvSpPr/>
          <p:nvPr/>
        </p:nvSpPr>
        <p:spPr>
          <a:xfrm>
            <a:off x="2046614" y="34188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2" name="Shape 172"/>
          <p:cNvSpPr/>
          <p:nvPr/>
        </p:nvSpPr>
        <p:spPr>
          <a:xfrm>
            <a:off x="6120976" y="34188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3" name="Shape 173"/>
          <p:cNvSpPr/>
          <p:nvPr/>
        </p:nvSpPr>
        <p:spPr>
          <a:xfrm>
            <a:off x="4732974" y="34188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4" name="Shape 174"/>
          <p:cNvSpPr/>
          <p:nvPr/>
        </p:nvSpPr>
        <p:spPr>
          <a:xfrm>
            <a:off x="3370224" y="34188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5" name="Shape 175"/>
          <p:cNvSpPr/>
          <p:nvPr/>
        </p:nvSpPr>
        <p:spPr>
          <a:xfrm>
            <a:off x="7557472" y="34188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6" name="Shape 176"/>
          <p:cNvSpPr txBox="1"/>
          <p:nvPr/>
        </p:nvSpPr>
        <p:spPr>
          <a:xfrm>
            <a:off x="3364664" y="3393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1</a:t>
            </a:r>
          </a:p>
        </p:txBody>
      </p:sp>
      <p:sp>
        <p:nvSpPr>
          <p:cNvPr id="177" name="Shape 177"/>
          <p:cNvSpPr txBox="1"/>
          <p:nvPr/>
        </p:nvSpPr>
        <p:spPr>
          <a:xfrm>
            <a:off x="2086964" y="3393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0</a:t>
            </a:r>
          </a:p>
        </p:txBody>
      </p:sp>
      <p:sp>
        <p:nvSpPr>
          <p:cNvPr id="178" name="Shape 178"/>
          <p:cNvSpPr txBox="1"/>
          <p:nvPr/>
        </p:nvSpPr>
        <p:spPr>
          <a:xfrm>
            <a:off x="4773324" y="3393690"/>
            <a:ext cx="434999" cy="596699"/>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chemeClr val="lt1"/>
                </a:solidFill>
              </a:rPr>
              <a:t>2</a:t>
            </a:r>
          </a:p>
          <a:p>
            <a:pPr lvl="0" rtl="0">
              <a:spcBef>
                <a:spcPts val="0"/>
              </a:spcBef>
              <a:buNone/>
            </a:pPr>
            <a:r>
              <a:t/>
            </a:r>
            <a:endParaRPr sz="3000">
              <a:solidFill>
                <a:schemeClr val="lt1"/>
              </a:solidFill>
            </a:endParaRPr>
          </a:p>
        </p:txBody>
      </p:sp>
      <p:sp>
        <p:nvSpPr>
          <p:cNvPr id="179" name="Shape 179"/>
          <p:cNvSpPr txBox="1"/>
          <p:nvPr/>
        </p:nvSpPr>
        <p:spPr>
          <a:xfrm>
            <a:off x="6161326" y="3393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3</a:t>
            </a:r>
          </a:p>
          <a:p>
            <a:pPr lvl="0" rtl="0">
              <a:spcBef>
                <a:spcPts val="0"/>
              </a:spcBef>
              <a:buNone/>
            </a:pPr>
            <a:r>
              <a:t/>
            </a:r>
            <a:endParaRPr sz="3000">
              <a:solidFill>
                <a:schemeClr val="lt1"/>
              </a:solidFill>
            </a:endParaRPr>
          </a:p>
        </p:txBody>
      </p:sp>
      <p:sp>
        <p:nvSpPr>
          <p:cNvPr id="180" name="Shape 180"/>
          <p:cNvSpPr txBox="1"/>
          <p:nvPr/>
        </p:nvSpPr>
        <p:spPr>
          <a:xfrm>
            <a:off x="3057775" y="1507250"/>
            <a:ext cx="4420800" cy="19046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FF0000"/>
                </a:solidFill>
              </a:rPr>
              <a:t>Unsorted</a:t>
            </a:r>
          </a:p>
        </p:txBody>
      </p:sp>
      <p:sp>
        <p:nvSpPr>
          <p:cNvPr id="181" name="Shape 181"/>
          <p:cNvSpPr txBox="1"/>
          <p:nvPr/>
        </p:nvSpPr>
        <p:spPr>
          <a:xfrm>
            <a:off x="-338829" y="1556525"/>
            <a:ext cx="44208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00FF00"/>
                </a:solidFill>
              </a:rPr>
              <a:t>Sorted</a:t>
            </a:r>
            <a:r>
              <a:rPr lang="en" sz="3600">
                <a:solidFill>
                  <a:srgbClr val="00FF00"/>
                </a:solidFill>
                <a:latin typeface="Calibri"/>
                <a:ea typeface="Calibri"/>
                <a:cs typeface="Calibri"/>
                <a:sym typeface="Calibri"/>
              </a:rPr>
              <a:t>    </a:t>
            </a:r>
          </a:p>
        </p:txBody>
      </p:sp>
      <p:sp>
        <p:nvSpPr>
          <p:cNvPr id="182" name="Shape 182"/>
          <p:cNvSpPr txBox="1"/>
          <p:nvPr/>
        </p:nvSpPr>
        <p:spPr>
          <a:xfrm>
            <a:off x="1489575" y="38426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3</a:t>
            </a:r>
          </a:p>
        </p:txBody>
      </p:sp>
      <p:sp>
        <p:nvSpPr>
          <p:cNvPr id="183" name="Shape 183"/>
          <p:cNvSpPr txBox="1"/>
          <p:nvPr/>
        </p:nvSpPr>
        <p:spPr>
          <a:xfrm>
            <a:off x="5603950" y="38426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6</a:t>
            </a:r>
          </a:p>
        </p:txBody>
      </p:sp>
      <p:sp>
        <p:nvSpPr>
          <p:cNvPr id="184" name="Shape 184"/>
          <p:cNvSpPr txBox="1"/>
          <p:nvPr/>
        </p:nvSpPr>
        <p:spPr>
          <a:xfrm>
            <a:off x="6930925" y="38426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4</a:t>
            </a:r>
          </a:p>
        </p:txBody>
      </p:sp>
      <p:sp>
        <p:nvSpPr>
          <p:cNvPr id="185" name="Shape 185"/>
          <p:cNvSpPr txBox="1"/>
          <p:nvPr/>
        </p:nvSpPr>
        <p:spPr>
          <a:xfrm>
            <a:off x="1495400" y="736125"/>
            <a:ext cx="6442199" cy="11054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Add first value to </a:t>
            </a:r>
            <a:r>
              <a:rPr b="1" lang="en" sz="3950">
                <a:solidFill>
                  <a:srgbClr val="00FF00"/>
                </a:solidFill>
              </a:rPr>
              <a:t>Sorted</a:t>
            </a:r>
            <a:r>
              <a:rPr b="1" lang="en" sz="3950">
                <a:solidFill>
                  <a:srgbClr val="F2F2F2"/>
                </a:solidFill>
              </a:rPr>
              <a:t> </a:t>
            </a: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p:nvPr/>
        </p:nvSpPr>
        <p:spPr>
          <a:xfrm>
            <a:off x="1167775" y="3718100"/>
            <a:ext cx="2718299" cy="1664699"/>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191" name="Shape 191"/>
          <p:cNvSpPr/>
          <p:nvPr/>
        </p:nvSpPr>
        <p:spPr>
          <a:xfrm>
            <a:off x="3885925" y="3770575"/>
            <a:ext cx="4187700" cy="16392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192" name="Shape 192"/>
          <p:cNvSpPr/>
          <p:nvPr/>
        </p:nvSpPr>
        <p:spPr>
          <a:xfrm>
            <a:off x="1159798" y="3730850"/>
            <a:ext cx="6913500" cy="1639200"/>
          </a:xfrm>
          <a:prstGeom prst="rect">
            <a:avLst/>
          </a:prstGeom>
          <a:noFill/>
          <a:ln cap="flat" cmpd="sng" w="762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3" name="Shape 193"/>
          <p:cNvSpPr txBox="1"/>
          <p:nvPr/>
        </p:nvSpPr>
        <p:spPr>
          <a:xfrm>
            <a:off x="4180025" y="41474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2</a:t>
            </a:r>
          </a:p>
        </p:txBody>
      </p:sp>
      <p:sp>
        <p:nvSpPr>
          <p:cNvPr id="194" name="Shape 194"/>
          <p:cNvSpPr txBox="1"/>
          <p:nvPr/>
        </p:nvSpPr>
        <p:spPr>
          <a:xfrm>
            <a:off x="2880775" y="41474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5</a:t>
            </a:r>
          </a:p>
        </p:txBody>
      </p:sp>
      <p:sp>
        <p:nvSpPr>
          <p:cNvPr id="195" name="Shape 195"/>
          <p:cNvSpPr txBox="1"/>
          <p:nvPr/>
        </p:nvSpPr>
        <p:spPr>
          <a:xfrm>
            <a:off x="7597822" y="36984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4</a:t>
            </a:r>
          </a:p>
          <a:p>
            <a:pPr lvl="0" rtl="0">
              <a:spcBef>
                <a:spcPts val="0"/>
              </a:spcBef>
              <a:buNone/>
            </a:pPr>
            <a:r>
              <a:t/>
            </a:r>
            <a:endParaRPr sz="3000">
              <a:solidFill>
                <a:schemeClr val="lt1"/>
              </a:solidFill>
            </a:endParaRPr>
          </a:p>
        </p:txBody>
      </p:sp>
      <p:cxnSp>
        <p:nvCxnSpPr>
          <p:cNvPr id="196" name="Shape 196"/>
          <p:cNvCxnSpPr/>
          <p:nvPr/>
        </p:nvCxnSpPr>
        <p:spPr>
          <a:xfrm>
            <a:off x="2548972" y="36910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97" name="Shape 197"/>
          <p:cNvCxnSpPr/>
          <p:nvPr/>
        </p:nvCxnSpPr>
        <p:spPr>
          <a:xfrm>
            <a:off x="3885924" y="36910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98" name="Shape 198"/>
          <p:cNvCxnSpPr/>
          <p:nvPr/>
        </p:nvCxnSpPr>
        <p:spPr>
          <a:xfrm>
            <a:off x="5248674" y="3691019"/>
            <a:ext cx="0" cy="1664699"/>
          </a:xfrm>
          <a:prstGeom prst="straightConnector1">
            <a:avLst/>
          </a:prstGeom>
          <a:noFill/>
          <a:ln cap="flat" cmpd="sng" w="76200">
            <a:solidFill>
              <a:schemeClr val="lt1"/>
            </a:solidFill>
            <a:prstDash val="solid"/>
            <a:round/>
            <a:headEnd len="lg" w="lg" type="none"/>
            <a:tailEnd len="lg" w="lg" type="none"/>
          </a:ln>
        </p:spPr>
      </p:cxnSp>
      <p:cxnSp>
        <p:nvCxnSpPr>
          <p:cNvPr id="199" name="Shape 199"/>
          <p:cNvCxnSpPr/>
          <p:nvPr/>
        </p:nvCxnSpPr>
        <p:spPr>
          <a:xfrm>
            <a:off x="6667971" y="3691019"/>
            <a:ext cx="0" cy="1664699"/>
          </a:xfrm>
          <a:prstGeom prst="straightConnector1">
            <a:avLst/>
          </a:prstGeom>
          <a:noFill/>
          <a:ln cap="flat" cmpd="sng" w="76200">
            <a:solidFill>
              <a:schemeClr val="lt1"/>
            </a:solidFill>
            <a:prstDash val="solid"/>
            <a:round/>
            <a:headEnd len="lg" w="lg" type="none"/>
            <a:tailEnd len="lg" w="lg" type="none"/>
          </a:ln>
        </p:spPr>
      </p:cxnSp>
      <p:sp>
        <p:nvSpPr>
          <p:cNvPr id="200" name="Shape 200"/>
          <p:cNvSpPr/>
          <p:nvPr/>
        </p:nvSpPr>
        <p:spPr>
          <a:xfrm>
            <a:off x="2046614" y="37236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1" name="Shape 201"/>
          <p:cNvSpPr/>
          <p:nvPr/>
        </p:nvSpPr>
        <p:spPr>
          <a:xfrm>
            <a:off x="6120976" y="37236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2" name="Shape 202"/>
          <p:cNvSpPr/>
          <p:nvPr/>
        </p:nvSpPr>
        <p:spPr>
          <a:xfrm>
            <a:off x="4732974" y="37236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3" name="Shape 203"/>
          <p:cNvSpPr/>
          <p:nvPr/>
        </p:nvSpPr>
        <p:spPr>
          <a:xfrm>
            <a:off x="3370224" y="37236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4" name="Shape 204"/>
          <p:cNvSpPr/>
          <p:nvPr/>
        </p:nvSpPr>
        <p:spPr>
          <a:xfrm>
            <a:off x="7557472" y="37236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5" name="Shape 205"/>
          <p:cNvSpPr txBox="1"/>
          <p:nvPr/>
        </p:nvSpPr>
        <p:spPr>
          <a:xfrm>
            <a:off x="3364664" y="36984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1</a:t>
            </a:r>
          </a:p>
        </p:txBody>
      </p:sp>
      <p:sp>
        <p:nvSpPr>
          <p:cNvPr id="206" name="Shape 206"/>
          <p:cNvSpPr txBox="1"/>
          <p:nvPr/>
        </p:nvSpPr>
        <p:spPr>
          <a:xfrm>
            <a:off x="2086964" y="36984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0</a:t>
            </a:r>
          </a:p>
        </p:txBody>
      </p:sp>
      <p:sp>
        <p:nvSpPr>
          <p:cNvPr id="207" name="Shape 207"/>
          <p:cNvSpPr txBox="1"/>
          <p:nvPr/>
        </p:nvSpPr>
        <p:spPr>
          <a:xfrm>
            <a:off x="4773324" y="3698490"/>
            <a:ext cx="434999" cy="596699"/>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chemeClr val="lt1"/>
                </a:solidFill>
              </a:rPr>
              <a:t>2</a:t>
            </a:r>
          </a:p>
          <a:p>
            <a:pPr lvl="0" rtl="0">
              <a:spcBef>
                <a:spcPts val="0"/>
              </a:spcBef>
              <a:buNone/>
            </a:pPr>
            <a:r>
              <a:t/>
            </a:r>
            <a:endParaRPr sz="3000">
              <a:solidFill>
                <a:schemeClr val="lt1"/>
              </a:solidFill>
            </a:endParaRPr>
          </a:p>
        </p:txBody>
      </p:sp>
      <p:sp>
        <p:nvSpPr>
          <p:cNvPr id="208" name="Shape 208"/>
          <p:cNvSpPr txBox="1"/>
          <p:nvPr/>
        </p:nvSpPr>
        <p:spPr>
          <a:xfrm>
            <a:off x="6161326" y="36984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3</a:t>
            </a:r>
          </a:p>
          <a:p>
            <a:pPr lvl="0" rtl="0">
              <a:spcBef>
                <a:spcPts val="0"/>
              </a:spcBef>
              <a:buNone/>
            </a:pPr>
            <a:r>
              <a:t/>
            </a:r>
            <a:endParaRPr sz="3000">
              <a:solidFill>
                <a:schemeClr val="lt1"/>
              </a:solidFill>
            </a:endParaRPr>
          </a:p>
        </p:txBody>
      </p:sp>
      <p:sp>
        <p:nvSpPr>
          <p:cNvPr id="209" name="Shape 209"/>
          <p:cNvSpPr txBox="1"/>
          <p:nvPr/>
        </p:nvSpPr>
        <p:spPr>
          <a:xfrm>
            <a:off x="3743575" y="1812050"/>
            <a:ext cx="4420800" cy="19046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FF0000"/>
                </a:solidFill>
              </a:rPr>
              <a:t>Unsorted</a:t>
            </a:r>
          </a:p>
        </p:txBody>
      </p:sp>
      <p:sp>
        <p:nvSpPr>
          <p:cNvPr id="210" name="Shape 210"/>
          <p:cNvSpPr txBox="1"/>
          <p:nvPr/>
        </p:nvSpPr>
        <p:spPr>
          <a:xfrm>
            <a:off x="270770" y="1861325"/>
            <a:ext cx="44208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00FF00"/>
                </a:solidFill>
              </a:rPr>
              <a:t>Sorted</a:t>
            </a:r>
            <a:r>
              <a:rPr lang="en" sz="3600">
                <a:solidFill>
                  <a:srgbClr val="00FF00"/>
                </a:solidFill>
                <a:latin typeface="Calibri"/>
                <a:ea typeface="Calibri"/>
                <a:cs typeface="Calibri"/>
                <a:sym typeface="Calibri"/>
              </a:rPr>
              <a:t>    </a:t>
            </a:r>
          </a:p>
        </p:txBody>
      </p:sp>
      <p:sp>
        <p:nvSpPr>
          <p:cNvPr id="211" name="Shape 211"/>
          <p:cNvSpPr txBox="1"/>
          <p:nvPr/>
        </p:nvSpPr>
        <p:spPr>
          <a:xfrm>
            <a:off x="1489575" y="41474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3</a:t>
            </a:r>
          </a:p>
        </p:txBody>
      </p:sp>
      <p:sp>
        <p:nvSpPr>
          <p:cNvPr id="212" name="Shape 212"/>
          <p:cNvSpPr txBox="1"/>
          <p:nvPr/>
        </p:nvSpPr>
        <p:spPr>
          <a:xfrm>
            <a:off x="5603950" y="41474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6</a:t>
            </a:r>
          </a:p>
        </p:txBody>
      </p:sp>
      <p:sp>
        <p:nvSpPr>
          <p:cNvPr id="213" name="Shape 213"/>
          <p:cNvSpPr txBox="1"/>
          <p:nvPr/>
        </p:nvSpPr>
        <p:spPr>
          <a:xfrm>
            <a:off x="6930925" y="41474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4</a:t>
            </a:r>
          </a:p>
        </p:txBody>
      </p:sp>
      <p:sp>
        <p:nvSpPr>
          <p:cNvPr id="214" name="Shape 214"/>
          <p:cNvSpPr txBox="1"/>
          <p:nvPr/>
        </p:nvSpPr>
        <p:spPr>
          <a:xfrm>
            <a:off x="879900" y="717450"/>
            <a:ext cx="7384200" cy="11054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5 &gt; 3 </a:t>
            </a:r>
          </a:p>
          <a:p>
            <a:pPr indent="0" lvl="0" marL="0" marR="0" rtl="0" algn="ctr">
              <a:spcBef>
                <a:spcPts val="0"/>
              </a:spcBef>
              <a:buClr>
                <a:schemeClr val="dk1"/>
              </a:buClr>
              <a:buSzPct val="25000"/>
              <a:buFont typeface="Arial"/>
              <a:buNone/>
            </a:pPr>
            <a:r>
              <a:rPr b="1" lang="en" sz="3950">
                <a:solidFill>
                  <a:srgbClr val="F2F2F2"/>
                </a:solidFill>
              </a:rPr>
              <a:t>insert 5 to right of 3 </a:t>
            </a: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p:nvPr/>
        </p:nvSpPr>
        <p:spPr>
          <a:xfrm>
            <a:off x="1167775" y="3870500"/>
            <a:ext cx="2718299" cy="1664699"/>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220" name="Shape 220"/>
          <p:cNvSpPr/>
          <p:nvPr/>
        </p:nvSpPr>
        <p:spPr>
          <a:xfrm>
            <a:off x="3885925" y="3922975"/>
            <a:ext cx="4187700" cy="16392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221" name="Shape 221"/>
          <p:cNvSpPr/>
          <p:nvPr/>
        </p:nvSpPr>
        <p:spPr>
          <a:xfrm>
            <a:off x="1159798" y="3883250"/>
            <a:ext cx="6913500" cy="1639200"/>
          </a:xfrm>
          <a:prstGeom prst="rect">
            <a:avLst/>
          </a:prstGeom>
          <a:noFill/>
          <a:ln cap="flat" cmpd="sng" w="762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2" name="Shape 222"/>
          <p:cNvSpPr txBox="1"/>
          <p:nvPr/>
        </p:nvSpPr>
        <p:spPr>
          <a:xfrm>
            <a:off x="418002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2</a:t>
            </a:r>
          </a:p>
        </p:txBody>
      </p:sp>
      <p:sp>
        <p:nvSpPr>
          <p:cNvPr id="223" name="Shape 223"/>
          <p:cNvSpPr txBox="1"/>
          <p:nvPr/>
        </p:nvSpPr>
        <p:spPr>
          <a:xfrm>
            <a:off x="288077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5</a:t>
            </a:r>
          </a:p>
        </p:txBody>
      </p:sp>
      <p:sp>
        <p:nvSpPr>
          <p:cNvPr id="224" name="Shape 224"/>
          <p:cNvSpPr txBox="1"/>
          <p:nvPr/>
        </p:nvSpPr>
        <p:spPr>
          <a:xfrm>
            <a:off x="7597822"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4</a:t>
            </a:r>
          </a:p>
          <a:p>
            <a:pPr lvl="0" rtl="0">
              <a:spcBef>
                <a:spcPts val="0"/>
              </a:spcBef>
              <a:buNone/>
            </a:pPr>
            <a:r>
              <a:t/>
            </a:r>
            <a:endParaRPr sz="3000">
              <a:solidFill>
                <a:schemeClr val="lt1"/>
              </a:solidFill>
            </a:endParaRPr>
          </a:p>
        </p:txBody>
      </p:sp>
      <p:cxnSp>
        <p:nvCxnSpPr>
          <p:cNvPr id="225" name="Shape 225"/>
          <p:cNvCxnSpPr/>
          <p:nvPr/>
        </p:nvCxnSpPr>
        <p:spPr>
          <a:xfrm>
            <a:off x="2548972"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226" name="Shape 226"/>
          <p:cNvCxnSpPr/>
          <p:nvPr/>
        </p:nvCxnSpPr>
        <p:spPr>
          <a:xfrm>
            <a:off x="3885924"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227" name="Shape 227"/>
          <p:cNvCxnSpPr/>
          <p:nvPr/>
        </p:nvCxnSpPr>
        <p:spPr>
          <a:xfrm>
            <a:off x="5248674"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228" name="Shape 228"/>
          <p:cNvCxnSpPr/>
          <p:nvPr/>
        </p:nvCxnSpPr>
        <p:spPr>
          <a:xfrm>
            <a:off x="6667971" y="3843419"/>
            <a:ext cx="0" cy="1664699"/>
          </a:xfrm>
          <a:prstGeom prst="straightConnector1">
            <a:avLst/>
          </a:prstGeom>
          <a:noFill/>
          <a:ln cap="flat" cmpd="sng" w="76200">
            <a:solidFill>
              <a:schemeClr val="lt1"/>
            </a:solidFill>
            <a:prstDash val="solid"/>
            <a:round/>
            <a:headEnd len="lg" w="lg" type="none"/>
            <a:tailEnd len="lg" w="lg" type="none"/>
          </a:ln>
        </p:spPr>
      </p:cxnSp>
      <p:sp>
        <p:nvSpPr>
          <p:cNvPr id="229" name="Shape 229"/>
          <p:cNvSpPr/>
          <p:nvPr/>
        </p:nvSpPr>
        <p:spPr>
          <a:xfrm>
            <a:off x="204661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0" name="Shape 230"/>
          <p:cNvSpPr/>
          <p:nvPr/>
        </p:nvSpPr>
        <p:spPr>
          <a:xfrm>
            <a:off x="6120976"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1" name="Shape 231"/>
          <p:cNvSpPr/>
          <p:nvPr/>
        </p:nvSpPr>
        <p:spPr>
          <a:xfrm>
            <a:off x="473297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2" name="Shape 232"/>
          <p:cNvSpPr/>
          <p:nvPr/>
        </p:nvSpPr>
        <p:spPr>
          <a:xfrm>
            <a:off x="337022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3" name="Shape 233"/>
          <p:cNvSpPr/>
          <p:nvPr/>
        </p:nvSpPr>
        <p:spPr>
          <a:xfrm>
            <a:off x="7557472"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4" name="Shape 234"/>
          <p:cNvSpPr txBox="1"/>
          <p:nvPr/>
        </p:nvSpPr>
        <p:spPr>
          <a:xfrm>
            <a:off x="3364664"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1</a:t>
            </a:r>
          </a:p>
        </p:txBody>
      </p:sp>
      <p:sp>
        <p:nvSpPr>
          <p:cNvPr id="235" name="Shape 235"/>
          <p:cNvSpPr txBox="1"/>
          <p:nvPr/>
        </p:nvSpPr>
        <p:spPr>
          <a:xfrm>
            <a:off x="2086964"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0</a:t>
            </a:r>
          </a:p>
        </p:txBody>
      </p:sp>
      <p:sp>
        <p:nvSpPr>
          <p:cNvPr id="236" name="Shape 236"/>
          <p:cNvSpPr txBox="1"/>
          <p:nvPr/>
        </p:nvSpPr>
        <p:spPr>
          <a:xfrm>
            <a:off x="4773324" y="3850890"/>
            <a:ext cx="434999" cy="596699"/>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chemeClr val="lt1"/>
                </a:solidFill>
              </a:rPr>
              <a:t>2</a:t>
            </a:r>
          </a:p>
          <a:p>
            <a:pPr lvl="0" rtl="0">
              <a:spcBef>
                <a:spcPts val="0"/>
              </a:spcBef>
              <a:buNone/>
            </a:pPr>
            <a:r>
              <a:t/>
            </a:r>
            <a:endParaRPr sz="3000">
              <a:solidFill>
                <a:schemeClr val="lt1"/>
              </a:solidFill>
            </a:endParaRPr>
          </a:p>
        </p:txBody>
      </p:sp>
      <p:sp>
        <p:nvSpPr>
          <p:cNvPr id="237" name="Shape 237"/>
          <p:cNvSpPr txBox="1"/>
          <p:nvPr/>
        </p:nvSpPr>
        <p:spPr>
          <a:xfrm>
            <a:off x="6161326"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3</a:t>
            </a:r>
          </a:p>
          <a:p>
            <a:pPr lvl="0" rtl="0">
              <a:spcBef>
                <a:spcPts val="0"/>
              </a:spcBef>
              <a:buNone/>
            </a:pPr>
            <a:r>
              <a:t/>
            </a:r>
            <a:endParaRPr sz="3000">
              <a:solidFill>
                <a:schemeClr val="lt1"/>
              </a:solidFill>
            </a:endParaRPr>
          </a:p>
        </p:txBody>
      </p:sp>
      <p:sp>
        <p:nvSpPr>
          <p:cNvPr id="238" name="Shape 238"/>
          <p:cNvSpPr txBox="1"/>
          <p:nvPr/>
        </p:nvSpPr>
        <p:spPr>
          <a:xfrm>
            <a:off x="3743575" y="1964450"/>
            <a:ext cx="4420800" cy="19046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FF0000"/>
                </a:solidFill>
              </a:rPr>
              <a:t>Unsorted</a:t>
            </a:r>
          </a:p>
        </p:txBody>
      </p:sp>
      <p:sp>
        <p:nvSpPr>
          <p:cNvPr id="239" name="Shape 239"/>
          <p:cNvSpPr txBox="1"/>
          <p:nvPr/>
        </p:nvSpPr>
        <p:spPr>
          <a:xfrm>
            <a:off x="270770" y="2013725"/>
            <a:ext cx="44208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00FF00"/>
                </a:solidFill>
              </a:rPr>
              <a:t>Sorted</a:t>
            </a:r>
            <a:r>
              <a:rPr lang="en" sz="3600">
                <a:solidFill>
                  <a:srgbClr val="00FF00"/>
                </a:solidFill>
                <a:latin typeface="Calibri"/>
                <a:ea typeface="Calibri"/>
                <a:cs typeface="Calibri"/>
                <a:sym typeface="Calibri"/>
              </a:rPr>
              <a:t>    </a:t>
            </a:r>
          </a:p>
        </p:txBody>
      </p:sp>
      <p:sp>
        <p:nvSpPr>
          <p:cNvPr id="240" name="Shape 240"/>
          <p:cNvSpPr txBox="1"/>
          <p:nvPr/>
        </p:nvSpPr>
        <p:spPr>
          <a:xfrm>
            <a:off x="148957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3</a:t>
            </a:r>
          </a:p>
        </p:txBody>
      </p:sp>
      <p:sp>
        <p:nvSpPr>
          <p:cNvPr id="241" name="Shape 241"/>
          <p:cNvSpPr txBox="1"/>
          <p:nvPr/>
        </p:nvSpPr>
        <p:spPr>
          <a:xfrm>
            <a:off x="5603950"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6</a:t>
            </a:r>
          </a:p>
        </p:txBody>
      </p:sp>
      <p:sp>
        <p:nvSpPr>
          <p:cNvPr id="242" name="Shape 242"/>
          <p:cNvSpPr txBox="1"/>
          <p:nvPr/>
        </p:nvSpPr>
        <p:spPr>
          <a:xfrm>
            <a:off x="693092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4</a:t>
            </a:r>
          </a:p>
        </p:txBody>
      </p:sp>
      <p:sp>
        <p:nvSpPr>
          <p:cNvPr id="243" name="Shape 243"/>
          <p:cNvSpPr txBox="1"/>
          <p:nvPr/>
        </p:nvSpPr>
        <p:spPr>
          <a:xfrm>
            <a:off x="898325" y="891375"/>
            <a:ext cx="7384200" cy="11054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2 &lt; 5 and 2 &lt; 3</a:t>
            </a:r>
          </a:p>
          <a:p>
            <a:pPr indent="0" lvl="0" marL="0" marR="0" rtl="0" algn="ctr">
              <a:spcBef>
                <a:spcPts val="0"/>
              </a:spcBef>
              <a:buClr>
                <a:schemeClr val="dk1"/>
              </a:buClr>
              <a:buSzPct val="25000"/>
              <a:buFont typeface="Arial"/>
              <a:buNone/>
            </a:pPr>
            <a:r>
              <a:rPr b="1" lang="en" sz="3950">
                <a:solidFill>
                  <a:srgbClr val="F2F2F2"/>
                </a:solidFill>
              </a:rPr>
              <a:t>shift 3 and 5</a:t>
            </a:r>
          </a:p>
          <a:p>
            <a:pPr indent="0" lvl="0" marL="0" marR="0" rtl="0" algn="ctr">
              <a:spcBef>
                <a:spcPts val="0"/>
              </a:spcBef>
              <a:buClr>
                <a:schemeClr val="dk1"/>
              </a:buClr>
              <a:buSzPct val="25000"/>
              <a:buFont typeface="Arial"/>
              <a:buNone/>
            </a:pPr>
            <a:r>
              <a:rPr b="1" lang="en" sz="3950">
                <a:solidFill>
                  <a:srgbClr val="F2F2F2"/>
                </a:solidFill>
              </a:rPr>
              <a:t>insert 2 to left of 3</a:t>
            </a: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
        <p:nvSpPr>
          <p:cNvPr id="244" name="Shape 244"/>
          <p:cNvSpPr/>
          <p:nvPr/>
        </p:nvSpPr>
        <p:spPr>
          <a:xfrm>
            <a:off x="1788675" y="3315393"/>
            <a:ext cx="2530300" cy="384075"/>
          </a:xfrm>
          <a:custGeom>
            <a:pathLst>
              <a:path extrusionOk="0" h="15363" w="101212">
                <a:moveTo>
                  <a:pt x="101212" y="15014"/>
                </a:moveTo>
                <a:cubicBezTo>
                  <a:pt x="91847" y="12512"/>
                  <a:pt x="61890" y="-51"/>
                  <a:pt x="45022" y="7"/>
                </a:cubicBezTo>
                <a:cubicBezTo>
                  <a:pt x="28153" y="65"/>
                  <a:pt x="7503" y="12803"/>
                  <a:pt x="0" y="15363"/>
                </a:cubicBezTo>
              </a:path>
            </a:pathLst>
          </a:custGeom>
          <a:noFill/>
          <a:ln cap="flat" cmpd="sng" w="38100">
            <a:solidFill>
              <a:srgbClr val="FFFF00"/>
            </a:solidFill>
            <a:prstDash val="solid"/>
            <a:round/>
            <a:headEnd len="lg" w="lg" type="none"/>
            <a:tailEnd len="lg" w="lg" type="none"/>
          </a:ln>
        </p:spPr>
      </p:sp>
      <p:sp>
        <p:nvSpPr>
          <p:cNvPr id="245" name="Shape 245"/>
          <p:cNvSpPr/>
          <p:nvPr/>
        </p:nvSpPr>
        <p:spPr>
          <a:xfrm>
            <a:off x="1666500" y="5732450"/>
            <a:ext cx="1457125" cy="324275"/>
          </a:xfrm>
          <a:custGeom>
            <a:pathLst>
              <a:path extrusionOk="0" h="12971" w="58285">
                <a:moveTo>
                  <a:pt x="0" y="0"/>
                </a:moveTo>
                <a:cubicBezTo>
                  <a:pt x="5409" y="2152"/>
                  <a:pt x="22743" y="12447"/>
                  <a:pt x="32458" y="12913"/>
                </a:cubicBezTo>
                <a:cubicBezTo>
                  <a:pt x="42172" y="13378"/>
                  <a:pt x="53980" y="4478"/>
                  <a:pt x="58285" y="2792"/>
                </a:cubicBezTo>
              </a:path>
            </a:pathLst>
          </a:custGeom>
          <a:noFill/>
          <a:ln cap="flat" cmpd="sng" w="38100">
            <a:solidFill>
              <a:srgbClr val="FFFF00"/>
            </a:solidFill>
            <a:prstDash val="solid"/>
            <a:round/>
            <a:headEnd len="lg" w="lg" type="none"/>
            <a:tailEnd len="lg" w="lg" type="none"/>
          </a:ln>
        </p:spPr>
      </p:sp>
      <p:sp>
        <p:nvSpPr>
          <p:cNvPr id="246" name="Shape 246"/>
          <p:cNvSpPr/>
          <p:nvPr/>
        </p:nvSpPr>
        <p:spPr>
          <a:xfrm>
            <a:off x="3490075" y="5758625"/>
            <a:ext cx="1247700" cy="375725"/>
          </a:xfrm>
          <a:custGeom>
            <a:pathLst>
              <a:path extrusionOk="0" h="15029" w="49908">
                <a:moveTo>
                  <a:pt x="0" y="0"/>
                </a:moveTo>
                <a:cubicBezTo>
                  <a:pt x="5235" y="2501"/>
                  <a:pt x="23093" y="14832"/>
                  <a:pt x="31411" y="15007"/>
                </a:cubicBezTo>
                <a:cubicBezTo>
                  <a:pt x="39729" y="15181"/>
                  <a:pt x="46825" y="3373"/>
                  <a:pt x="49908" y="1047"/>
                </a:cubicBezTo>
              </a:path>
            </a:pathLst>
          </a:custGeom>
          <a:noFill/>
          <a:ln cap="flat" cmpd="sng" w="38100">
            <a:solidFill>
              <a:srgbClr val="FFFF00"/>
            </a:solidFill>
            <a:prstDash val="solid"/>
            <a:round/>
            <a:headEnd len="lg" w="lg" type="none"/>
            <a:tailEnd len="lg" w="lg" type="none"/>
          </a:ln>
        </p:spPr>
      </p:sp>
      <p:sp>
        <p:nvSpPr>
          <p:cNvPr id="247" name="Shape 247"/>
          <p:cNvSpPr/>
          <p:nvPr/>
        </p:nvSpPr>
        <p:spPr>
          <a:xfrm rot="-480115">
            <a:off x="1736394" y="3601196"/>
            <a:ext cx="189646" cy="148153"/>
          </a:xfrm>
          <a:prstGeom prst="triangle">
            <a:avLst>
              <a:gd fmla="val 50000" name="adj"/>
            </a:avLst>
          </a:prstGeom>
          <a:solidFill>
            <a:srgbClr val="FFFF00"/>
          </a:solidFill>
          <a:ln cap="flat" cmpd="sng"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48" name="Shape 248"/>
          <p:cNvSpPr/>
          <p:nvPr/>
        </p:nvSpPr>
        <p:spPr>
          <a:xfrm rot="2565330">
            <a:off x="3002695" y="5750930"/>
            <a:ext cx="189579" cy="148187"/>
          </a:xfrm>
          <a:prstGeom prst="triangle">
            <a:avLst>
              <a:gd fmla="val 50000" name="adj"/>
            </a:avLst>
          </a:prstGeom>
          <a:solidFill>
            <a:srgbClr val="FFFF00"/>
          </a:solidFill>
          <a:ln cap="flat" cmpd="sng"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49" name="Shape 249"/>
          <p:cNvSpPr/>
          <p:nvPr/>
        </p:nvSpPr>
        <p:spPr>
          <a:xfrm rot="2565330">
            <a:off x="4620920" y="5750930"/>
            <a:ext cx="189579" cy="148187"/>
          </a:xfrm>
          <a:prstGeom prst="triangle">
            <a:avLst>
              <a:gd fmla="val 50000" name="adj"/>
            </a:avLst>
          </a:prstGeom>
          <a:solidFill>
            <a:srgbClr val="FFFF00"/>
          </a:solidFill>
          <a:ln cap="flat" cmpd="sng"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p:nvPr/>
        </p:nvSpPr>
        <p:spPr>
          <a:xfrm>
            <a:off x="1167775" y="3870500"/>
            <a:ext cx="5500200" cy="1664699"/>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255" name="Shape 255"/>
          <p:cNvSpPr/>
          <p:nvPr/>
        </p:nvSpPr>
        <p:spPr>
          <a:xfrm>
            <a:off x="6667975" y="3922975"/>
            <a:ext cx="1405800" cy="16392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256" name="Shape 256"/>
          <p:cNvSpPr/>
          <p:nvPr/>
        </p:nvSpPr>
        <p:spPr>
          <a:xfrm>
            <a:off x="1159798" y="3883250"/>
            <a:ext cx="6913500" cy="1639200"/>
          </a:xfrm>
          <a:prstGeom prst="rect">
            <a:avLst/>
          </a:prstGeom>
          <a:noFill/>
          <a:ln cap="flat" cmpd="sng" w="762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7" name="Shape 257"/>
          <p:cNvSpPr txBox="1"/>
          <p:nvPr/>
        </p:nvSpPr>
        <p:spPr>
          <a:xfrm>
            <a:off x="418002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5</a:t>
            </a:r>
          </a:p>
        </p:txBody>
      </p:sp>
      <p:sp>
        <p:nvSpPr>
          <p:cNvPr id="258" name="Shape 258"/>
          <p:cNvSpPr txBox="1"/>
          <p:nvPr/>
        </p:nvSpPr>
        <p:spPr>
          <a:xfrm>
            <a:off x="288077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3</a:t>
            </a:r>
          </a:p>
        </p:txBody>
      </p:sp>
      <p:sp>
        <p:nvSpPr>
          <p:cNvPr id="259" name="Shape 259"/>
          <p:cNvSpPr txBox="1"/>
          <p:nvPr/>
        </p:nvSpPr>
        <p:spPr>
          <a:xfrm>
            <a:off x="7597822"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4</a:t>
            </a:r>
          </a:p>
          <a:p>
            <a:pPr lvl="0" rtl="0">
              <a:spcBef>
                <a:spcPts val="0"/>
              </a:spcBef>
              <a:buNone/>
            </a:pPr>
            <a:r>
              <a:t/>
            </a:r>
            <a:endParaRPr sz="3000">
              <a:solidFill>
                <a:schemeClr val="lt1"/>
              </a:solidFill>
            </a:endParaRPr>
          </a:p>
        </p:txBody>
      </p:sp>
      <p:cxnSp>
        <p:nvCxnSpPr>
          <p:cNvPr id="260" name="Shape 260"/>
          <p:cNvCxnSpPr/>
          <p:nvPr/>
        </p:nvCxnSpPr>
        <p:spPr>
          <a:xfrm>
            <a:off x="2548972"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261" name="Shape 261"/>
          <p:cNvCxnSpPr/>
          <p:nvPr/>
        </p:nvCxnSpPr>
        <p:spPr>
          <a:xfrm>
            <a:off x="3885924"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262" name="Shape 262"/>
          <p:cNvCxnSpPr/>
          <p:nvPr/>
        </p:nvCxnSpPr>
        <p:spPr>
          <a:xfrm>
            <a:off x="5248674"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263" name="Shape 263"/>
          <p:cNvCxnSpPr/>
          <p:nvPr/>
        </p:nvCxnSpPr>
        <p:spPr>
          <a:xfrm>
            <a:off x="6667971" y="3843419"/>
            <a:ext cx="0" cy="1664699"/>
          </a:xfrm>
          <a:prstGeom prst="straightConnector1">
            <a:avLst/>
          </a:prstGeom>
          <a:noFill/>
          <a:ln cap="flat" cmpd="sng" w="76200">
            <a:solidFill>
              <a:schemeClr val="lt1"/>
            </a:solidFill>
            <a:prstDash val="solid"/>
            <a:round/>
            <a:headEnd len="lg" w="lg" type="none"/>
            <a:tailEnd len="lg" w="lg" type="none"/>
          </a:ln>
        </p:spPr>
      </p:cxnSp>
      <p:sp>
        <p:nvSpPr>
          <p:cNvPr id="264" name="Shape 264"/>
          <p:cNvSpPr/>
          <p:nvPr/>
        </p:nvSpPr>
        <p:spPr>
          <a:xfrm>
            <a:off x="204661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5" name="Shape 265"/>
          <p:cNvSpPr/>
          <p:nvPr/>
        </p:nvSpPr>
        <p:spPr>
          <a:xfrm>
            <a:off x="6120976"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6" name="Shape 266"/>
          <p:cNvSpPr/>
          <p:nvPr/>
        </p:nvSpPr>
        <p:spPr>
          <a:xfrm>
            <a:off x="473297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7" name="Shape 267"/>
          <p:cNvSpPr/>
          <p:nvPr/>
        </p:nvSpPr>
        <p:spPr>
          <a:xfrm>
            <a:off x="337022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8" name="Shape 268"/>
          <p:cNvSpPr/>
          <p:nvPr/>
        </p:nvSpPr>
        <p:spPr>
          <a:xfrm>
            <a:off x="7557472"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9" name="Shape 269"/>
          <p:cNvSpPr txBox="1"/>
          <p:nvPr/>
        </p:nvSpPr>
        <p:spPr>
          <a:xfrm>
            <a:off x="3364664"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1</a:t>
            </a:r>
          </a:p>
        </p:txBody>
      </p:sp>
      <p:sp>
        <p:nvSpPr>
          <p:cNvPr id="270" name="Shape 270"/>
          <p:cNvSpPr txBox="1"/>
          <p:nvPr/>
        </p:nvSpPr>
        <p:spPr>
          <a:xfrm>
            <a:off x="2086964"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0</a:t>
            </a:r>
          </a:p>
        </p:txBody>
      </p:sp>
      <p:sp>
        <p:nvSpPr>
          <p:cNvPr id="271" name="Shape 271"/>
          <p:cNvSpPr txBox="1"/>
          <p:nvPr/>
        </p:nvSpPr>
        <p:spPr>
          <a:xfrm>
            <a:off x="4773324" y="3850890"/>
            <a:ext cx="434999" cy="596699"/>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chemeClr val="lt1"/>
                </a:solidFill>
              </a:rPr>
              <a:t>2</a:t>
            </a:r>
          </a:p>
          <a:p>
            <a:pPr lvl="0" rtl="0">
              <a:spcBef>
                <a:spcPts val="0"/>
              </a:spcBef>
              <a:buNone/>
            </a:pPr>
            <a:r>
              <a:t/>
            </a:r>
            <a:endParaRPr sz="3000">
              <a:solidFill>
                <a:schemeClr val="lt1"/>
              </a:solidFill>
            </a:endParaRPr>
          </a:p>
        </p:txBody>
      </p:sp>
      <p:sp>
        <p:nvSpPr>
          <p:cNvPr id="272" name="Shape 272"/>
          <p:cNvSpPr txBox="1"/>
          <p:nvPr/>
        </p:nvSpPr>
        <p:spPr>
          <a:xfrm>
            <a:off x="6161326"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3</a:t>
            </a:r>
          </a:p>
          <a:p>
            <a:pPr lvl="0" rtl="0">
              <a:spcBef>
                <a:spcPts val="0"/>
              </a:spcBef>
              <a:buNone/>
            </a:pPr>
            <a:r>
              <a:t/>
            </a:r>
            <a:endParaRPr sz="3000">
              <a:solidFill>
                <a:schemeClr val="lt1"/>
              </a:solidFill>
            </a:endParaRPr>
          </a:p>
        </p:txBody>
      </p:sp>
      <p:sp>
        <p:nvSpPr>
          <p:cNvPr id="273" name="Shape 273"/>
          <p:cNvSpPr txBox="1"/>
          <p:nvPr/>
        </p:nvSpPr>
        <p:spPr>
          <a:xfrm>
            <a:off x="4353175" y="1964450"/>
            <a:ext cx="4420800" cy="19046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FF0000"/>
                </a:solidFill>
              </a:rPr>
              <a:t>Unsorted</a:t>
            </a:r>
          </a:p>
        </p:txBody>
      </p:sp>
      <p:sp>
        <p:nvSpPr>
          <p:cNvPr id="274" name="Shape 274"/>
          <p:cNvSpPr txBox="1"/>
          <p:nvPr/>
        </p:nvSpPr>
        <p:spPr>
          <a:xfrm>
            <a:off x="1032770" y="2013725"/>
            <a:ext cx="44208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00FF00"/>
                </a:solidFill>
              </a:rPr>
              <a:t>Sorted</a:t>
            </a:r>
            <a:r>
              <a:rPr lang="en" sz="3600">
                <a:solidFill>
                  <a:srgbClr val="00FF00"/>
                </a:solidFill>
                <a:latin typeface="Calibri"/>
                <a:ea typeface="Calibri"/>
                <a:cs typeface="Calibri"/>
                <a:sym typeface="Calibri"/>
              </a:rPr>
              <a:t>    </a:t>
            </a:r>
          </a:p>
        </p:txBody>
      </p:sp>
      <p:sp>
        <p:nvSpPr>
          <p:cNvPr id="275" name="Shape 275"/>
          <p:cNvSpPr txBox="1"/>
          <p:nvPr/>
        </p:nvSpPr>
        <p:spPr>
          <a:xfrm>
            <a:off x="148957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2</a:t>
            </a:r>
          </a:p>
        </p:txBody>
      </p:sp>
      <p:sp>
        <p:nvSpPr>
          <p:cNvPr id="276" name="Shape 276"/>
          <p:cNvSpPr txBox="1"/>
          <p:nvPr/>
        </p:nvSpPr>
        <p:spPr>
          <a:xfrm>
            <a:off x="5603950"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6</a:t>
            </a:r>
          </a:p>
        </p:txBody>
      </p:sp>
      <p:sp>
        <p:nvSpPr>
          <p:cNvPr id="277" name="Shape 277"/>
          <p:cNvSpPr txBox="1"/>
          <p:nvPr/>
        </p:nvSpPr>
        <p:spPr>
          <a:xfrm>
            <a:off x="693092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4</a:t>
            </a:r>
          </a:p>
        </p:txBody>
      </p:sp>
      <p:sp>
        <p:nvSpPr>
          <p:cNvPr id="278" name="Shape 278"/>
          <p:cNvSpPr txBox="1"/>
          <p:nvPr/>
        </p:nvSpPr>
        <p:spPr>
          <a:xfrm>
            <a:off x="898325" y="738975"/>
            <a:ext cx="7384200" cy="11054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6 &gt; 5</a:t>
            </a:r>
          </a:p>
          <a:p>
            <a:pPr indent="0" lvl="0" marL="0" marR="0" rtl="0" algn="ctr">
              <a:spcBef>
                <a:spcPts val="0"/>
              </a:spcBef>
              <a:buClr>
                <a:schemeClr val="dk1"/>
              </a:buClr>
              <a:buSzPct val="25000"/>
              <a:buFont typeface="Arial"/>
              <a:buNone/>
            </a:pPr>
            <a:r>
              <a:rPr b="1" lang="en" sz="3950">
                <a:solidFill>
                  <a:srgbClr val="F2F2F2"/>
                </a:solidFill>
              </a:rPr>
              <a:t>insert 6 to right of 5 </a:t>
            </a: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p:nvPr/>
        </p:nvSpPr>
        <p:spPr>
          <a:xfrm>
            <a:off x="1167775" y="3870500"/>
            <a:ext cx="5500200" cy="1664699"/>
          </a:xfrm>
          <a:prstGeom prst="rect">
            <a:avLst/>
          </a:prstGeom>
          <a:solidFill>
            <a:srgbClr val="00FF00"/>
          </a:solidFill>
          <a:ln>
            <a:noFill/>
          </a:ln>
        </p:spPr>
        <p:txBody>
          <a:bodyPr anchorCtr="0" anchor="ctr" bIns="91425" lIns="91425" rIns="91425" tIns="91425">
            <a:noAutofit/>
          </a:bodyPr>
          <a:lstStyle/>
          <a:p>
            <a:pPr>
              <a:spcBef>
                <a:spcPts val="0"/>
              </a:spcBef>
              <a:buNone/>
            </a:pPr>
            <a:r>
              <a:t/>
            </a:r>
            <a:endParaRPr/>
          </a:p>
        </p:txBody>
      </p:sp>
      <p:sp>
        <p:nvSpPr>
          <p:cNvPr id="284" name="Shape 284"/>
          <p:cNvSpPr/>
          <p:nvPr/>
        </p:nvSpPr>
        <p:spPr>
          <a:xfrm>
            <a:off x="6667975" y="3922975"/>
            <a:ext cx="1405499" cy="1639200"/>
          </a:xfrm>
          <a:prstGeom prst="rect">
            <a:avLst/>
          </a:prstGeom>
          <a:solidFill>
            <a:srgbClr val="FF0000"/>
          </a:solidFill>
          <a:ln>
            <a:noFill/>
          </a:ln>
        </p:spPr>
        <p:txBody>
          <a:bodyPr anchorCtr="0" anchor="ctr" bIns="91425" lIns="91425" rIns="91425" tIns="91425">
            <a:noAutofit/>
          </a:bodyPr>
          <a:lstStyle/>
          <a:p>
            <a:pPr>
              <a:spcBef>
                <a:spcPts val="0"/>
              </a:spcBef>
              <a:buNone/>
            </a:pPr>
            <a:r>
              <a:t/>
            </a:r>
            <a:endParaRPr/>
          </a:p>
        </p:txBody>
      </p:sp>
      <p:sp>
        <p:nvSpPr>
          <p:cNvPr id="285" name="Shape 285"/>
          <p:cNvSpPr/>
          <p:nvPr/>
        </p:nvSpPr>
        <p:spPr>
          <a:xfrm>
            <a:off x="1159798" y="3883250"/>
            <a:ext cx="6913500" cy="1639200"/>
          </a:xfrm>
          <a:prstGeom prst="rect">
            <a:avLst/>
          </a:prstGeom>
          <a:noFill/>
          <a:ln cap="flat" cmpd="sng" w="762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6" name="Shape 286"/>
          <p:cNvSpPr txBox="1"/>
          <p:nvPr/>
        </p:nvSpPr>
        <p:spPr>
          <a:xfrm>
            <a:off x="418002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5</a:t>
            </a:r>
          </a:p>
        </p:txBody>
      </p:sp>
      <p:sp>
        <p:nvSpPr>
          <p:cNvPr id="287" name="Shape 287"/>
          <p:cNvSpPr txBox="1"/>
          <p:nvPr/>
        </p:nvSpPr>
        <p:spPr>
          <a:xfrm>
            <a:off x="288077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3</a:t>
            </a:r>
          </a:p>
        </p:txBody>
      </p:sp>
      <p:sp>
        <p:nvSpPr>
          <p:cNvPr id="288" name="Shape 288"/>
          <p:cNvSpPr txBox="1"/>
          <p:nvPr/>
        </p:nvSpPr>
        <p:spPr>
          <a:xfrm>
            <a:off x="7597822"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4</a:t>
            </a:r>
          </a:p>
          <a:p>
            <a:pPr lvl="0" rtl="0">
              <a:spcBef>
                <a:spcPts val="0"/>
              </a:spcBef>
              <a:buNone/>
            </a:pPr>
            <a:r>
              <a:t/>
            </a:r>
            <a:endParaRPr sz="3000">
              <a:solidFill>
                <a:schemeClr val="lt1"/>
              </a:solidFill>
            </a:endParaRPr>
          </a:p>
        </p:txBody>
      </p:sp>
      <p:cxnSp>
        <p:nvCxnSpPr>
          <p:cNvPr id="289" name="Shape 289"/>
          <p:cNvCxnSpPr/>
          <p:nvPr/>
        </p:nvCxnSpPr>
        <p:spPr>
          <a:xfrm>
            <a:off x="2548972"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290" name="Shape 290"/>
          <p:cNvCxnSpPr/>
          <p:nvPr/>
        </p:nvCxnSpPr>
        <p:spPr>
          <a:xfrm>
            <a:off x="3885924"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291" name="Shape 291"/>
          <p:cNvCxnSpPr/>
          <p:nvPr/>
        </p:nvCxnSpPr>
        <p:spPr>
          <a:xfrm>
            <a:off x="5248674" y="3843419"/>
            <a:ext cx="0" cy="1664699"/>
          </a:xfrm>
          <a:prstGeom prst="straightConnector1">
            <a:avLst/>
          </a:prstGeom>
          <a:noFill/>
          <a:ln cap="flat" cmpd="sng" w="76200">
            <a:solidFill>
              <a:schemeClr val="lt1"/>
            </a:solidFill>
            <a:prstDash val="solid"/>
            <a:round/>
            <a:headEnd len="lg" w="lg" type="none"/>
            <a:tailEnd len="lg" w="lg" type="none"/>
          </a:ln>
        </p:spPr>
      </p:cxnSp>
      <p:cxnSp>
        <p:nvCxnSpPr>
          <p:cNvPr id="292" name="Shape 292"/>
          <p:cNvCxnSpPr/>
          <p:nvPr/>
        </p:nvCxnSpPr>
        <p:spPr>
          <a:xfrm>
            <a:off x="6667971" y="3843419"/>
            <a:ext cx="0" cy="1664699"/>
          </a:xfrm>
          <a:prstGeom prst="straightConnector1">
            <a:avLst/>
          </a:prstGeom>
          <a:noFill/>
          <a:ln cap="flat" cmpd="sng" w="76200">
            <a:solidFill>
              <a:schemeClr val="lt1"/>
            </a:solidFill>
            <a:prstDash val="solid"/>
            <a:round/>
            <a:headEnd len="lg" w="lg" type="none"/>
            <a:tailEnd len="lg" w="lg" type="none"/>
          </a:ln>
        </p:spPr>
      </p:cxnSp>
      <p:sp>
        <p:nvSpPr>
          <p:cNvPr id="293" name="Shape 293"/>
          <p:cNvSpPr/>
          <p:nvPr/>
        </p:nvSpPr>
        <p:spPr>
          <a:xfrm>
            <a:off x="204661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4" name="Shape 294"/>
          <p:cNvSpPr/>
          <p:nvPr/>
        </p:nvSpPr>
        <p:spPr>
          <a:xfrm>
            <a:off x="6120976"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5" name="Shape 295"/>
          <p:cNvSpPr/>
          <p:nvPr/>
        </p:nvSpPr>
        <p:spPr>
          <a:xfrm>
            <a:off x="473297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6" name="Shape 296"/>
          <p:cNvSpPr/>
          <p:nvPr/>
        </p:nvSpPr>
        <p:spPr>
          <a:xfrm>
            <a:off x="3370224"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7" name="Shape 297"/>
          <p:cNvSpPr/>
          <p:nvPr/>
        </p:nvSpPr>
        <p:spPr>
          <a:xfrm>
            <a:off x="7557472" y="3876090"/>
            <a:ext cx="515700" cy="546299"/>
          </a:xfrm>
          <a:prstGeom prst="rect">
            <a:avLst/>
          </a:prstGeom>
          <a:noFill/>
          <a:ln cap="flat" cmpd="sng" w="38100">
            <a:solidFill>
              <a:schemeClr val="lt1"/>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8" name="Shape 298"/>
          <p:cNvSpPr txBox="1"/>
          <p:nvPr/>
        </p:nvSpPr>
        <p:spPr>
          <a:xfrm>
            <a:off x="3364664"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1</a:t>
            </a:r>
          </a:p>
        </p:txBody>
      </p:sp>
      <p:sp>
        <p:nvSpPr>
          <p:cNvPr id="299" name="Shape 299"/>
          <p:cNvSpPr txBox="1"/>
          <p:nvPr/>
        </p:nvSpPr>
        <p:spPr>
          <a:xfrm>
            <a:off x="2086964"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0</a:t>
            </a:r>
          </a:p>
        </p:txBody>
      </p:sp>
      <p:sp>
        <p:nvSpPr>
          <p:cNvPr id="300" name="Shape 300"/>
          <p:cNvSpPr txBox="1"/>
          <p:nvPr/>
        </p:nvSpPr>
        <p:spPr>
          <a:xfrm>
            <a:off x="4773324" y="3850890"/>
            <a:ext cx="434999" cy="596699"/>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chemeClr val="lt1"/>
                </a:solidFill>
              </a:rPr>
              <a:t>2</a:t>
            </a:r>
          </a:p>
          <a:p>
            <a:pPr lvl="0" rtl="0">
              <a:spcBef>
                <a:spcPts val="0"/>
              </a:spcBef>
              <a:buNone/>
            </a:pPr>
            <a:r>
              <a:t/>
            </a:r>
            <a:endParaRPr sz="3000">
              <a:solidFill>
                <a:schemeClr val="lt1"/>
              </a:solidFill>
            </a:endParaRPr>
          </a:p>
        </p:txBody>
      </p:sp>
      <p:sp>
        <p:nvSpPr>
          <p:cNvPr id="301" name="Shape 301"/>
          <p:cNvSpPr txBox="1"/>
          <p:nvPr/>
        </p:nvSpPr>
        <p:spPr>
          <a:xfrm>
            <a:off x="6161326" y="38508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3</a:t>
            </a:r>
          </a:p>
          <a:p>
            <a:pPr lvl="0" rtl="0">
              <a:spcBef>
                <a:spcPts val="0"/>
              </a:spcBef>
              <a:buNone/>
            </a:pPr>
            <a:r>
              <a:t/>
            </a:r>
            <a:endParaRPr sz="3000">
              <a:solidFill>
                <a:schemeClr val="lt1"/>
              </a:solidFill>
            </a:endParaRPr>
          </a:p>
        </p:txBody>
      </p:sp>
      <p:sp>
        <p:nvSpPr>
          <p:cNvPr id="302" name="Shape 302"/>
          <p:cNvSpPr txBox="1"/>
          <p:nvPr/>
        </p:nvSpPr>
        <p:spPr>
          <a:xfrm>
            <a:off x="3743575" y="1964450"/>
            <a:ext cx="4420800" cy="19046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FF0000"/>
                </a:solidFill>
              </a:rPr>
              <a:t>Unsorted</a:t>
            </a:r>
          </a:p>
        </p:txBody>
      </p:sp>
      <p:sp>
        <p:nvSpPr>
          <p:cNvPr id="303" name="Shape 303"/>
          <p:cNvSpPr txBox="1"/>
          <p:nvPr/>
        </p:nvSpPr>
        <p:spPr>
          <a:xfrm>
            <a:off x="270770" y="2013725"/>
            <a:ext cx="44208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600" u="sng">
                <a:solidFill>
                  <a:srgbClr val="00FF00"/>
                </a:solidFill>
              </a:rPr>
              <a:t>Sorted</a:t>
            </a:r>
            <a:r>
              <a:rPr lang="en" sz="3600">
                <a:solidFill>
                  <a:srgbClr val="00FF00"/>
                </a:solidFill>
                <a:latin typeface="Calibri"/>
                <a:ea typeface="Calibri"/>
                <a:cs typeface="Calibri"/>
                <a:sym typeface="Calibri"/>
              </a:rPr>
              <a:t>    </a:t>
            </a:r>
          </a:p>
        </p:txBody>
      </p:sp>
      <p:sp>
        <p:nvSpPr>
          <p:cNvPr id="304" name="Shape 304"/>
          <p:cNvSpPr txBox="1"/>
          <p:nvPr/>
        </p:nvSpPr>
        <p:spPr>
          <a:xfrm>
            <a:off x="148957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2</a:t>
            </a:r>
          </a:p>
        </p:txBody>
      </p:sp>
      <p:sp>
        <p:nvSpPr>
          <p:cNvPr id="305" name="Shape 305"/>
          <p:cNvSpPr txBox="1"/>
          <p:nvPr/>
        </p:nvSpPr>
        <p:spPr>
          <a:xfrm>
            <a:off x="5603950"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6</a:t>
            </a:r>
          </a:p>
        </p:txBody>
      </p:sp>
      <p:sp>
        <p:nvSpPr>
          <p:cNvPr id="306" name="Shape 306"/>
          <p:cNvSpPr txBox="1"/>
          <p:nvPr/>
        </p:nvSpPr>
        <p:spPr>
          <a:xfrm>
            <a:off x="6930925" y="4299850"/>
            <a:ext cx="820800" cy="1032599"/>
          </a:xfrm>
          <a:prstGeom prst="rect">
            <a:avLst/>
          </a:prstGeom>
          <a:noFill/>
          <a:ln>
            <a:noFill/>
          </a:ln>
        </p:spPr>
        <p:txBody>
          <a:bodyPr anchorCtr="0" anchor="t" bIns="91425" lIns="91425" rIns="91425" tIns="91425">
            <a:noAutofit/>
          </a:bodyPr>
          <a:lstStyle/>
          <a:p>
            <a:pPr lvl="0" rtl="0">
              <a:spcBef>
                <a:spcPts val="0"/>
              </a:spcBef>
              <a:buNone/>
            </a:pPr>
            <a:r>
              <a:rPr lang="en" sz="6000">
                <a:solidFill>
                  <a:schemeClr val="lt1"/>
                </a:solidFill>
              </a:rPr>
              <a:t>4</a:t>
            </a:r>
          </a:p>
        </p:txBody>
      </p:sp>
      <p:sp>
        <p:nvSpPr>
          <p:cNvPr id="307" name="Shape 307"/>
          <p:cNvSpPr txBox="1"/>
          <p:nvPr/>
        </p:nvSpPr>
        <p:spPr>
          <a:xfrm>
            <a:off x="898325" y="1043775"/>
            <a:ext cx="7384200" cy="11054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4 &lt; 6, 4 &lt; 5, and 4 &gt; 3</a:t>
            </a:r>
          </a:p>
          <a:p>
            <a:pPr indent="0" lvl="0" marL="0" marR="0" rtl="0" algn="ctr">
              <a:spcBef>
                <a:spcPts val="0"/>
              </a:spcBef>
              <a:buClr>
                <a:schemeClr val="dk1"/>
              </a:buClr>
              <a:buSzPct val="25000"/>
              <a:buFont typeface="Arial"/>
              <a:buNone/>
            </a:pPr>
            <a:r>
              <a:rPr b="1" lang="en" sz="3950">
                <a:solidFill>
                  <a:srgbClr val="F2F2F2"/>
                </a:solidFill>
              </a:rPr>
              <a:t>shift 5 and 6 </a:t>
            </a:r>
          </a:p>
          <a:p>
            <a:pPr indent="0" lvl="0" marL="0" marR="0" rtl="0" algn="ctr">
              <a:spcBef>
                <a:spcPts val="0"/>
              </a:spcBef>
              <a:buClr>
                <a:schemeClr val="dk1"/>
              </a:buClr>
              <a:buSzPct val="25000"/>
              <a:buFont typeface="Arial"/>
              <a:buNone/>
            </a:pPr>
            <a:r>
              <a:rPr b="1" lang="en" sz="3950">
                <a:solidFill>
                  <a:srgbClr val="F2F2F2"/>
                </a:solidFill>
              </a:rPr>
              <a:t>insert 4 to right of 3</a:t>
            </a: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
        <p:nvSpPr>
          <p:cNvPr id="308" name="Shape 308"/>
          <p:cNvSpPr/>
          <p:nvPr/>
        </p:nvSpPr>
        <p:spPr>
          <a:xfrm>
            <a:off x="4639773" y="3315400"/>
            <a:ext cx="3228409" cy="384075"/>
          </a:xfrm>
          <a:custGeom>
            <a:pathLst>
              <a:path extrusionOk="0" h="15363" w="101212">
                <a:moveTo>
                  <a:pt x="101212" y="15014"/>
                </a:moveTo>
                <a:cubicBezTo>
                  <a:pt x="91847" y="12512"/>
                  <a:pt x="61890" y="-51"/>
                  <a:pt x="45022" y="7"/>
                </a:cubicBezTo>
                <a:cubicBezTo>
                  <a:pt x="28153" y="65"/>
                  <a:pt x="7503" y="12803"/>
                  <a:pt x="0" y="15363"/>
                </a:cubicBezTo>
              </a:path>
            </a:pathLst>
          </a:custGeom>
          <a:noFill/>
          <a:ln cap="flat" cmpd="sng" w="38100">
            <a:solidFill>
              <a:srgbClr val="FFFF00"/>
            </a:solidFill>
            <a:prstDash val="solid"/>
            <a:round/>
            <a:headEnd len="lg" w="lg" type="none"/>
            <a:tailEnd len="lg" w="lg" type="none"/>
          </a:ln>
        </p:spPr>
      </p:sp>
      <p:sp>
        <p:nvSpPr>
          <p:cNvPr id="309" name="Shape 309"/>
          <p:cNvSpPr/>
          <p:nvPr/>
        </p:nvSpPr>
        <p:spPr>
          <a:xfrm>
            <a:off x="4257300" y="5732450"/>
            <a:ext cx="1457125" cy="324275"/>
          </a:xfrm>
          <a:custGeom>
            <a:pathLst>
              <a:path extrusionOk="0" h="12971" w="58285">
                <a:moveTo>
                  <a:pt x="0" y="0"/>
                </a:moveTo>
                <a:cubicBezTo>
                  <a:pt x="5409" y="2152"/>
                  <a:pt x="22743" y="12447"/>
                  <a:pt x="32458" y="12913"/>
                </a:cubicBezTo>
                <a:cubicBezTo>
                  <a:pt x="42172" y="13378"/>
                  <a:pt x="53980" y="4478"/>
                  <a:pt x="58285" y="2792"/>
                </a:cubicBezTo>
              </a:path>
            </a:pathLst>
          </a:custGeom>
          <a:noFill/>
          <a:ln cap="flat" cmpd="sng" w="38100">
            <a:solidFill>
              <a:srgbClr val="FFFF00"/>
            </a:solidFill>
            <a:prstDash val="solid"/>
            <a:round/>
            <a:headEnd len="lg" w="lg" type="none"/>
            <a:tailEnd len="lg" w="lg" type="none"/>
          </a:ln>
        </p:spPr>
      </p:sp>
      <p:sp>
        <p:nvSpPr>
          <p:cNvPr id="310" name="Shape 310"/>
          <p:cNvSpPr/>
          <p:nvPr/>
        </p:nvSpPr>
        <p:spPr>
          <a:xfrm>
            <a:off x="6080875" y="5758625"/>
            <a:ext cx="1247700" cy="375725"/>
          </a:xfrm>
          <a:custGeom>
            <a:pathLst>
              <a:path extrusionOk="0" h="15029" w="49908">
                <a:moveTo>
                  <a:pt x="0" y="0"/>
                </a:moveTo>
                <a:cubicBezTo>
                  <a:pt x="5235" y="2501"/>
                  <a:pt x="23093" y="14832"/>
                  <a:pt x="31411" y="15007"/>
                </a:cubicBezTo>
                <a:cubicBezTo>
                  <a:pt x="39729" y="15181"/>
                  <a:pt x="46825" y="3373"/>
                  <a:pt x="49908" y="1047"/>
                </a:cubicBezTo>
              </a:path>
            </a:pathLst>
          </a:custGeom>
          <a:noFill/>
          <a:ln cap="flat" cmpd="sng" w="38100">
            <a:solidFill>
              <a:srgbClr val="FFFF00"/>
            </a:solidFill>
            <a:prstDash val="solid"/>
            <a:round/>
            <a:headEnd len="lg" w="lg" type="none"/>
            <a:tailEnd len="lg" w="lg" type="none"/>
          </a:ln>
        </p:spPr>
      </p:sp>
      <p:sp>
        <p:nvSpPr>
          <p:cNvPr id="311" name="Shape 311"/>
          <p:cNvSpPr/>
          <p:nvPr/>
        </p:nvSpPr>
        <p:spPr>
          <a:xfrm rot="-480115">
            <a:off x="4521719" y="3601196"/>
            <a:ext cx="189646" cy="148153"/>
          </a:xfrm>
          <a:prstGeom prst="triangle">
            <a:avLst>
              <a:gd fmla="val 50000" name="adj"/>
            </a:avLst>
          </a:prstGeom>
          <a:solidFill>
            <a:srgbClr val="FFFF00"/>
          </a:solidFill>
          <a:ln cap="flat" cmpd="sng"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2" name="Shape 312"/>
          <p:cNvSpPr/>
          <p:nvPr/>
        </p:nvSpPr>
        <p:spPr>
          <a:xfrm rot="2565330">
            <a:off x="5593495" y="5750930"/>
            <a:ext cx="189579" cy="148187"/>
          </a:xfrm>
          <a:prstGeom prst="triangle">
            <a:avLst>
              <a:gd fmla="val 50000" name="adj"/>
            </a:avLst>
          </a:prstGeom>
          <a:solidFill>
            <a:srgbClr val="FFFF00"/>
          </a:solidFill>
          <a:ln cap="flat" cmpd="sng"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3" name="Shape 313"/>
          <p:cNvSpPr/>
          <p:nvPr/>
        </p:nvSpPr>
        <p:spPr>
          <a:xfrm rot="2565330">
            <a:off x="7211720" y="5750930"/>
            <a:ext cx="189579" cy="148187"/>
          </a:xfrm>
          <a:prstGeom prst="triangle">
            <a:avLst>
              <a:gd fmla="val 50000" name="adj"/>
            </a:avLst>
          </a:prstGeom>
          <a:solidFill>
            <a:srgbClr val="FFFF00"/>
          </a:solidFill>
          <a:ln cap="flat" cmpd="sng" w="19050">
            <a:solidFill>
              <a:srgbClr val="FF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nvSpPr>
        <p:spPr>
          <a:xfrm>
            <a:off x="412825" y="1954100"/>
            <a:ext cx="8378999" cy="3440999"/>
          </a:xfrm>
          <a:prstGeom prst="rect">
            <a:avLst/>
          </a:prstGeom>
          <a:noFill/>
          <a:ln>
            <a:noFill/>
          </a:ln>
        </p:spPr>
        <p:txBody>
          <a:bodyPr anchorCtr="0" anchor="ctr" bIns="45700" lIns="91425" rIns="91425" tIns="45700">
            <a:noAutofit/>
          </a:bodyPr>
          <a:lstStyle/>
          <a:p>
            <a:pPr lvl="0" marR="0" rtl="0">
              <a:spcBef>
                <a:spcPts val="0"/>
              </a:spcBef>
              <a:buNone/>
            </a:pPr>
            <a:r>
              <a:rPr b="1" lang="en" sz="3000">
                <a:solidFill>
                  <a:srgbClr val="F2F2F2"/>
                </a:solidFill>
              </a:rPr>
              <a:t>For each unsorted element n:</a:t>
            </a:r>
          </a:p>
          <a:p>
            <a:pPr lvl="0" marR="0" rtl="0">
              <a:spcBef>
                <a:spcPts val="0"/>
              </a:spcBef>
              <a:buNone/>
            </a:pPr>
            <a:r>
              <a:t/>
            </a:r>
            <a:endParaRPr b="1" sz="3000">
              <a:solidFill>
                <a:srgbClr val="F2F2F2"/>
              </a:solidFill>
            </a:endParaRPr>
          </a:p>
          <a:p>
            <a:pPr lvl="0" rtl="0">
              <a:spcBef>
                <a:spcPts val="0"/>
              </a:spcBef>
              <a:buNone/>
            </a:pPr>
            <a:r>
              <a:rPr b="1" lang="en" sz="3000">
                <a:solidFill>
                  <a:srgbClr val="F2F2F2"/>
                </a:solidFill>
              </a:rPr>
              <a:t>1. Determine where in sorted portion of the list to insert n</a:t>
            </a:r>
          </a:p>
          <a:p>
            <a:pPr lvl="0" rtl="0">
              <a:spcBef>
                <a:spcPts val="0"/>
              </a:spcBef>
              <a:buNone/>
            </a:pPr>
            <a:r>
              <a:t/>
            </a:r>
            <a:endParaRPr b="1" sz="3000">
              <a:solidFill>
                <a:srgbClr val="F2F2F2"/>
              </a:solidFill>
            </a:endParaRPr>
          </a:p>
          <a:p>
            <a:pPr lvl="0" rtl="0">
              <a:spcBef>
                <a:spcPts val="0"/>
              </a:spcBef>
              <a:buNone/>
            </a:pPr>
            <a:r>
              <a:rPr b="1" lang="en" sz="3000">
                <a:solidFill>
                  <a:srgbClr val="F2F2F2"/>
                </a:solidFill>
              </a:rPr>
              <a:t>2. Shift sorted elements rightwards as necessary to make room for n</a:t>
            </a:r>
          </a:p>
          <a:p>
            <a:pPr lvl="0" rtl="0">
              <a:spcBef>
                <a:spcPts val="0"/>
              </a:spcBef>
              <a:buNone/>
            </a:pPr>
            <a:r>
              <a:t/>
            </a:r>
            <a:endParaRPr b="1" sz="3000">
              <a:solidFill>
                <a:srgbClr val="F2F2F2"/>
              </a:solidFill>
            </a:endParaRPr>
          </a:p>
          <a:p>
            <a:pPr lvl="0" rtl="0">
              <a:spcBef>
                <a:spcPts val="0"/>
              </a:spcBef>
              <a:buNone/>
            </a:pPr>
            <a:r>
              <a:rPr b="1" lang="en" sz="3000">
                <a:solidFill>
                  <a:srgbClr val="F2F2F2"/>
                </a:solidFill>
              </a:rPr>
              <a:t>3. Insert n into sorted portion of the list</a:t>
            </a: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nvSpPr>
        <p:spPr>
          <a:xfrm>
            <a:off x="116100" y="1678250"/>
            <a:ext cx="9888299" cy="4132500"/>
          </a:xfrm>
          <a:prstGeom prst="rect">
            <a:avLst/>
          </a:prstGeom>
          <a:noFill/>
          <a:ln>
            <a:noFill/>
          </a:ln>
        </p:spPr>
        <p:txBody>
          <a:bodyPr anchorCtr="0" anchor="ctr" bIns="45700" lIns="91425" rIns="91425" tIns="45700">
            <a:noAutofit/>
          </a:bodyPr>
          <a:lstStyle/>
          <a:p>
            <a:pPr lvl="0" rtl="0">
              <a:spcBef>
                <a:spcPts val="0"/>
              </a:spcBef>
              <a:buNone/>
            </a:pPr>
            <a:r>
              <a:rPr b="1" lang="en" sz="3600">
                <a:solidFill>
                  <a:srgbClr val="F2F2F2"/>
                </a:solidFill>
              </a:rPr>
              <a:t>for i = 0 to n - 1</a:t>
            </a:r>
          </a:p>
          <a:p>
            <a:pPr lvl="0" rtl="0">
              <a:spcBef>
                <a:spcPts val="0"/>
              </a:spcBef>
              <a:buNone/>
            </a:pPr>
            <a:r>
              <a:rPr b="1" lang="en" sz="3600">
                <a:solidFill>
                  <a:srgbClr val="F2F2F2"/>
                </a:solidFill>
              </a:rPr>
              <a:t>	  element = array[i]</a:t>
            </a:r>
          </a:p>
          <a:p>
            <a:pPr lvl="0" rtl="0">
              <a:spcBef>
                <a:spcPts val="0"/>
              </a:spcBef>
              <a:buNone/>
            </a:pPr>
            <a:r>
              <a:rPr b="1" lang="en" sz="3600">
                <a:solidFill>
                  <a:srgbClr val="F2F2F2"/>
                </a:solidFill>
              </a:rPr>
              <a:t>	  j = i</a:t>
            </a:r>
          </a:p>
          <a:p>
            <a:pPr lvl="0" rtl="0">
              <a:spcBef>
                <a:spcPts val="0"/>
              </a:spcBef>
              <a:buNone/>
            </a:pPr>
            <a:r>
              <a:rPr b="1" lang="en" sz="3600">
                <a:solidFill>
                  <a:srgbClr val="F2F2F2"/>
                </a:solidFill>
              </a:rPr>
              <a:t>	  while (j &gt; 0 and array[j - 1] &gt; element)</a:t>
            </a:r>
          </a:p>
          <a:p>
            <a:pPr lvl="0" rtl="0">
              <a:spcBef>
                <a:spcPts val="0"/>
              </a:spcBef>
              <a:buNone/>
            </a:pPr>
            <a:r>
              <a:rPr b="1" lang="en" sz="3600">
                <a:solidFill>
                  <a:srgbClr val="F2F2F2"/>
                </a:solidFill>
              </a:rPr>
              <a:t>		    array[j] = array[j - 1]</a:t>
            </a:r>
          </a:p>
          <a:p>
            <a:pPr lvl="0" rtl="0">
              <a:spcBef>
                <a:spcPts val="0"/>
              </a:spcBef>
              <a:buNone/>
            </a:pPr>
            <a:r>
              <a:rPr b="1" lang="en" sz="3600">
                <a:solidFill>
                  <a:srgbClr val="F2F2F2"/>
                </a:solidFill>
              </a:rPr>
              <a:t>		    j = j - 1</a:t>
            </a:r>
          </a:p>
          <a:p>
            <a:pPr lvl="0" rtl="0">
              <a:spcBef>
                <a:spcPts val="0"/>
              </a:spcBef>
              <a:buNone/>
            </a:pPr>
            <a:r>
              <a:rPr b="1" lang="en" sz="3600">
                <a:solidFill>
                  <a:srgbClr val="F2F2F2"/>
                </a:solidFill>
              </a:rPr>
              <a:t>	  array[j] = element</a:t>
            </a:r>
          </a:p>
          <a:p>
            <a:pPr lvl="0" rtl="0">
              <a:spcBef>
                <a:spcPts val="0"/>
              </a:spcBef>
              <a:buNone/>
            </a:pPr>
            <a:r>
              <a:t/>
            </a:r>
            <a:endParaRPr b="1" sz="3000">
              <a:solidFill>
                <a:srgbClr val="F2F2F2"/>
              </a:solidFill>
            </a:endParaRPr>
          </a:p>
          <a:p>
            <a:pPr indent="0" lvl="0" marL="0" marR="0" rtl="0" algn="l">
              <a:spcBef>
                <a:spcPts val="0"/>
              </a:spcBef>
              <a:buClr>
                <a:schemeClr val="dk1"/>
              </a:buClr>
              <a:buFont typeface="Arial"/>
              <a:buNone/>
            </a:pPr>
            <a:r>
              <a:t/>
            </a:r>
            <a:endParaRPr b="0" baseline="0" i="0" sz="4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