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application/xml" Extension="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" Type="http://schemas.openxmlformats.org/officeDocument/2006/relationships/presProps" Target="presProps.xml"/><Relationship Id="rId1" Type="http://schemas.openxmlformats.org/officeDocument/2006/relationships/theme" Target="theme/theme4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3" Type="http://schemas.openxmlformats.org/officeDocument/2006/relationships/tableStyles" Target="tableStyles.xml"/><Relationship Id="rId9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8" Type="http://schemas.openxmlformats.org/officeDocument/2006/relationships/slide" Target="slides/slide2.xml"/><Relationship Id="rId7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</a:t>
            </a:r>
            <a:r>
              <a:rPr b="1" lang="en"/>
              <a:t>queue</a:t>
            </a:r>
            <a:r>
              <a:rPr lang="en"/>
              <a:t> is a data structure that is similar in spirit to a fair line. As you can see in this photo, the first dog in line can expect to be the first to pee on the tree.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Similarly, with queues, the first element inserted will be the first element retrieved. We'll refer to this pattern of insertion and retrieval as </a:t>
            </a:r>
            <a:r>
              <a:rPr b="1" lang="en"/>
              <a:t>"first-in, first-out,"</a:t>
            </a:r>
            <a:r>
              <a:rPr lang="en"/>
              <a:t> or </a:t>
            </a:r>
            <a:r>
              <a:rPr b="1" lang="en"/>
              <a:t>FIFO</a:t>
            </a:r>
            <a:r>
              <a:rPr lang="en"/>
              <a:t> for short.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A queue's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enqueue</a:t>
            </a:r>
            <a:r>
              <a:rPr lang="en"/>
              <a:t> function places a new element at a queue's "tail" end, while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dequeue</a:t>
            </a:r>
            <a:r>
              <a:rPr lang="en"/>
              <a:t> retrieves the element at a queue's "head" (i.e., front).  ***Be aware that you may see variations on the names of these functions in different textbooks as they aren't as standardized as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en"/>
              <a:t> 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pop</a:t>
            </a:r>
            <a:r>
              <a:rPr lang="en"/>
              <a:t> are for stacks.***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Like stacks (and unlike arrays), queues typically don't allow access to elements in the middle. </a:t>
            </a:r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This is one way to define a queue for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char*</a:t>
            </a:r>
            <a:r>
              <a:rPr lang="en"/>
              <a:t>s.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head </a:t>
            </a:r>
            <a:r>
              <a:rPr lang="en"/>
              <a:t>is the index of the queue's head element. We'll adjust it as we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dequeue</a:t>
            </a:r>
            <a:r>
              <a:rPr lang="en"/>
              <a:t> elements.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Why would we need to keep track of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/>
              <a:t> of our queue? Why not simply consider the element at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strings[0]</a:t>
            </a:r>
            <a:r>
              <a:rPr lang="en"/>
              <a:t> to be the head and the element at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strings[size - 1]</a:t>
            </a:r>
            <a:r>
              <a:rPr lang="en"/>
              <a:t> to be the tail?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This would require us to shift all of the elements from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strings[1]</a:t>
            </a:r>
            <a:r>
              <a:rPr lang="en"/>
              <a:t>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strings[size - 1]</a:t>
            </a:r>
            <a:r>
              <a:rPr lang="en"/>
              <a:t> down by one position every time we call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dequeue</a:t>
            </a:r>
            <a:r>
              <a:rPr lang="en"/>
              <a:t>, which is a big waste of time especially if we've got a long queue!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CAPACITY</a:t>
            </a:r>
            <a:r>
              <a:rPr lang="en"/>
              <a:t> is a constant and strings is a statically-sized array of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char*</a:t>
            </a:r>
            <a:r>
              <a:rPr lang="en"/>
              <a:t>s that you'll use for storing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char*</a:t>
            </a:r>
            <a:r>
              <a:rPr lang="en"/>
              <a:t> elements.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size </a:t>
            </a:r>
            <a:r>
              <a:rPr lang="en"/>
              <a:t>stores the number of elements currently in the queue. You'll need to adjust it appropriately so that you can track the location of the "tail" of the queue.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Why is this design suboptimal? It imposes a limit on the size of the queue.</a:t>
            </a:r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enqueue</a:t>
            </a:r>
            <a:r>
              <a:rPr lang="en"/>
              <a:t> an element, first make sure that the array isn't full by comparing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en"/>
              <a:t>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CAPACITY</a:t>
            </a:r>
            <a:r>
              <a:rPr lang="en"/>
              <a:t>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If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size &lt; CAPACITY</a:t>
            </a:r>
            <a:r>
              <a:rPr lang="en"/>
              <a:t>, store the element in the next available open slot, which should be at index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[(head + size) % CAPACITY]</a:t>
            </a:r>
            <a:r>
              <a:rPr lang="en"/>
              <a:t>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Don't forget to increment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en"/>
              <a:t>!</a:t>
            </a:r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dequeue</a:t>
            </a:r>
            <a:r>
              <a:rPr lang="en"/>
              <a:t> an element, first make sure that there are elements in the array by comparing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en"/>
              <a:t>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/>
              <a:t>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If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size &gt; 0</a:t>
            </a:r>
            <a:r>
              <a:rPr lang="en"/>
              <a:t>, the element at the head of the list is the one you'll want to dequeue.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Don't forget to reposition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/>
              <a:t> and decrement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en"/>
              <a:t>!</a:t>
            </a:r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 b="1" sz="2400"/>
            </a:lvl1pPr>
            <a:lvl2pPr indent="0" marL="457200" rtl="0">
              <a:spcBef>
                <a:spcPts val="0"/>
              </a:spcBef>
              <a:buFont typeface="Calibri"/>
              <a:buNone/>
              <a:defRPr b="1" sz="2000"/>
            </a:lvl2pPr>
            <a:lvl3pPr indent="0" marL="914400" rtl="0">
              <a:spcBef>
                <a:spcPts val="0"/>
              </a:spcBef>
              <a:buFont typeface="Calibri"/>
              <a:buNone/>
              <a:defRPr b="1" sz="1800"/>
            </a:lvl3pPr>
            <a:lvl4pPr indent="0" marL="1371600" rtl="0">
              <a:spcBef>
                <a:spcPts val="0"/>
              </a:spcBef>
              <a:buFont typeface="Calibri"/>
              <a:buNone/>
              <a:defRPr b="1" sz="1600"/>
            </a:lvl4pPr>
            <a:lvl5pPr indent="0" marL="1828800" rtl="0">
              <a:spcBef>
                <a:spcPts val="0"/>
              </a:spcBef>
              <a:buFont typeface="Calibri"/>
              <a:buNone/>
              <a:defRPr b="1" sz="1600"/>
            </a:lvl5pPr>
            <a:lvl6pPr indent="0" marL="2286000" rtl="0">
              <a:spcBef>
                <a:spcPts val="0"/>
              </a:spcBef>
              <a:buFont typeface="Calibri"/>
              <a:buNone/>
              <a:defRPr b="1" sz="1600"/>
            </a:lvl6pPr>
            <a:lvl7pPr indent="0" marL="2743200" rtl="0">
              <a:spcBef>
                <a:spcPts val="0"/>
              </a:spcBef>
              <a:buFont typeface="Calibri"/>
              <a:buNone/>
              <a:defRPr b="1" sz="1600"/>
            </a:lvl7pPr>
            <a:lvl8pPr indent="0" marL="3200400" rtl="0">
              <a:spcBef>
                <a:spcPts val="0"/>
              </a:spcBef>
              <a:buFont typeface="Calibri"/>
              <a:buNone/>
              <a:defRPr b="1" sz="1600"/>
            </a:lvl8pPr>
            <a:lvl9pPr indent="0" marL="3657600" rtl="0">
              <a:spcBef>
                <a:spcPts val="0"/>
              </a:spcBef>
              <a:buFont typeface="Calibri"/>
              <a:buNone/>
              <a:defRPr b="1" sz="1600"/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/>
        </p:txBody>
      </p:sp>
      <p:sp>
        <p:nvSpPr>
          <p:cNvPr id="57" name="Shape 57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 b="1" sz="2400"/>
            </a:lvl1pPr>
            <a:lvl2pPr indent="0" marL="457200" rtl="0">
              <a:spcBef>
                <a:spcPts val="0"/>
              </a:spcBef>
              <a:buFont typeface="Calibri"/>
              <a:buNone/>
              <a:defRPr b="1" sz="2000"/>
            </a:lvl2pPr>
            <a:lvl3pPr indent="0" marL="914400" rtl="0">
              <a:spcBef>
                <a:spcPts val="0"/>
              </a:spcBef>
              <a:buFont typeface="Calibri"/>
              <a:buNone/>
              <a:defRPr b="1" sz="1800"/>
            </a:lvl3pPr>
            <a:lvl4pPr indent="0" marL="1371600" rtl="0">
              <a:spcBef>
                <a:spcPts val="0"/>
              </a:spcBef>
              <a:buFont typeface="Calibri"/>
              <a:buNone/>
              <a:defRPr b="1" sz="1600"/>
            </a:lvl4pPr>
            <a:lvl5pPr indent="0" marL="1828800" rtl="0">
              <a:spcBef>
                <a:spcPts val="0"/>
              </a:spcBef>
              <a:buFont typeface="Calibri"/>
              <a:buNone/>
              <a:defRPr b="1" sz="1600"/>
            </a:lvl5pPr>
            <a:lvl6pPr indent="0" marL="2286000" rtl="0">
              <a:spcBef>
                <a:spcPts val="0"/>
              </a:spcBef>
              <a:buFont typeface="Calibri"/>
              <a:buNone/>
              <a:defRPr b="1" sz="1600"/>
            </a:lvl6pPr>
            <a:lvl7pPr indent="0" marL="2743200" rtl="0">
              <a:spcBef>
                <a:spcPts val="0"/>
              </a:spcBef>
              <a:buFont typeface="Calibri"/>
              <a:buNone/>
              <a:defRPr b="1" sz="1600"/>
            </a:lvl7pPr>
            <a:lvl8pPr indent="0" marL="3200400" rtl="0">
              <a:spcBef>
                <a:spcPts val="0"/>
              </a:spcBef>
              <a:buFont typeface="Calibri"/>
              <a:buNone/>
              <a:defRPr b="1" sz="1600"/>
            </a:lvl8pPr>
            <a:lvl9pPr indent="0" marL="3657600" rtl="0">
              <a:spcBef>
                <a:spcPts val="0"/>
              </a:spcBef>
              <a:buFont typeface="Calibri"/>
              <a:buNone/>
              <a:defRPr b="1" sz="1600"/>
            </a:lvl9pPr>
          </a:lstStyle>
          <a:p/>
        </p:txBody>
      </p:sp>
      <p:sp>
        <p:nvSpPr>
          <p:cNvPr id="58" name="Shape 58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 b="1" sz="20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/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 sz="1400"/>
            </a:lvl1pPr>
            <a:lvl2pPr indent="0" marL="457200" rtl="0">
              <a:spcBef>
                <a:spcPts val="0"/>
              </a:spcBef>
              <a:buFont typeface="Calibri"/>
              <a:buNone/>
              <a:defRPr sz="1200"/>
            </a:lvl2pPr>
            <a:lvl3pPr indent="0" marL="914400" rtl="0">
              <a:spcBef>
                <a:spcPts val="0"/>
              </a:spcBef>
              <a:buFont typeface="Calibri"/>
              <a:buNone/>
              <a:defRPr sz="1000"/>
            </a:lvl3pPr>
            <a:lvl4pPr indent="0" marL="1371600" rtl="0">
              <a:spcBef>
                <a:spcPts val="0"/>
              </a:spcBef>
              <a:buFont typeface="Calibri"/>
              <a:buNone/>
              <a:defRPr sz="900"/>
            </a:lvl4pPr>
            <a:lvl5pPr indent="0" marL="1828800" rtl="0">
              <a:spcBef>
                <a:spcPts val="0"/>
              </a:spcBef>
              <a:buFont typeface="Calibri"/>
              <a:buNone/>
              <a:defRPr sz="900"/>
            </a:lvl5pPr>
            <a:lvl6pPr indent="0" marL="2286000" rtl="0">
              <a:spcBef>
                <a:spcPts val="0"/>
              </a:spcBef>
              <a:buFont typeface="Calibri"/>
              <a:buNone/>
              <a:defRPr sz="900"/>
            </a:lvl6pPr>
            <a:lvl7pPr indent="0" marL="2743200" rtl="0">
              <a:spcBef>
                <a:spcPts val="0"/>
              </a:spcBef>
              <a:buFont typeface="Calibri"/>
              <a:buNone/>
              <a:defRPr sz="900"/>
            </a:lvl7pPr>
            <a:lvl8pPr indent="0" marL="3200400" rtl="0">
              <a:spcBef>
                <a:spcPts val="0"/>
              </a:spcBef>
              <a:buFont typeface="Calibri"/>
              <a:buNone/>
              <a:defRPr sz="900"/>
            </a:lvl8pPr>
            <a:lvl9pPr indent="0" marL="3657600" rtl="0">
              <a:spcBef>
                <a:spcPts val="0"/>
              </a:spcBef>
              <a:buFont typeface="Calibri"/>
              <a:buNone/>
              <a:defRPr sz="900"/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 b="1" sz="20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0" name="Shape 80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baseline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 sz="1400"/>
            </a:lvl1pPr>
            <a:lvl2pPr indent="0" marL="457200" rtl="0">
              <a:spcBef>
                <a:spcPts val="0"/>
              </a:spcBef>
              <a:buFont typeface="Calibri"/>
              <a:buNone/>
              <a:defRPr sz="1200"/>
            </a:lvl2pPr>
            <a:lvl3pPr indent="0" marL="914400" rtl="0">
              <a:spcBef>
                <a:spcPts val="0"/>
              </a:spcBef>
              <a:buFont typeface="Calibri"/>
              <a:buNone/>
              <a:defRPr sz="1000"/>
            </a:lvl3pPr>
            <a:lvl4pPr indent="0" marL="1371600" rtl="0">
              <a:spcBef>
                <a:spcPts val="0"/>
              </a:spcBef>
              <a:buFont typeface="Calibri"/>
              <a:buNone/>
              <a:defRPr sz="900"/>
            </a:lvl4pPr>
            <a:lvl5pPr indent="0" marL="1828800" rtl="0">
              <a:spcBef>
                <a:spcPts val="0"/>
              </a:spcBef>
              <a:buFont typeface="Calibri"/>
              <a:buNone/>
              <a:defRPr sz="900"/>
            </a:lvl5pPr>
            <a:lvl6pPr indent="0" marL="2286000" rtl="0">
              <a:spcBef>
                <a:spcPts val="0"/>
              </a:spcBef>
              <a:buFont typeface="Calibri"/>
              <a:buNone/>
              <a:defRPr sz="900"/>
            </a:lvl6pPr>
            <a:lvl7pPr indent="0" marL="2743200" rtl="0">
              <a:spcBef>
                <a:spcPts val="0"/>
              </a:spcBef>
              <a:buFont typeface="Calibri"/>
              <a:buNone/>
              <a:defRPr sz="900"/>
            </a:lvl7pPr>
            <a:lvl8pPr indent="0" marL="3200400" rtl="0">
              <a:spcBef>
                <a:spcPts val="0"/>
              </a:spcBef>
              <a:buFont typeface="Calibri"/>
              <a:buNone/>
              <a:defRPr sz="900"/>
            </a:lvl8pPr>
            <a:lvl9pPr indent="0" marL="3657600" rtl="0">
              <a:spcBef>
                <a:spcPts val="0"/>
              </a:spcBef>
              <a:buFont typeface="Calibri"/>
              <a:buNone/>
              <a:defRPr sz="900"/>
            </a:lvl9pPr>
          </a:lstStyle>
          <a:p/>
        </p:txBody>
      </p:sp>
      <p:sp>
        <p:nvSpPr>
          <p:cNvPr id="82" name="Shape 8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225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7800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●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36525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●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52400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52400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524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524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524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24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_TITLE_AND_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225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7800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●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36525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●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52400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52400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524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524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524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24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640"/>
              </a:spcBef>
              <a:buClr>
                <a:srgbClr val="888888"/>
              </a:buClr>
              <a:buFont typeface="Calibri"/>
              <a:buNone/>
              <a:defRPr b="0" baseline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ctr">
              <a:spcBef>
                <a:spcPts val="560"/>
              </a:spcBef>
              <a:buClr>
                <a:srgbClr val="888888"/>
              </a:buClr>
              <a:buFont typeface="Calibri"/>
              <a:buNone/>
              <a:defRPr b="0" baseline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ctr">
              <a:spcBef>
                <a:spcPts val="480"/>
              </a:spcBef>
              <a:buClr>
                <a:srgbClr val="888888"/>
              </a:buClr>
              <a:buFont typeface="Calibri"/>
              <a:buNone/>
              <a:defRPr b="0" baseline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 b="0" baseline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 b="0" baseline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 b="0" baseline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 b="0" baseline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 b="0" baseline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 b="0" baseline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225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7800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●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36525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●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52400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52400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524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524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524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24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 b="1" sz="4000" cap="small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indent="0" marL="457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indent="0" marL="914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indent="0" marL="1371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indent="0" marL="18288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indent="0" marL="2286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indent="0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indent="0" marL="3200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indent="0" marL="3657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7.xml"/><Relationship Id="rId3" Type="http://schemas.openxmlformats.org/officeDocument/2006/relationships/slideLayout" Target="../slideLayouts/slideLayout9.xml"/><Relationship Id="rId9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b="0" baseline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b="0" baseline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b="0" baseline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2250" marL="342900" marR="0" rtl="0" algn="l">
              <a:spcBef>
                <a:spcPts val="640"/>
              </a:spcBef>
              <a:buClr>
                <a:schemeClr val="dk1"/>
              </a:buClr>
              <a:buFont typeface="Arial"/>
              <a:buChar char="●"/>
              <a:defRPr b="0" baseline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7800" marL="742950" marR="0" rtl="0" algn="l">
              <a:spcBef>
                <a:spcPts val="560"/>
              </a:spcBef>
              <a:buClr>
                <a:schemeClr val="dk1"/>
              </a:buClr>
              <a:buFont typeface="Arial"/>
              <a:buChar char="●"/>
              <a:defRPr b="0" baseline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36525" marL="1143000" marR="0" rtl="0" algn="l">
              <a:spcBef>
                <a:spcPts val="480"/>
              </a:spcBef>
              <a:buClr>
                <a:schemeClr val="dk1"/>
              </a:buClr>
              <a:buFont typeface="Arial"/>
              <a:buChar char="●"/>
              <a:defRPr b="0" baseline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52400" marL="1600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52400" marL="20574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52400" marL="25146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52400" marL="29718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52400" marL="34290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2400" marL="3886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3" Type="http://schemas.openxmlformats.org/officeDocument/2006/relationships/image" Target="../media/image00.jp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/>
        </p:nvSpPr>
        <p:spPr>
          <a:xfrm>
            <a:off x="758238" y="7467"/>
            <a:ext cx="7530600" cy="17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3950">
                <a:solidFill>
                  <a:srgbClr val="F2F2F2"/>
                </a:solidFill>
              </a:rPr>
              <a:t>Queues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7437" y="1643062"/>
            <a:ext cx="4429125" cy="418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/>
        </p:nvSpPr>
        <p:spPr>
          <a:xfrm>
            <a:off x="758238" y="388467"/>
            <a:ext cx="7530600" cy="17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3950">
                <a:solidFill>
                  <a:srgbClr val="F2F2F2"/>
                </a:solidFill>
              </a:rPr>
              <a:t>FIFO</a:t>
            </a:r>
          </a:p>
        </p:txBody>
      </p:sp>
      <p:sp>
        <p:nvSpPr>
          <p:cNvPr id="105" name="Shape 105"/>
          <p:cNvSpPr/>
          <p:nvPr/>
        </p:nvSpPr>
        <p:spPr>
          <a:xfrm rot="5399640">
            <a:off x="1893144" y="3537699"/>
            <a:ext cx="2868600" cy="730799"/>
          </a:xfrm>
          <a:prstGeom prst="rect">
            <a:avLst/>
          </a:prstGeom>
          <a:solidFill>
            <a:srgbClr val="0000FF"/>
          </a:solidFill>
          <a:ln cap="flat" cmpd="sng" w="762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 rot="5399640">
            <a:off x="2655144" y="3537604"/>
            <a:ext cx="2868600" cy="730799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 rot="5385619">
            <a:off x="-11810" y="2547038"/>
            <a:ext cx="2868625" cy="730806"/>
          </a:xfrm>
          <a:prstGeom prst="rect">
            <a:avLst/>
          </a:prstGeom>
          <a:solidFill>
            <a:srgbClr val="9900FF"/>
          </a:solidFill>
          <a:ln cap="flat" cmpd="sng" w="762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 rot="5380586">
            <a:off x="4187083" y="3537687"/>
            <a:ext cx="2868645" cy="730812"/>
          </a:xfrm>
          <a:prstGeom prst="rect">
            <a:avLst/>
          </a:prstGeom>
          <a:solidFill>
            <a:srgbClr val="FF9900"/>
          </a:solidFill>
          <a:ln cap="flat" cmpd="sng" w="762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/>
        </p:nvSpPr>
        <p:spPr>
          <a:xfrm rot="5399640">
            <a:off x="3417144" y="3537508"/>
            <a:ext cx="2868600" cy="730799"/>
          </a:xfrm>
          <a:prstGeom prst="rect">
            <a:avLst/>
          </a:prstGeom>
          <a:solidFill>
            <a:srgbClr val="FFFF00"/>
          </a:solidFill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/>
        </p:nvSpPr>
        <p:spPr>
          <a:xfrm rot="1558247">
            <a:off x="2057023" y="3129120"/>
            <a:ext cx="659720" cy="61302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 rot="1558247">
            <a:off x="6336473" y="3969120"/>
            <a:ext cx="659720" cy="61302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/>
        </p:nvSpPr>
        <p:spPr>
          <a:xfrm rot="5385619">
            <a:off x="6160389" y="4528238"/>
            <a:ext cx="2868625" cy="730806"/>
          </a:xfrm>
          <a:prstGeom prst="rect">
            <a:avLst/>
          </a:prstGeom>
          <a:solidFill>
            <a:srgbClr val="FF0000"/>
          </a:solidFill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/>
        </p:nvSpPr>
        <p:spPr>
          <a:xfrm>
            <a:off x="1057698" y="3213950"/>
            <a:ext cx="2580599" cy="17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3950">
                <a:solidFill>
                  <a:srgbClr val="F2F2F2"/>
                </a:solidFill>
              </a:rPr>
              <a:t>enqueue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5248698" y="4052150"/>
            <a:ext cx="2580599" cy="17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3950">
                <a:solidFill>
                  <a:srgbClr val="F2F2F2"/>
                </a:solidFill>
              </a:rPr>
              <a:t>dequeue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/>
        </p:nvSpPr>
        <p:spPr>
          <a:xfrm>
            <a:off x="2120950" y="1638400"/>
            <a:ext cx="6071399" cy="40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3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typedef struct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3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head;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3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b="1" lang="en" sz="3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1" lang="en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strings[CAPACITY];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3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size;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queue;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baseline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/>
        </p:nvSpPr>
        <p:spPr>
          <a:xfrm>
            <a:off x="-1374911" y="20042"/>
            <a:ext cx="7530600" cy="17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3950">
                <a:solidFill>
                  <a:srgbClr val="F2F2F2"/>
                </a:solidFill>
              </a:rPr>
              <a:t>Enqueue TODOs: </a:t>
            </a:r>
          </a:p>
        </p:txBody>
      </p:sp>
      <p:sp>
        <p:nvSpPr>
          <p:cNvPr id="125" name="Shape 125"/>
          <p:cNvSpPr/>
          <p:nvPr/>
        </p:nvSpPr>
        <p:spPr>
          <a:xfrm rot="5399640">
            <a:off x="2578944" y="4223499"/>
            <a:ext cx="2868600" cy="730799"/>
          </a:xfrm>
          <a:prstGeom prst="rect">
            <a:avLst/>
          </a:prstGeom>
          <a:solidFill>
            <a:srgbClr val="0000FF"/>
          </a:solidFill>
          <a:ln cap="flat" cmpd="sng" w="762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/>
        </p:nvSpPr>
        <p:spPr>
          <a:xfrm rot="5399640">
            <a:off x="3340944" y="4223404"/>
            <a:ext cx="2868600" cy="730799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/>
        </p:nvSpPr>
        <p:spPr>
          <a:xfrm rot="5385619">
            <a:off x="-88010" y="3004238"/>
            <a:ext cx="2868625" cy="730806"/>
          </a:xfrm>
          <a:prstGeom prst="rect">
            <a:avLst/>
          </a:prstGeom>
          <a:solidFill>
            <a:srgbClr val="9900FF"/>
          </a:solidFill>
          <a:ln cap="flat" cmpd="sng" w="762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/>
        </p:nvSpPr>
        <p:spPr>
          <a:xfrm rot="5380586">
            <a:off x="4872883" y="4223487"/>
            <a:ext cx="2868645" cy="730812"/>
          </a:xfrm>
          <a:prstGeom prst="rect">
            <a:avLst/>
          </a:prstGeom>
          <a:solidFill>
            <a:srgbClr val="FF9900"/>
          </a:solidFill>
          <a:ln cap="flat" cmpd="sng" w="762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/>
        </p:nvSpPr>
        <p:spPr>
          <a:xfrm rot="5399640">
            <a:off x="4102944" y="4223308"/>
            <a:ext cx="2868600" cy="730799"/>
          </a:xfrm>
          <a:prstGeom prst="rect">
            <a:avLst/>
          </a:prstGeom>
          <a:solidFill>
            <a:srgbClr val="FFFF00"/>
          </a:solidFill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/>
        </p:nvSpPr>
        <p:spPr>
          <a:xfrm rot="1558247">
            <a:off x="2133223" y="3586320"/>
            <a:ext cx="659720" cy="61302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/>
        </p:nvSpPr>
        <p:spPr>
          <a:xfrm rot="5385619">
            <a:off x="5648689" y="4223288"/>
            <a:ext cx="2868625" cy="730806"/>
          </a:xfrm>
          <a:prstGeom prst="rect">
            <a:avLst/>
          </a:prstGeom>
          <a:solidFill>
            <a:srgbClr val="FF0000"/>
          </a:solidFill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 txBox="1"/>
          <p:nvPr/>
        </p:nvSpPr>
        <p:spPr>
          <a:xfrm>
            <a:off x="6460490" y="4056996"/>
            <a:ext cx="1244999" cy="911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3950">
                <a:solidFill>
                  <a:srgbClr val="F2F2F2"/>
                </a:solidFill>
              </a:rPr>
              <a:t>[0]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5698490" y="4056996"/>
            <a:ext cx="1244999" cy="911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3950">
                <a:solidFill>
                  <a:srgbClr val="F2F2F2"/>
                </a:solidFill>
              </a:rPr>
              <a:t>[1]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4936490" y="4056996"/>
            <a:ext cx="1244999" cy="911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3950">
                <a:solidFill>
                  <a:srgbClr val="F2F2F2"/>
                </a:solidFill>
              </a:rPr>
              <a:t>[2]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4174490" y="4056996"/>
            <a:ext cx="1244999" cy="911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3950">
                <a:solidFill>
                  <a:srgbClr val="F2F2F2"/>
                </a:solidFill>
              </a:rPr>
              <a:t>[3]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3336290" y="4056996"/>
            <a:ext cx="1244999" cy="911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3950">
                <a:solidFill>
                  <a:srgbClr val="F2F2F2"/>
                </a:solidFill>
              </a:rPr>
              <a:t>[4]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2574290" y="4056996"/>
            <a:ext cx="1244999" cy="911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3950">
                <a:solidFill>
                  <a:srgbClr val="F2F2F2"/>
                </a:solidFill>
              </a:rPr>
              <a:t>[5]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6308102" y="2914000"/>
            <a:ext cx="1540799" cy="911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3000">
                <a:solidFill>
                  <a:srgbClr val="F2F2F2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3568750" y="266800"/>
            <a:ext cx="6071399" cy="27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3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size &lt; CAPACITY?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3600">
                <a:solidFill>
                  <a:srgbClr val="FFFFFF"/>
                </a:solidFill>
              </a:rPr>
              <a:t>	</a:t>
            </a:r>
            <a:r>
              <a:rPr b="1" lang="en" sz="3000">
                <a:solidFill>
                  <a:srgbClr val="FFFFFF"/>
                </a:solidFill>
              </a:rPr>
              <a:t>store at tail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3600">
                <a:solidFill>
                  <a:srgbClr val="FFFFFF"/>
                </a:solidFill>
              </a:rPr>
              <a:t>	</a:t>
            </a:r>
            <a:r>
              <a:rPr b="1" lang="en" sz="3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size++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baseline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/>
        </p:nvSpPr>
        <p:spPr>
          <a:xfrm>
            <a:off x="-277502" y="33350"/>
            <a:ext cx="5850599" cy="17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3950">
                <a:solidFill>
                  <a:srgbClr val="F2F2F2"/>
                </a:solidFill>
              </a:rPr>
              <a:t>Dequeue TODOs:</a:t>
            </a:r>
          </a:p>
        </p:txBody>
      </p:sp>
      <p:sp>
        <p:nvSpPr>
          <p:cNvPr id="145" name="Shape 145"/>
          <p:cNvSpPr/>
          <p:nvPr/>
        </p:nvSpPr>
        <p:spPr>
          <a:xfrm rot="5399640">
            <a:off x="826344" y="3537699"/>
            <a:ext cx="2868600" cy="730799"/>
          </a:xfrm>
          <a:prstGeom prst="rect">
            <a:avLst/>
          </a:prstGeom>
          <a:solidFill>
            <a:srgbClr val="0000FF"/>
          </a:solidFill>
          <a:ln cap="flat" cmpd="sng" w="762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/>
        </p:nvSpPr>
        <p:spPr>
          <a:xfrm rot="5399640">
            <a:off x="1588344" y="3537604"/>
            <a:ext cx="2868600" cy="730799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/>
        </p:nvSpPr>
        <p:spPr>
          <a:xfrm rot="5385619">
            <a:off x="64389" y="3537638"/>
            <a:ext cx="2868625" cy="730806"/>
          </a:xfrm>
          <a:prstGeom prst="rect">
            <a:avLst/>
          </a:prstGeom>
          <a:solidFill>
            <a:srgbClr val="9900FF"/>
          </a:solidFill>
          <a:ln cap="flat" cmpd="sng" w="7620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/>
        </p:nvSpPr>
        <p:spPr>
          <a:xfrm rot="5380586">
            <a:off x="3120283" y="3537687"/>
            <a:ext cx="2868645" cy="730812"/>
          </a:xfrm>
          <a:prstGeom prst="rect">
            <a:avLst/>
          </a:prstGeom>
          <a:solidFill>
            <a:srgbClr val="FF9900"/>
          </a:solidFill>
          <a:ln cap="flat" cmpd="sng" w="762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/>
        </p:nvSpPr>
        <p:spPr>
          <a:xfrm rot="5399640">
            <a:off x="2350344" y="3537508"/>
            <a:ext cx="2868600" cy="730799"/>
          </a:xfrm>
          <a:prstGeom prst="rect">
            <a:avLst/>
          </a:prstGeom>
          <a:solidFill>
            <a:srgbClr val="FFFF00"/>
          </a:solidFill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/>
        </p:nvSpPr>
        <p:spPr>
          <a:xfrm rot="1558247">
            <a:off x="6095623" y="4195920"/>
            <a:ext cx="659720" cy="61302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/>
        </p:nvSpPr>
        <p:spPr>
          <a:xfrm rot="5385619">
            <a:off x="6311989" y="4642738"/>
            <a:ext cx="2868625" cy="730806"/>
          </a:xfrm>
          <a:prstGeom prst="rect">
            <a:avLst/>
          </a:prstGeom>
          <a:solidFill>
            <a:srgbClr val="FF0000"/>
          </a:solidFill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 txBox="1"/>
          <p:nvPr/>
        </p:nvSpPr>
        <p:spPr>
          <a:xfrm>
            <a:off x="4707890" y="3371196"/>
            <a:ext cx="1244999" cy="911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3950">
                <a:solidFill>
                  <a:srgbClr val="F2F2F2"/>
                </a:solidFill>
              </a:rPr>
              <a:t>[0]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3945890" y="3371196"/>
            <a:ext cx="1244999" cy="911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3950">
                <a:solidFill>
                  <a:srgbClr val="F2F2F2"/>
                </a:solidFill>
              </a:rPr>
              <a:t>[1]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3183890" y="3371196"/>
            <a:ext cx="1244999" cy="911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3950">
                <a:solidFill>
                  <a:srgbClr val="F2F2F2"/>
                </a:solidFill>
              </a:rPr>
              <a:t>[2]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2421890" y="3371196"/>
            <a:ext cx="1244999" cy="911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3950">
                <a:solidFill>
                  <a:srgbClr val="F2F2F2"/>
                </a:solidFill>
              </a:rPr>
              <a:t>[3]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1583690" y="3371196"/>
            <a:ext cx="1244999" cy="911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3950">
                <a:solidFill>
                  <a:srgbClr val="F2F2F2"/>
                </a:solidFill>
              </a:rPr>
              <a:t>[4]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821690" y="3371196"/>
            <a:ext cx="1244999" cy="911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3950">
                <a:solidFill>
                  <a:srgbClr val="F2F2F2"/>
                </a:solidFill>
              </a:rPr>
              <a:t>[5]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3869702" y="2304400"/>
            <a:ext cx="1540799" cy="911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3000">
                <a:solidFill>
                  <a:srgbClr val="F2F2F2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3644950" y="266800"/>
            <a:ext cx="6071399" cy="27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3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size &gt; 0?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3600">
                <a:solidFill>
                  <a:srgbClr val="FFFFFF"/>
                </a:solidFill>
              </a:rPr>
              <a:t>	</a:t>
            </a:r>
            <a:r>
              <a:rPr b="1" lang="en" sz="3000">
                <a:solidFill>
                  <a:srgbClr val="FFFFFF"/>
                </a:solidFill>
              </a:rPr>
              <a:t>move </a:t>
            </a:r>
            <a:r>
              <a:rPr b="1" lang="en" sz="3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3600">
                <a:solidFill>
                  <a:srgbClr val="FFFFFF"/>
                </a:solidFill>
              </a:rPr>
              <a:t>	</a:t>
            </a:r>
            <a:r>
              <a:rPr b="1" lang="en" sz="3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size--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3000">
                <a:solidFill>
                  <a:srgbClr val="FFFFFF"/>
                </a:solidFill>
              </a:rPr>
              <a:t>return element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baseline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