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70" r:id="rId13"/>
    <p:sldId id="267" r:id="rId14"/>
    <p:sldId id="271" r:id="rId15"/>
    <p:sldId id="272" r:id="rId16"/>
    <p:sldId id="273" r:id="rId17"/>
    <p:sldId id="274" r:id="rId18"/>
    <p:sldId id="281" r:id="rId19"/>
    <p:sldId id="276" r:id="rId20"/>
    <p:sldId id="282" r:id="rId21"/>
    <p:sldId id="278" r:id="rId22"/>
    <p:sldId id="279" r:id="rId23"/>
    <p:sldId id="280" r:id="rId24"/>
    <p:sldId id="285" r:id="rId25"/>
    <p:sldId id="288" r:id="rId26"/>
    <p:sldId id="287" r:id="rId27"/>
    <p:sldId id="286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E7BF-B99D-4E8D-BF7F-3B845538B53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663A-B437-48E2-9C8D-D0CCECC9D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4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2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7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9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learner01/microservices-projects-store/tree/master/Online-Shopping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389" y="1187430"/>
            <a:ext cx="6682702" cy="2160205"/>
          </a:xfrm>
          <a:solidFill>
            <a:srgbClr val="000000"/>
          </a:solidFill>
        </p:spPr>
        <p:txBody>
          <a:bodyPr anchor="ctr">
            <a:normAutofit/>
          </a:bodyPr>
          <a:lstStyle/>
          <a:p>
            <a:pPr algn="ctr"/>
            <a:r>
              <a:rPr lang="en-IN" sz="6600" dirty="0">
                <a:solidFill>
                  <a:srgbClr val="00B050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solidFill>
                  <a:srgbClr val="FF0000"/>
                </a:solidFill>
                <a:latin typeface="Algerian" panose="04020705040A02060702" pitchFamily="82" charset="0"/>
              </a:rPr>
              <a:t>DEMO</a:t>
            </a:r>
            <a:r>
              <a:rPr lang="en-IN" sz="6600" dirty="0">
                <a:latin typeface="Algerian" panose="04020705040A02060702" pitchFamily="82" charset="0"/>
              </a:rPr>
              <a:t> </a:t>
            </a:r>
            <a: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  <a:t>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538" y="4259645"/>
            <a:ext cx="5324405" cy="956061"/>
          </a:xfrm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IN" sz="54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Course Plan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8554795" y="4651031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2782249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8105506" y="3536751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2352675" y="18967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9016016" y="26972"/>
            <a:ext cx="438150" cy="11617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AF3BABF-8904-48C7-9697-41A6488A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CBBC3765-DD6E-4C60-968A-94370D9A21DC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31" name="Explosion: 14 Points 30">
            <a:extLst>
              <a:ext uri="{FF2B5EF4-FFF2-40B4-BE49-F238E27FC236}">
                <a16:creationId xmlns:a16="http://schemas.microsoft.com/office/drawing/2014/main" id="{86297168-15EE-480A-AAFB-3186356926A0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9219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74000">
              <a:srgbClr val="92D050"/>
            </a:gs>
            <a:gs pos="83000">
              <a:srgbClr val="92D050"/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A5B9-12D8-4B23-A2FC-8B20B42B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057651"/>
            <a:ext cx="10515600" cy="1325563"/>
          </a:xfrm>
        </p:spPr>
        <p:txBody>
          <a:bodyPr/>
          <a:lstStyle/>
          <a:p>
            <a:pPr algn="ctr"/>
            <a:r>
              <a:rPr lang="en-IN" b="1" spc="600" dirty="0"/>
              <a:t>THANKS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3D5D-724E-4EB0-A446-DC6811CA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786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https://github.com/greenlearner01/microservices-projects-store/tree/master/Online-Shopping-Portal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AFE8-E67D-416C-B86A-3AC6F443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IN" sz="6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6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micro-service</a:t>
            </a:r>
          </a:p>
          <a:p>
            <a:pPr algn="ctr"/>
            <a:r>
              <a:rPr lang="en-US" sz="64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Let's speed up the coding with </a:t>
            </a:r>
            <a:r>
              <a:rPr lang="en-US" sz="64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Lombok</a:t>
            </a:r>
            <a:r>
              <a:rPr lang="en-US" sz="64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US" sz="6400" spc="6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Codota</a:t>
            </a:r>
            <a:endParaRPr lang="en-IN" sz="6400" spc="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8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7200" spc="600" dirty="0">
                <a:solidFill>
                  <a:srgbClr val="FF0000"/>
                </a:solidFill>
                <a:latin typeface="Algerian" panose="04020705040A02060702" pitchFamily="82" charset="0"/>
              </a:rPr>
              <a:t>REST API data Validation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4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4E4C7C-B62E-4265-9A96-C4181D3C577A}"/>
              </a:ext>
            </a:extLst>
          </p:cNvPr>
          <p:cNvSpPr/>
          <p:nvPr/>
        </p:nvSpPr>
        <p:spPr>
          <a:xfrm>
            <a:off x="1057275" y="971550"/>
            <a:ext cx="3676650" cy="46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Product</a:t>
            </a:r>
          </a:p>
          <a:p>
            <a:pPr algn="ctr"/>
            <a:r>
              <a:rPr lang="en-IN" sz="4000" dirty="0"/>
              <a:t>Microservice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6EA8-1E04-4326-B4A2-124B88578BDA}"/>
              </a:ext>
            </a:extLst>
          </p:cNvPr>
          <p:cNvSpPr txBox="1"/>
          <p:nvPr/>
        </p:nvSpPr>
        <p:spPr>
          <a:xfrm>
            <a:off x="5608572" y="971550"/>
            <a:ext cx="53721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allProducts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productById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productsByCategory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51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8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5800" spc="600" dirty="0">
                <a:solidFill>
                  <a:srgbClr val="FF0000"/>
                </a:solidFill>
                <a:latin typeface="Algerian" panose="04020705040A02060702" pitchFamily="82" charset="0"/>
              </a:rPr>
              <a:t>Custom exception handling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8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business logic to add further validation scenario</a:t>
            </a:r>
          </a:p>
          <a:p>
            <a:r>
              <a:rPr lang="en-IN" dirty="0"/>
              <a:t>Custom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344881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70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70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8600" spc="600" dirty="0">
                <a:solidFill>
                  <a:srgbClr val="FF0000"/>
                </a:solidFill>
                <a:latin typeface="Algerian" panose="04020705040A02060702" pitchFamily="82" charset="0"/>
              </a:rPr>
              <a:t>Code improvement</a:t>
            </a:r>
          </a:p>
          <a:p>
            <a:pPr lvl="1"/>
            <a:r>
              <a:rPr lang="en-IN" sz="3800" spc="600" dirty="0">
                <a:solidFill>
                  <a:srgbClr val="FF0000"/>
                </a:solidFill>
                <a:latin typeface="Algerian" panose="04020705040A02060702" pitchFamily="82" charset="0"/>
              </a:rPr>
              <a:t>&amp;</a:t>
            </a:r>
          </a:p>
          <a:p>
            <a:pPr lvl="1"/>
            <a:r>
              <a:rPr lang="en-IN" sz="8600" spc="600" dirty="0">
                <a:solidFill>
                  <a:srgbClr val="FF0000"/>
                </a:solidFill>
                <a:latin typeface="Algerian" panose="04020705040A02060702" pitchFamily="82" charset="0"/>
              </a:rPr>
              <a:t>Hot Code Swapping 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18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Hot code swapping to avoid restart on every time code changes</a:t>
            </a:r>
          </a:p>
          <a:p>
            <a:r>
              <a:rPr lang="en-IN" dirty="0"/>
              <a:t>Adding Id of the product </a:t>
            </a:r>
            <a:r>
              <a:rPr lang="en-IN" dirty="0" err="1"/>
              <a:t>autmatically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4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5400" b="1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How to Make things configurable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1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75B2B9E9-958A-45E2-8853-85284BB49BE3}"/>
              </a:ext>
            </a:extLst>
          </p:cNvPr>
          <p:cNvSpPr/>
          <p:nvPr/>
        </p:nvSpPr>
        <p:spPr>
          <a:xfrm rot="19459750">
            <a:off x="-269720" y="1454767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570A1AB-E5EF-4CCC-BEE5-5114D4AAB452}"/>
              </a:ext>
            </a:extLst>
          </p:cNvPr>
          <p:cNvSpPr/>
          <p:nvPr/>
        </p:nvSpPr>
        <p:spPr>
          <a:xfrm rot="2276317">
            <a:off x="8715182" y="1344579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6E845F06-1579-4994-92E1-7E491027902C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31" name="Explosion: 14 Points 30">
            <a:extLst>
              <a:ext uri="{FF2B5EF4-FFF2-40B4-BE49-F238E27FC236}">
                <a16:creationId xmlns:a16="http://schemas.microsoft.com/office/drawing/2014/main" id="{FAFD79C4-657C-4FAC-B1AA-08AA67D2D770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57733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Configure valid currencies</a:t>
            </a:r>
          </a:p>
          <a:p>
            <a:r>
              <a:rPr lang="en-IN" dirty="0"/>
              <a:t>Validate the currency while adding data into the system</a:t>
            </a:r>
          </a:p>
          <a:p>
            <a:r>
              <a:rPr lang="en-IN" dirty="0"/>
              <a:t>Add new currency in the service without changing the code</a:t>
            </a:r>
          </a:p>
        </p:txBody>
      </p:sp>
    </p:spTree>
    <p:extLst>
      <p:ext uri="{BB962C8B-B14F-4D97-AF65-F5344CB8AC3E}">
        <p14:creationId xmlns:p14="http://schemas.microsoft.com/office/powerpoint/2010/main" val="26782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735848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6" y="2335726"/>
            <a:ext cx="8673683" cy="2502826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IN" sz="6000" b="1" u="sng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Online shopping portal</a:t>
            </a:r>
          </a:p>
          <a:p>
            <a:pPr algn="ctr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Understanding the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architecture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IN" sz="77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technologies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</a:t>
            </a:r>
            <a:r>
              <a:rPr lang="en-IN" sz="6000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apply</a:t>
            </a:r>
            <a:endParaRPr lang="en-IN" sz="44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621595" y="4860614"/>
            <a:ext cx="2404021" cy="1156213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A99871EC-5DB6-48CC-9861-5D7DDF9F1902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2759C5C8-8DA4-4D53-8424-5204525156B2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17271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400" b="1" i="0" u="sng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Micro service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6600" b="0" i="0" u="none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understanding Profiles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7EC65B8F-B85E-4793-BBAE-E808996AFE77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1454D8E7-8E67-4402-B813-6F6573CFF0AB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86455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profiles </a:t>
            </a:r>
          </a:p>
          <a:p>
            <a:pPr lvl="1"/>
            <a:r>
              <a:rPr lang="en-IN" dirty="0"/>
              <a:t>So that we can jump between dev/test/prod environments</a:t>
            </a:r>
          </a:p>
          <a:p>
            <a:r>
              <a:rPr lang="en-IN" dirty="0"/>
              <a:t>Best practices with profiles</a:t>
            </a:r>
          </a:p>
          <a:p>
            <a:r>
              <a:rPr lang="en-IN" dirty="0"/>
              <a:t>2 ways for profiles</a:t>
            </a:r>
          </a:p>
          <a:p>
            <a:pPr lvl="1"/>
            <a:r>
              <a:rPr lang="en-IN" dirty="0"/>
              <a:t>Single file</a:t>
            </a:r>
          </a:p>
          <a:p>
            <a:pPr lvl="1"/>
            <a:r>
              <a:rPr lang="en-IN" dirty="0"/>
              <a:t>Multiple profile specific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71B91-11AE-4539-B961-96CAFA90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58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IN" sz="44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44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8800" spc="600" dirty="0">
                <a:solidFill>
                  <a:srgbClr val="FF0000"/>
                </a:solidFill>
                <a:latin typeface="Algerian" panose="04020705040A02060702" pitchFamily="82" charset="0"/>
              </a:rPr>
              <a:t>One place logging with filters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REAL TIME</a:t>
            </a:r>
          </a:p>
          <a:p>
            <a:pPr algn="ctr"/>
            <a:r>
              <a:rPr lang="en-IN" sz="2400" b="1" spc="300" dirty="0">
                <a:latin typeface="Bahnschrift SemiBold Condensed" panose="020B0502040204020203" pitchFamily="34" charset="0"/>
              </a:rPr>
              <a:t>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FBAF0-FA4C-40A5-8C70-92F517BC6B06}"/>
              </a:ext>
            </a:extLst>
          </p:cNvPr>
          <p:cNvSpPr/>
          <p:nvPr/>
        </p:nvSpPr>
        <p:spPr>
          <a:xfrm>
            <a:off x="10063023" y="3946965"/>
            <a:ext cx="1655430" cy="59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PART 3 OF 3</a:t>
            </a:r>
          </a:p>
        </p:txBody>
      </p:sp>
    </p:spTree>
    <p:extLst>
      <p:ext uri="{BB962C8B-B14F-4D97-AF65-F5344CB8AC3E}">
        <p14:creationId xmlns:p14="http://schemas.microsoft.com/office/powerpoint/2010/main" val="234577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406-6A00-4965-BC8B-9023939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request response data to be logged for debugging purposes</a:t>
            </a:r>
          </a:p>
          <a:p>
            <a:r>
              <a:rPr lang="en-IN" dirty="0"/>
              <a:t>Validate and mask the data before logging</a:t>
            </a:r>
          </a:p>
          <a:p>
            <a:r>
              <a:rPr lang="en-IN" dirty="0"/>
              <a:t>Filtering requests to be logged</a:t>
            </a:r>
          </a:p>
          <a:p>
            <a:r>
              <a:rPr lang="en-IN" dirty="0"/>
              <a:t>Logs configuration</a:t>
            </a:r>
          </a:p>
          <a:p>
            <a:pPr lvl="1"/>
            <a:r>
              <a:rPr lang="en-IN" dirty="0"/>
              <a:t>Different log levels – </a:t>
            </a:r>
            <a:r>
              <a:rPr lang="en-US" i="1" dirty="0"/>
              <a:t>TRACE, DEBUG, INFO, WARN, ERROR, FATAL, or OFF</a:t>
            </a:r>
            <a:endParaRPr lang="en-IN" i="1" dirty="0"/>
          </a:p>
          <a:p>
            <a:pPr lvl="1"/>
            <a:r>
              <a:rPr lang="en-IN" dirty="0"/>
              <a:t>Externalizing logs to external file</a:t>
            </a:r>
          </a:p>
          <a:p>
            <a:pPr lvl="1"/>
            <a:r>
              <a:rPr lang="en-IN" dirty="0"/>
              <a:t>Size of the log file</a:t>
            </a:r>
          </a:p>
          <a:p>
            <a:pPr lvl="1"/>
            <a:r>
              <a:rPr lang="en-IN" dirty="0"/>
              <a:t>Log file not to be deleted when application restarted</a:t>
            </a:r>
          </a:p>
          <a:p>
            <a:pPr lvl="1"/>
            <a:r>
              <a:rPr lang="en-IN" dirty="0"/>
              <a:t>New file created when threshold size is reached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94187-0B7D-4836-99AB-C962F6A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2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17" y="2335725"/>
            <a:ext cx="8667068" cy="3834293"/>
          </a:xfrm>
          <a:solidFill>
            <a:schemeClr val="tx1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IN" sz="5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</a:t>
            </a:r>
          </a:p>
          <a:p>
            <a:pPr algn="ctr"/>
            <a:r>
              <a:rPr lang="en-IN" sz="5600" b="1" u="sng" spc="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Micro service</a:t>
            </a:r>
          </a:p>
          <a:p>
            <a:pPr lvl="1"/>
            <a:r>
              <a:rPr lang="en-IN" sz="7100" spc="600" dirty="0">
                <a:solidFill>
                  <a:srgbClr val="FF0000"/>
                </a:solidFill>
                <a:latin typeface="Algerian" panose="04020705040A02060702" pitchFamily="82" charset="0"/>
              </a:rPr>
              <a:t>Actuator for service monitoring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6110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2335725"/>
            <a:ext cx="9367870" cy="383429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en-IN" b="1" u="sng" spc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IN" b="1" u="sng" spc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 Micro service</a:t>
            </a:r>
            <a:r>
              <a:rPr lang="en-IN" sz="1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(as client)</a:t>
            </a:r>
            <a:endParaRPr lang="en-IN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Spring boot admin server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7C341-2A29-4892-9420-346A2416A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61" y="5065742"/>
            <a:ext cx="847127" cy="82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D4DBB4-1646-46F0-97ED-E23229DE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3" y="5065742"/>
            <a:ext cx="847127" cy="820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E95C0-A6DA-4CF6-A6E0-26BCBE1CD618}"/>
              </a:ext>
            </a:extLst>
          </p:cNvPr>
          <p:cNvSpPr/>
          <p:nvPr/>
        </p:nvSpPr>
        <p:spPr>
          <a:xfrm>
            <a:off x="2082671" y="2187843"/>
            <a:ext cx="7883999" cy="1640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notification when service  status changes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4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1860-7104-4D1E-A310-EA6D5F0C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3" r="24232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39B9-810F-45CF-A549-0C4E18FE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3" y="335215"/>
            <a:ext cx="9185762" cy="676715"/>
          </a:xfrm>
          <a:solidFill>
            <a:srgbClr val="000000"/>
          </a:solidFill>
        </p:spPr>
        <p:txBody>
          <a:bodyPr anchor="ctr">
            <a:no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MICROSERVICES DEMO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2E430-94F3-42B4-AF6E-DD62A54F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2335725"/>
            <a:ext cx="9367870" cy="383429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en-IN" b="1" u="sng" spc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b="1" u="sng" spc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IN" b="1" u="sng" spc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 Micro service</a:t>
            </a:r>
            <a:r>
              <a:rPr lang="en-IN" sz="1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(as client)</a:t>
            </a:r>
            <a:endParaRPr lang="en-IN" b="1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/>
            <a:r>
              <a:rPr lang="en-IN" sz="60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Spring boot admin server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BADB81-8053-4921-AD50-9B3700D81574}"/>
              </a:ext>
            </a:extLst>
          </p:cNvPr>
          <p:cNvGrpSpPr/>
          <p:nvPr/>
        </p:nvGrpSpPr>
        <p:grpSpPr>
          <a:xfrm>
            <a:off x="9966679" y="5065742"/>
            <a:ext cx="2015771" cy="1194839"/>
            <a:chOff x="5532028" y="4571187"/>
            <a:chExt cx="3482365" cy="17339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81E8C7-2355-4D47-BC57-B713C24C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943" y="5752441"/>
              <a:ext cx="2089450" cy="5526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551FCC6-4F9C-41E5-962C-A6A4BF34C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43" t="29141" r="31834" b="38594"/>
            <a:stretch/>
          </p:blipFill>
          <p:spPr bwMode="auto">
            <a:xfrm>
              <a:off x="5532028" y="4571187"/>
              <a:ext cx="1613434" cy="173390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A737AEF-712A-432A-ABB7-A8472DF3070C}"/>
              </a:ext>
            </a:extLst>
          </p:cNvPr>
          <p:cNvSpPr/>
          <p:nvPr/>
        </p:nvSpPr>
        <p:spPr>
          <a:xfrm rot="5400000">
            <a:off x="1088028" y="1614330"/>
            <a:ext cx="949310" cy="49348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67E37A6-13D0-482B-81EB-C731A7E5D8E4}"/>
              </a:ext>
            </a:extLst>
          </p:cNvPr>
          <p:cNvSpPr/>
          <p:nvPr/>
        </p:nvSpPr>
        <p:spPr>
          <a:xfrm rot="5400000">
            <a:off x="9777563" y="1608395"/>
            <a:ext cx="898578" cy="520346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51199A-4EC7-48BE-9196-3449565BC7B5}"/>
              </a:ext>
            </a:extLst>
          </p:cNvPr>
          <p:cNvSpPr/>
          <p:nvPr/>
        </p:nvSpPr>
        <p:spPr>
          <a:xfrm>
            <a:off x="1119152" y="18967"/>
            <a:ext cx="438150" cy="7168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873C464-01C1-4B70-BB97-495721A2F498}"/>
              </a:ext>
            </a:extLst>
          </p:cNvPr>
          <p:cNvSpPr/>
          <p:nvPr/>
        </p:nvSpPr>
        <p:spPr>
          <a:xfrm>
            <a:off x="10230986" y="16803"/>
            <a:ext cx="438150" cy="721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2F435DA-C280-48FF-B975-52D5477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69AB8-6470-43FA-8CB3-CE4B8795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366" y="1069305"/>
            <a:ext cx="5266159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FC3F2E8E-5057-4F86-A5E3-A575F3F527D8}"/>
              </a:ext>
            </a:extLst>
          </p:cNvPr>
          <p:cNvSpPr/>
          <p:nvPr/>
        </p:nvSpPr>
        <p:spPr>
          <a:xfrm rot="19459750">
            <a:off x="-269721" y="1454768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489E6976-C878-4B16-AE1D-648C135380A6}"/>
              </a:ext>
            </a:extLst>
          </p:cNvPr>
          <p:cNvSpPr/>
          <p:nvPr/>
        </p:nvSpPr>
        <p:spPr>
          <a:xfrm rot="2276317">
            <a:off x="8715181" y="1344580"/>
            <a:ext cx="3585169" cy="1686526"/>
          </a:xfrm>
          <a:prstGeom prst="irregularSeal2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REAL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7C341-2A29-4892-9420-346A2416A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61" y="5065742"/>
            <a:ext cx="847127" cy="820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D4DBB4-1646-46F0-97ED-E23229DEC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3" y="5065742"/>
            <a:ext cx="847127" cy="820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CE95C0-A6DA-4CF6-A6E0-26BCBE1CD618}"/>
              </a:ext>
            </a:extLst>
          </p:cNvPr>
          <p:cNvSpPr/>
          <p:nvPr/>
        </p:nvSpPr>
        <p:spPr>
          <a:xfrm>
            <a:off x="2082671" y="2187843"/>
            <a:ext cx="7883999" cy="1640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spc="0" dirty="0" err="1">
                <a:solidFill>
                  <a:srgbClr val="FFFF00"/>
                </a:solidFill>
                <a:latin typeface="Algerian" panose="04020705040A02060702" pitchFamily="82" charset="0"/>
              </a:rPr>
              <a:t>Hazelcast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2800" spc="0" dirty="0">
                <a:solidFill>
                  <a:srgbClr val="FFFF00"/>
                </a:solidFill>
                <a:latin typeface="Algerian" panose="04020705040A02060702" pitchFamily="82" charset="0"/>
              </a:rPr>
              <a:t>for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spc="0" dirty="0">
                <a:solidFill>
                  <a:srgbClr val="FFFF00"/>
                </a:solidFill>
                <a:latin typeface="Algerian" panose="04020705040A02060702" pitchFamily="82" charset="0"/>
              </a:rPr>
              <a:t>clustering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2800" spc="0" dirty="0">
                <a:solidFill>
                  <a:srgbClr val="FFFF00"/>
                </a:solidFill>
                <a:latin typeface="Algerian" panose="04020705040A02060702" pitchFamily="82" charset="0"/>
              </a:rPr>
              <a:t>&amp;</a:t>
            </a:r>
            <a:r>
              <a:rPr lang="en-US" sz="4400" spc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spc="0" dirty="0">
                <a:solidFill>
                  <a:srgbClr val="FFFF00"/>
                </a:solidFill>
                <a:latin typeface="Algerian" panose="04020705040A02060702" pitchFamily="82" charset="0"/>
              </a:rPr>
              <a:t>data persistence</a:t>
            </a:r>
            <a:endParaRPr lang="en-IN" sz="44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8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C646-9696-49E3-BFEE-B542A7B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are going to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94187-0B7D-4836-99AB-C962F6A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96" y="6374787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528A7-9217-4844-9C61-C5FE584C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1" y="1937000"/>
            <a:ext cx="3081038" cy="2983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8F93C9-2F5D-4907-80FF-719CDA80C383}"/>
              </a:ext>
            </a:extLst>
          </p:cNvPr>
          <p:cNvSpPr/>
          <p:nvPr/>
        </p:nvSpPr>
        <p:spPr>
          <a:xfrm>
            <a:off x="1800225" y="1980280"/>
            <a:ext cx="22764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(Microservice)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F26FF-7CD0-4D00-BFBC-E94385D62CEF}"/>
              </a:ext>
            </a:extLst>
          </p:cNvPr>
          <p:cNvSpPr/>
          <p:nvPr/>
        </p:nvSpPr>
        <p:spPr>
          <a:xfrm>
            <a:off x="1133474" y="4430406"/>
            <a:ext cx="22764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(Microservice)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96803-74F6-44A6-9FE9-2859534F88E5}"/>
              </a:ext>
            </a:extLst>
          </p:cNvPr>
          <p:cNvSpPr/>
          <p:nvPr/>
        </p:nvSpPr>
        <p:spPr>
          <a:xfrm>
            <a:off x="4552949" y="5093187"/>
            <a:ext cx="22764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(Microservice)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D9C33-BD39-4A82-9C4B-B6C9500DBB1E}"/>
              </a:ext>
            </a:extLst>
          </p:cNvPr>
          <p:cNvCxnSpPr>
            <a:cxnSpLocks/>
          </p:cNvCxnSpPr>
          <p:nvPr/>
        </p:nvCxnSpPr>
        <p:spPr>
          <a:xfrm>
            <a:off x="4076700" y="2643061"/>
            <a:ext cx="4038601" cy="785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8E36C-AC53-4678-AA48-B4B7B833A08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09949" y="3724275"/>
            <a:ext cx="4705352" cy="1368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C52845-3C60-472B-AA61-9BEAD4796F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829424" y="4251200"/>
            <a:ext cx="1285877" cy="15047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©Green Learner - https://youtube.com/greenlearner</a:t>
            </a:r>
            <a:endParaRPr kumimoji="0" lang="en-IN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6C3090-998D-410A-93BE-508CFBCB8E70}"/>
              </a:ext>
            </a:extLst>
          </p:cNvPr>
          <p:cNvSpPr/>
          <p:nvPr/>
        </p:nvSpPr>
        <p:spPr>
          <a:xfrm>
            <a:off x="6715591" y="885825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609847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1288" y="3472932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7FB3EB-6107-4E25-84E7-AD3C280A9F47}"/>
              </a:ext>
            </a:extLst>
          </p:cNvPr>
          <p:cNvSpPr/>
          <p:nvPr/>
        </p:nvSpPr>
        <p:spPr>
          <a:xfrm>
            <a:off x="5295900" y="4181478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BAB54-D3F6-4AC1-BCF4-CBFAC5008AB1}"/>
              </a:ext>
            </a:extLst>
          </p:cNvPr>
          <p:cNvSpPr/>
          <p:nvPr/>
        </p:nvSpPr>
        <p:spPr>
          <a:xfrm>
            <a:off x="7010400" y="5329236"/>
            <a:ext cx="1600200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0" y="0"/>
            <a:ext cx="21907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FCEBC3-C0CD-4A5C-91E1-59AC65437737}"/>
              </a:ext>
            </a:extLst>
          </p:cNvPr>
          <p:cNvSpPr/>
          <p:nvPr/>
        </p:nvSpPr>
        <p:spPr>
          <a:xfrm>
            <a:off x="9648824" y="1098951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B5E339-B691-495E-9B42-39D517A279F8}"/>
              </a:ext>
            </a:extLst>
          </p:cNvPr>
          <p:cNvSpPr/>
          <p:nvPr/>
        </p:nvSpPr>
        <p:spPr>
          <a:xfrm>
            <a:off x="9544049" y="2938459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FRAUD CHECK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44A394-364E-4125-B5A8-0ECB31D08794}"/>
              </a:ext>
            </a:extLst>
          </p:cNvPr>
          <p:cNvSpPr/>
          <p:nvPr/>
        </p:nvSpPr>
        <p:spPr>
          <a:xfrm>
            <a:off x="9544049" y="4767262"/>
            <a:ext cx="1952625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57848-597A-4AA1-93AA-86973BE8D59A}"/>
              </a:ext>
            </a:extLst>
          </p:cNvPr>
          <p:cNvSpPr/>
          <p:nvPr/>
        </p:nvSpPr>
        <p:spPr>
          <a:xfrm>
            <a:off x="4736185" y="2562244"/>
            <a:ext cx="2105024" cy="981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MANAGEMENT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3134DE-076E-4570-A4BF-9FC2CD1516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6841209" y="3052782"/>
            <a:ext cx="2702840" cy="37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1966F-E1FB-4652-A049-BB28A4405C56}"/>
              </a:ext>
            </a:extLst>
          </p:cNvPr>
          <p:cNvCxnSpPr>
            <a:cxnSpLocks/>
          </p:cNvCxnSpPr>
          <p:nvPr/>
        </p:nvCxnSpPr>
        <p:spPr>
          <a:xfrm flipV="1">
            <a:off x="8505825" y="3848100"/>
            <a:ext cx="1038224" cy="1481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5C5F04-6D7B-4FBD-8A1A-9242BD1343F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544049" y="5257800"/>
            <a:ext cx="1000000" cy="56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79B6E8-5796-40D5-9609-C847CC299610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6096000" y="5162553"/>
            <a:ext cx="914400" cy="65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17CCDA-5E73-417C-8BA1-236611F53B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10400" y="3543302"/>
            <a:ext cx="85600" cy="638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EA6DE5-8F91-40A1-A2BB-5834A04FD5D3}"/>
              </a:ext>
            </a:extLst>
          </p:cNvPr>
          <p:cNvCxnSpPr>
            <a:cxnSpLocks/>
          </p:cNvCxnSpPr>
          <p:nvPr/>
        </p:nvCxnSpPr>
        <p:spPr>
          <a:xfrm flipH="1" flipV="1">
            <a:off x="6459990" y="3556416"/>
            <a:ext cx="1058844" cy="172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007A1-07AC-40DD-964A-E74EA00462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41209" y="1648426"/>
            <a:ext cx="2891481" cy="140435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030724-21DE-401B-8004-D34665E72642}"/>
              </a:ext>
            </a:extLst>
          </p:cNvPr>
          <p:cNvCxnSpPr>
            <a:cxnSpLocks/>
          </p:cNvCxnSpPr>
          <p:nvPr/>
        </p:nvCxnSpPr>
        <p:spPr>
          <a:xfrm flipV="1">
            <a:off x="6867616" y="1828801"/>
            <a:ext cx="2781208" cy="279320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E4F121-905C-4D77-B9CD-DDF2BD1D572B}"/>
              </a:ext>
            </a:extLst>
          </p:cNvPr>
          <p:cNvCxnSpPr>
            <a:cxnSpLocks/>
          </p:cNvCxnSpPr>
          <p:nvPr/>
        </p:nvCxnSpPr>
        <p:spPr>
          <a:xfrm flipV="1">
            <a:off x="7867616" y="2106214"/>
            <a:ext cx="1819217" cy="320992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685C865-479C-4844-B589-F73F6273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890" y="2850361"/>
            <a:ext cx="697567" cy="3286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C1ACB4-7C47-4392-9534-557578A8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06" y="4710112"/>
            <a:ext cx="697567" cy="3286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E17B38-36DC-4172-BDB5-E9A10B2F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591850"/>
            <a:ext cx="270176" cy="2476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2442B7-8D6E-4220-B05C-BC5F50BA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3224203"/>
            <a:ext cx="270176" cy="2476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87F49C-0FE4-44F8-B316-B64874A0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4884529"/>
            <a:ext cx="270176" cy="2476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B61EF-CC16-4A06-AB90-C0A3ECCD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62" y="6036461"/>
            <a:ext cx="270176" cy="2476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D3AB94E-61B7-45D7-BE12-C982E729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19" y="-198112"/>
            <a:ext cx="49876" cy="45719"/>
          </a:xfrm>
          <a:prstGeom prst="rect">
            <a:avLst/>
          </a:prstGeom>
        </p:spPr>
      </p:pic>
      <p:pic>
        <p:nvPicPr>
          <p:cNvPr id="1028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5D587BC8-5310-4A95-B132-5093DFB1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91" y="2124574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663DB26-562B-4EC0-B7E7-F9AD2C40C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616" y="162877"/>
            <a:ext cx="49876" cy="45719"/>
          </a:xfrm>
          <a:prstGeom prst="rect">
            <a:avLst/>
          </a:prstGeom>
        </p:spPr>
      </p:pic>
      <p:pic>
        <p:nvPicPr>
          <p:cNvPr id="47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07C40F03-9E77-4429-86AE-0D316291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88" y="2485563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6BE2E56-AEC5-455A-9724-4429035F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753" y="131706"/>
            <a:ext cx="49876" cy="45719"/>
          </a:xfrm>
          <a:prstGeom prst="rect">
            <a:avLst/>
          </a:prstGeom>
        </p:spPr>
      </p:pic>
      <p:pic>
        <p:nvPicPr>
          <p:cNvPr id="49" name="Picture 4" descr="Rabbitmq Logo Icon of Flat style - Available in SVG, PNG, EPS, AI &amp; Icon  fonts">
            <a:extLst>
              <a:ext uri="{FF2B5EF4-FFF2-40B4-BE49-F238E27FC236}">
                <a16:creationId xmlns:a16="http://schemas.microsoft.com/office/drawing/2014/main" id="{929B20F6-DC79-43C9-8C44-207C6B39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25" y="2454392"/>
            <a:ext cx="232867" cy="2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3BD3FC3-7C29-4EB7-93F4-0D544135C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398" y="1743069"/>
            <a:ext cx="270176" cy="2476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C54A07-351E-42D5-B38B-7B8DD92D176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5067" y="1376363"/>
            <a:ext cx="5200524" cy="186451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519F1D-8CDA-4AB6-B71D-B6B22DE1052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078460" y="3052782"/>
            <a:ext cx="3657725" cy="18811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71C148-4570-4697-85E5-956B8862AB1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29014" y="3308744"/>
            <a:ext cx="3766886" cy="136327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E6263-190A-48C1-B338-070E462E2DAF}"/>
              </a:ext>
            </a:extLst>
          </p:cNvPr>
          <p:cNvCxnSpPr>
            <a:cxnSpLocks/>
          </p:cNvCxnSpPr>
          <p:nvPr/>
        </p:nvCxnSpPr>
        <p:spPr>
          <a:xfrm>
            <a:off x="1374560" y="3428996"/>
            <a:ext cx="5635840" cy="26074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Integration | Digital.ai">
            <a:extLst>
              <a:ext uri="{FF2B5EF4-FFF2-40B4-BE49-F238E27FC236}">
                <a16:creationId xmlns:a16="http://schemas.microsoft.com/office/drawing/2014/main" id="{AED9C60E-5821-431E-AD9A-73928B028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20973" r="21252" b="22818"/>
          <a:stretch/>
        </p:blipFill>
        <p:spPr bwMode="auto">
          <a:xfrm>
            <a:off x="8201195" y="917982"/>
            <a:ext cx="514259" cy="5048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DBAAA81D-9CBD-43C4-8BE3-C6279363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281285"/>
            <a:ext cx="542835" cy="5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86CF0B49-9E34-4E34-9815-0042D2BF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41" y="5940019"/>
            <a:ext cx="409348" cy="4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Redis: Installation, CLI Commands, and Data Types">
            <a:extLst>
              <a:ext uri="{FF2B5EF4-FFF2-40B4-BE49-F238E27FC236}">
                <a16:creationId xmlns:a16="http://schemas.microsoft.com/office/drawing/2014/main" id="{F6EE935E-592A-47F2-BFC2-D435682D6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7" t="25669" r="17411" b="22544"/>
          <a:stretch/>
        </p:blipFill>
        <p:spPr bwMode="auto">
          <a:xfrm>
            <a:off x="6495378" y="4823948"/>
            <a:ext cx="533400" cy="43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65CD3E-221C-4471-A4A1-9E3863908030}"/>
              </a:ext>
            </a:extLst>
          </p:cNvPr>
          <p:cNvCxnSpPr>
            <a:cxnSpLocks/>
          </p:cNvCxnSpPr>
          <p:nvPr/>
        </p:nvCxnSpPr>
        <p:spPr>
          <a:xfrm flipV="1">
            <a:off x="6771718" y="1802612"/>
            <a:ext cx="591107" cy="2384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oter Placeholder 3">
            <a:extLst>
              <a:ext uri="{FF2B5EF4-FFF2-40B4-BE49-F238E27FC236}">
                <a16:creationId xmlns:a16="http://schemas.microsoft.com/office/drawing/2014/main" id="{6A6B46E5-25C2-499D-9254-086B045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0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ons' Review: An Instant Classic, Definitely">
            <a:extLst>
              <a:ext uri="{FF2B5EF4-FFF2-40B4-BE49-F238E27FC236}">
                <a16:creationId xmlns:a16="http://schemas.microsoft.com/office/drawing/2014/main" id="{172A2158-D0B5-4399-9C11-B4C55C2D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609849"/>
            <a:ext cx="145456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55803-782A-45A6-ADAA-2E5AEF4A53EA}"/>
              </a:ext>
            </a:extLst>
          </p:cNvPr>
          <p:cNvSpPr txBox="1"/>
          <p:nvPr/>
        </p:nvSpPr>
        <p:spPr>
          <a:xfrm flipH="1">
            <a:off x="145303" y="3444359"/>
            <a:ext cx="13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CB0079-158F-43BC-BB55-2F8FC05A1B66}"/>
              </a:ext>
            </a:extLst>
          </p:cNvPr>
          <p:cNvSpPr/>
          <p:nvPr/>
        </p:nvSpPr>
        <p:spPr>
          <a:xfrm>
            <a:off x="3274424" y="4395788"/>
            <a:ext cx="2495550" cy="227647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 &amp; DISCOVERY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A0709-63EE-493E-B4E5-E5B40CB5B245}"/>
              </a:ext>
            </a:extLst>
          </p:cNvPr>
          <p:cNvSpPr/>
          <p:nvPr/>
        </p:nvSpPr>
        <p:spPr>
          <a:xfrm>
            <a:off x="5124450" y="5686424"/>
            <a:ext cx="1617073" cy="12192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BALANCER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8F11A-483F-4B5A-A7E0-24B66755DFD2}"/>
              </a:ext>
            </a:extLst>
          </p:cNvPr>
          <p:cNvSpPr/>
          <p:nvPr/>
        </p:nvSpPr>
        <p:spPr>
          <a:xfrm>
            <a:off x="2167349" y="928686"/>
            <a:ext cx="971550" cy="4924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P</a:t>
            </a:r>
          </a:p>
          <a:p>
            <a:pPr algn="ctr"/>
            <a:r>
              <a:rPr lang="en-IN" sz="2400" b="1" dirty="0"/>
              <a:t>I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G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T</a:t>
            </a:r>
          </a:p>
          <a:p>
            <a:pPr algn="ctr"/>
            <a:r>
              <a:rPr lang="en-IN" sz="2400" b="1" dirty="0"/>
              <a:t>E</a:t>
            </a:r>
          </a:p>
          <a:p>
            <a:pPr algn="ctr"/>
            <a:r>
              <a:rPr lang="en-IN" sz="2400" b="1" dirty="0"/>
              <a:t>W</a:t>
            </a:r>
          </a:p>
          <a:p>
            <a:pPr algn="ctr"/>
            <a:r>
              <a:rPr lang="en-IN" sz="2400" b="1" dirty="0"/>
              <a:t>A</a:t>
            </a:r>
          </a:p>
          <a:p>
            <a:pPr algn="ctr"/>
            <a:r>
              <a:rPr lang="en-IN" sz="2400" b="1" dirty="0"/>
              <a:t>Y</a:t>
            </a:r>
          </a:p>
          <a:p>
            <a:pPr algn="ctr"/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DE3EC-80FD-43F5-874F-1D5FE21ABE1D}"/>
              </a:ext>
            </a:extLst>
          </p:cNvPr>
          <p:cNvCxnSpPr>
            <a:cxnSpLocks/>
          </p:cNvCxnSpPr>
          <p:nvPr/>
        </p:nvCxnSpPr>
        <p:spPr>
          <a:xfrm>
            <a:off x="1549811" y="3207540"/>
            <a:ext cx="61753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5D5539-685C-4DB3-A8AA-3F1F139EB7F7}"/>
              </a:ext>
            </a:extLst>
          </p:cNvPr>
          <p:cNvCxnSpPr>
            <a:cxnSpLocks/>
          </p:cNvCxnSpPr>
          <p:nvPr/>
        </p:nvCxnSpPr>
        <p:spPr>
          <a:xfrm>
            <a:off x="3138899" y="2962273"/>
            <a:ext cx="1156876" cy="1433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186CB76-4B04-4E58-9E07-F32FFF9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86" y="5562593"/>
            <a:ext cx="270176" cy="2476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561C3F-FAF4-4D56-A28C-0726E94C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17" y="6365057"/>
            <a:ext cx="270176" cy="2476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12AFA8-C391-495C-9418-9133F1B6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48" y="6612718"/>
            <a:ext cx="270176" cy="2476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BE5630-9812-4DFB-BCE9-B04CFF4401C4}"/>
              </a:ext>
            </a:extLst>
          </p:cNvPr>
          <p:cNvSpPr/>
          <p:nvPr/>
        </p:nvSpPr>
        <p:spPr>
          <a:xfrm>
            <a:off x="7077075" y="292896"/>
            <a:ext cx="4162425" cy="4976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Centralized config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02EBD-22D9-4A9B-B7C5-F2AC5EB4BD72}"/>
              </a:ext>
            </a:extLst>
          </p:cNvPr>
          <p:cNvSpPr/>
          <p:nvPr/>
        </p:nvSpPr>
        <p:spPr>
          <a:xfrm>
            <a:off x="0" y="0"/>
            <a:ext cx="46386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LETS MAKE LIFE OF CLIENTS EASY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9DFDE5-3E50-4F27-9DC4-9027F218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25" y="1247778"/>
            <a:ext cx="4831723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D9D1D766-106C-40B3-B25A-2718B12F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0367" y="6395241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C62506-C51B-4699-ADAA-E01F863BB2E4}"/>
              </a:ext>
            </a:extLst>
          </p:cNvPr>
          <p:cNvSpPr/>
          <p:nvPr/>
        </p:nvSpPr>
        <p:spPr>
          <a:xfrm>
            <a:off x="385762" y="2297907"/>
            <a:ext cx="2600325" cy="22621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CART</a:t>
            </a:r>
          </a:p>
          <a:p>
            <a:pPr algn="ctr"/>
            <a:r>
              <a:rPr lang="en-IN" sz="2000" dirty="0"/>
              <a:t>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481A46-C89B-4130-BCAB-2020F018333F}"/>
              </a:ext>
            </a:extLst>
          </p:cNvPr>
          <p:cNvSpPr/>
          <p:nvPr/>
        </p:nvSpPr>
        <p:spPr>
          <a:xfrm>
            <a:off x="6715125" y="2183607"/>
            <a:ext cx="3295650" cy="2262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ORDER</a:t>
            </a:r>
          </a:p>
          <a:p>
            <a:pPr algn="ctr"/>
            <a:r>
              <a:rPr lang="en-IN" sz="2400" dirty="0"/>
              <a:t>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70FB5C-87A3-49E5-A642-1FD4D068556E}"/>
              </a:ext>
            </a:extLst>
          </p:cNvPr>
          <p:cNvSpPr/>
          <p:nvPr/>
        </p:nvSpPr>
        <p:spPr>
          <a:xfrm>
            <a:off x="3390901" y="638175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A01F78-D3E7-4FE7-8AF3-93BDE5C4C208}"/>
              </a:ext>
            </a:extLst>
          </p:cNvPr>
          <p:cNvSpPr/>
          <p:nvPr/>
        </p:nvSpPr>
        <p:spPr>
          <a:xfrm>
            <a:off x="3390901" y="2069307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75E333-2C4B-4911-BB77-C8F30A4A474B}"/>
              </a:ext>
            </a:extLst>
          </p:cNvPr>
          <p:cNvSpPr/>
          <p:nvPr/>
        </p:nvSpPr>
        <p:spPr>
          <a:xfrm>
            <a:off x="3390901" y="3798094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52342-19D0-4E13-948D-A208721B5CD3}"/>
              </a:ext>
            </a:extLst>
          </p:cNvPr>
          <p:cNvSpPr/>
          <p:nvPr/>
        </p:nvSpPr>
        <p:spPr>
          <a:xfrm>
            <a:off x="3543301" y="5453062"/>
            <a:ext cx="1371600" cy="981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00B3BE-7F5B-403C-87E2-017EF5472791}"/>
              </a:ext>
            </a:extLst>
          </p:cNvPr>
          <p:cNvSpPr/>
          <p:nvPr/>
        </p:nvSpPr>
        <p:spPr>
          <a:xfrm>
            <a:off x="10572750" y="638175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DB2BB-D77F-448F-AF8B-51A4B9601E5A}"/>
              </a:ext>
            </a:extLst>
          </p:cNvPr>
          <p:cNvSpPr/>
          <p:nvPr/>
        </p:nvSpPr>
        <p:spPr>
          <a:xfrm>
            <a:off x="10572750" y="2069307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CD361E-8A2B-4CE1-BDEA-4B5E9E94B2A3}"/>
              </a:ext>
            </a:extLst>
          </p:cNvPr>
          <p:cNvSpPr/>
          <p:nvPr/>
        </p:nvSpPr>
        <p:spPr>
          <a:xfrm>
            <a:off x="10572750" y="3798094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80D91-AB68-4272-AD8A-7024DD8FB338}"/>
              </a:ext>
            </a:extLst>
          </p:cNvPr>
          <p:cNvSpPr/>
          <p:nvPr/>
        </p:nvSpPr>
        <p:spPr>
          <a:xfrm>
            <a:off x="10725150" y="5453062"/>
            <a:ext cx="1371600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DELETE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51111D-211E-415D-BF40-3B9B8182CBF2}"/>
              </a:ext>
            </a:extLst>
          </p:cNvPr>
          <p:cNvCxnSpPr>
            <a:cxnSpLocks/>
          </p:cNvCxnSpPr>
          <p:nvPr/>
        </p:nvCxnSpPr>
        <p:spPr>
          <a:xfrm flipV="1">
            <a:off x="2768973" y="1478746"/>
            <a:ext cx="839042" cy="822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E6F3FB-222D-4E70-A8ED-84573EF47E0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905125" y="2450307"/>
            <a:ext cx="485776" cy="109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F244E9-C7A8-4A89-BCA8-0596F42C3D6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91271" y="4156884"/>
            <a:ext cx="752896" cy="143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8334C4-E214-4608-A89E-E4D63AFA7B7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86087" y="3979870"/>
            <a:ext cx="404814" cy="308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54BADB-547C-4ACD-A094-B8CACC71A86B}"/>
              </a:ext>
            </a:extLst>
          </p:cNvPr>
          <p:cNvCxnSpPr>
            <a:cxnSpLocks/>
          </p:cNvCxnSpPr>
          <p:nvPr/>
        </p:nvCxnSpPr>
        <p:spPr>
          <a:xfrm flipV="1">
            <a:off x="9888490" y="1470022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8A6B7-3884-45C3-8AD4-2DD2CEB9F495}"/>
              </a:ext>
            </a:extLst>
          </p:cNvPr>
          <p:cNvCxnSpPr>
            <a:cxnSpLocks/>
          </p:cNvCxnSpPr>
          <p:nvPr/>
        </p:nvCxnSpPr>
        <p:spPr>
          <a:xfrm flipV="1">
            <a:off x="9971063" y="2410221"/>
            <a:ext cx="839042" cy="82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8F2BA1-4383-4709-801B-57A0A1DBA2E1}"/>
              </a:ext>
            </a:extLst>
          </p:cNvPr>
          <p:cNvCxnSpPr>
            <a:cxnSpLocks/>
          </p:cNvCxnSpPr>
          <p:nvPr/>
        </p:nvCxnSpPr>
        <p:spPr>
          <a:xfrm>
            <a:off x="9990919" y="4036614"/>
            <a:ext cx="819186" cy="3349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C9539A-7B17-4F70-9C7E-B52F8653A34E}"/>
              </a:ext>
            </a:extLst>
          </p:cNvPr>
          <p:cNvCxnSpPr>
            <a:cxnSpLocks/>
          </p:cNvCxnSpPr>
          <p:nvPr/>
        </p:nvCxnSpPr>
        <p:spPr>
          <a:xfrm>
            <a:off x="9941700" y="4292999"/>
            <a:ext cx="1016006" cy="149820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F97596-2864-4042-878C-C5AAFCC5CAC3}"/>
              </a:ext>
            </a:extLst>
          </p:cNvPr>
          <p:cNvCxnSpPr>
            <a:stCxn id="4" idx="3"/>
          </p:cNvCxnSpPr>
          <p:nvPr/>
        </p:nvCxnSpPr>
        <p:spPr>
          <a:xfrm>
            <a:off x="2986087" y="3429000"/>
            <a:ext cx="372903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E09CB-F32D-428B-9263-2F584D5324B6}"/>
              </a:ext>
            </a:extLst>
          </p:cNvPr>
          <p:cNvSpPr/>
          <p:nvPr/>
        </p:nvSpPr>
        <p:spPr>
          <a:xfrm>
            <a:off x="3543301" y="3237707"/>
            <a:ext cx="2447924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CIRCUIT BREAKER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37CD-6FC5-410D-AE3D-E922550612D2}"/>
              </a:ext>
            </a:extLst>
          </p:cNvPr>
          <p:cNvSpPr/>
          <p:nvPr/>
        </p:nvSpPr>
        <p:spPr>
          <a:xfrm>
            <a:off x="-21850" y="2024461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4A442F-8FE2-41F1-8B06-1D76076BE6D2}"/>
              </a:ext>
            </a:extLst>
          </p:cNvPr>
          <p:cNvSpPr/>
          <p:nvPr/>
        </p:nvSpPr>
        <p:spPr>
          <a:xfrm>
            <a:off x="8190311" y="1889926"/>
            <a:ext cx="1619249" cy="3857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ACTUATOR</a:t>
            </a:r>
          </a:p>
        </p:txBody>
      </p:sp>
      <p:pic>
        <p:nvPicPr>
          <p:cNvPr id="9218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41CE4EF1-5E68-4413-8CDA-D678A7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5" y="4399266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ASP.NET Core Swagger UI Authorization using IdentityServer4 - Scott Brady">
            <a:extLst>
              <a:ext uri="{FF2B5EF4-FFF2-40B4-BE49-F238E27FC236}">
                <a16:creationId xmlns:a16="http://schemas.microsoft.com/office/drawing/2014/main" id="{8FADAE64-C815-4FC1-8278-BDB30779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63" y="4204094"/>
            <a:ext cx="1776412" cy="4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FD84797-510D-48CB-A7C9-77E9238BA7DB}"/>
              </a:ext>
            </a:extLst>
          </p:cNvPr>
          <p:cNvSpPr/>
          <p:nvPr/>
        </p:nvSpPr>
        <p:spPr>
          <a:xfrm>
            <a:off x="1" y="1"/>
            <a:ext cx="4229100" cy="60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 SERVICES STRUCTURE</a:t>
            </a: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E186F0AB-B5A3-4B3B-8B6E-DF4B0D6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ARCHIVAL AND PROCESSING</a:t>
            </a:r>
          </a:p>
        </p:txBody>
      </p:sp>
      <p:pic>
        <p:nvPicPr>
          <p:cNvPr id="10242" name="Picture 2" descr="Apache Kafka">
            <a:extLst>
              <a:ext uri="{FF2B5EF4-FFF2-40B4-BE49-F238E27FC236}">
                <a16:creationId xmlns:a16="http://schemas.microsoft.com/office/drawing/2014/main" id="{A1B56CAC-5B06-4860-9F2D-6903BA7F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49" y="2552697"/>
            <a:ext cx="2733675" cy="261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DDFAC6A-F0F1-471A-8E44-877768927BB3}"/>
              </a:ext>
            </a:extLst>
          </p:cNvPr>
          <p:cNvSpPr/>
          <p:nvPr/>
        </p:nvSpPr>
        <p:spPr>
          <a:xfrm>
            <a:off x="9496425" y="1666875"/>
            <a:ext cx="2171700" cy="3867150"/>
          </a:xfrm>
          <a:prstGeom prst="flowChartMagneticDisk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Storage/Archival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7D613D-D751-445F-B3AD-7055AC380465}"/>
              </a:ext>
            </a:extLst>
          </p:cNvPr>
          <p:cNvCxnSpPr/>
          <p:nvPr/>
        </p:nvCxnSpPr>
        <p:spPr>
          <a:xfrm>
            <a:off x="4705348" y="2409825"/>
            <a:ext cx="1028701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D4466-2D87-47C8-8D13-4C9800BBB2FC}"/>
              </a:ext>
            </a:extLst>
          </p:cNvPr>
          <p:cNvCxnSpPr>
            <a:cxnSpLocks/>
          </p:cNvCxnSpPr>
          <p:nvPr/>
        </p:nvCxnSpPr>
        <p:spPr>
          <a:xfrm>
            <a:off x="4705348" y="445769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48DEC-B09A-4237-9A78-B177B8F1317F}"/>
              </a:ext>
            </a:extLst>
          </p:cNvPr>
          <p:cNvCxnSpPr>
            <a:cxnSpLocks/>
          </p:cNvCxnSpPr>
          <p:nvPr/>
        </p:nvCxnSpPr>
        <p:spPr>
          <a:xfrm>
            <a:off x="4705348" y="3024187"/>
            <a:ext cx="1028701" cy="53816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E6F43-A411-4C2D-A4D2-3EC24331284E}"/>
              </a:ext>
            </a:extLst>
          </p:cNvPr>
          <p:cNvCxnSpPr>
            <a:cxnSpLocks/>
            <a:endCxn id="10242" idx="1"/>
          </p:cNvCxnSpPr>
          <p:nvPr/>
        </p:nvCxnSpPr>
        <p:spPr>
          <a:xfrm>
            <a:off x="4705348" y="3638548"/>
            <a:ext cx="1028701" cy="2238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59875-FDA2-4FB1-BB4E-2139CC5070F2}"/>
              </a:ext>
            </a:extLst>
          </p:cNvPr>
          <p:cNvCxnSpPr>
            <a:cxnSpLocks/>
          </p:cNvCxnSpPr>
          <p:nvPr/>
        </p:nvCxnSpPr>
        <p:spPr>
          <a:xfrm>
            <a:off x="8467724" y="3862384"/>
            <a:ext cx="10287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F4DE16-AFE3-45F4-B5D1-03B56BA5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81146"/>
            <a:ext cx="4307847" cy="4562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DA0A5334-4DD8-416A-946E-9738EDE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-28575"/>
            <a:ext cx="4552951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MONITORING – ELK stack</a:t>
            </a:r>
          </a:p>
        </p:txBody>
      </p:sp>
      <p:pic>
        <p:nvPicPr>
          <p:cNvPr id="5122" name="Picture 2" descr="The Complete Guide to the ELK Stack | Logz.io">
            <a:extLst>
              <a:ext uri="{FF2B5EF4-FFF2-40B4-BE49-F238E27FC236}">
                <a16:creationId xmlns:a16="http://schemas.microsoft.com/office/drawing/2014/main" id="{A975E0DB-BB10-491A-82F0-42215EA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05025"/>
            <a:ext cx="975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4443FA9-7D80-4230-A926-7B3C1DA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pic>
        <p:nvPicPr>
          <p:cNvPr id="4098" name="Picture 2" descr="Introduction to Cloud Security with AWS | by Aregbesola Olumuyiwa | Data  Driven Investor | Medium">
            <a:extLst>
              <a:ext uri="{FF2B5EF4-FFF2-40B4-BE49-F238E27FC236}">
                <a16:creationId xmlns:a16="http://schemas.microsoft.com/office/drawing/2014/main" id="{15AB2A2B-2070-4AB1-BAC5-B9327622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05614"/>
            <a:ext cx="3076574" cy="23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run multiple services in a Docker container | by KarthiKeyan  Shanmugam | Medium">
            <a:extLst>
              <a:ext uri="{FF2B5EF4-FFF2-40B4-BE49-F238E27FC236}">
                <a16:creationId xmlns:a16="http://schemas.microsoft.com/office/drawing/2014/main" id="{9F9D1DF1-5E1A-4A3E-8CEC-6D243D1C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443163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stall and configure a multi-master Kubernetes cluster with kubeadm | Cong  Nghe Thong Tin - Quang Tri He Thong">
            <a:extLst>
              <a:ext uri="{FF2B5EF4-FFF2-40B4-BE49-F238E27FC236}">
                <a16:creationId xmlns:a16="http://schemas.microsoft.com/office/drawing/2014/main" id="{04B23090-2913-471D-BCAF-6C54B7D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7" y="248631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2AF552E-5380-422C-BB43-6D8D99D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F772FF-012B-4D52-A68A-7C49F48C4B19}"/>
              </a:ext>
            </a:extLst>
          </p:cNvPr>
          <p:cNvSpPr/>
          <p:nvPr/>
        </p:nvSpPr>
        <p:spPr>
          <a:xfrm>
            <a:off x="-1" y="0"/>
            <a:ext cx="40290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WRITING CLIENT – FRONT END </a:t>
            </a:r>
          </a:p>
        </p:txBody>
      </p:sp>
      <p:pic>
        <p:nvPicPr>
          <p:cNvPr id="7" name="Picture 12" descr="How to better organize your React applications? | by Alexis Mangin | Medium">
            <a:extLst>
              <a:ext uri="{FF2B5EF4-FFF2-40B4-BE49-F238E27FC236}">
                <a16:creationId xmlns:a16="http://schemas.microsoft.com/office/drawing/2014/main" id="{8E40E290-85F2-4907-9CDC-E9DABBAD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45" y="2914650"/>
            <a:ext cx="5787617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4F84D0D-453B-433C-8B49-68DF78CE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524" y="6376439"/>
            <a:ext cx="4991098" cy="339725"/>
          </a:xfrm>
        </p:spPr>
        <p:txBody>
          <a:bodyPr/>
          <a:lstStyle/>
          <a:p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770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13745</TotalTime>
  <Words>772</Words>
  <Application>Microsoft Office PowerPoint</Application>
  <PresentationFormat>Widescreen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Bahnschrift SemiBold Condensed</vt:lpstr>
      <vt:lpstr>Calibri</vt:lpstr>
      <vt:lpstr>Univers</vt:lpstr>
      <vt:lpstr>GradientVTI</vt:lpstr>
      <vt:lpstr>MICROSERVICES DEMO SERIES</vt:lpstr>
      <vt:lpstr>MICROSERVICES DEMO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TIME</vt:lpstr>
      <vt:lpstr>MICROSERVICES DEMO SERIES</vt:lpstr>
      <vt:lpstr>MICROSERVICES DEMO SERIES</vt:lpstr>
      <vt:lpstr>PowerPoint Presentation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Topics to be covered</vt:lpstr>
      <vt:lpstr>MICROSERVICES DEMO SERIES</vt:lpstr>
      <vt:lpstr>MICROSERVICES DEMO SERIES</vt:lpstr>
      <vt:lpstr>MICROSERVICES DEMO SERIES</vt:lpstr>
      <vt:lpstr>What we are going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DEMO SERIES</dc:title>
  <dc:creator>Arvind Maurya</dc:creator>
  <cp:lastModifiedBy>Arvind Maurya</cp:lastModifiedBy>
  <cp:revision>149</cp:revision>
  <dcterms:created xsi:type="dcterms:W3CDTF">2020-12-19T03:27:38Z</dcterms:created>
  <dcterms:modified xsi:type="dcterms:W3CDTF">2021-01-24T18:35:02Z</dcterms:modified>
</cp:coreProperties>
</file>