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BE7BF-B99D-4E8D-BF7F-3B845538B53E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3663A-B437-48E2-9C8D-D0CCECC9D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14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72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80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32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81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27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8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124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05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15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71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30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0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b="0" i="0" cap="none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9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16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spc="1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1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eenlearner01/microservices-projects-store/tree/master/Online-Shopping-Porta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63302B0-7A41-480B-921B-7D395B4E2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B1860-7104-4D1E-A310-EA6D5F0C9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3" r="24232" b="-1"/>
          <a:stretch/>
        </p:blipFill>
        <p:spPr>
          <a:xfrm>
            <a:off x="6902452" y="6716"/>
            <a:ext cx="5289548" cy="6851284"/>
          </a:xfrm>
          <a:prstGeom prst="rect">
            <a:avLst/>
          </a:prstGeom>
          <a:effectLst>
            <a:softEdge rad="444500"/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716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40000"/>
                </a:schemeClr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839B9-810F-45CF-A549-0C4E18FEB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2389" y="1187430"/>
            <a:ext cx="6682702" cy="2160205"/>
          </a:xfrm>
          <a:solidFill>
            <a:srgbClr val="000000"/>
          </a:solidFill>
        </p:spPr>
        <p:txBody>
          <a:bodyPr anchor="ctr">
            <a:normAutofit/>
          </a:bodyPr>
          <a:lstStyle/>
          <a:p>
            <a:pPr algn="ctr"/>
            <a:r>
              <a:rPr lang="en-IN" sz="6600" dirty="0">
                <a:solidFill>
                  <a:srgbClr val="00B050"/>
                </a:solidFill>
                <a:latin typeface="Algerian" panose="04020705040A02060702" pitchFamily="82" charset="0"/>
              </a:rPr>
              <a:t>MICROSERVICES</a:t>
            </a:r>
            <a:br>
              <a:rPr lang="en-IN" sz="6600" dirty="0">
                <a:latin typeface="Algerian" panose="04020705040A02060702" pitchFamily="82" charset="0"/>
              </a:rPr>
            </a:br>
            <a:r>
              <a:rPr lang="en-IN" sz="6600" dirty="0">
                <a:solidFill>
                  <a:srgbClr val="FF0000"/>
                </a:solidFill>
                <a:latin typeface="Algerian" panose="04020705040A02060702" pitchFamily="82" charset="0"/>
              </a:rPr>
              <a:t>DEMO</a:t>
            </a:r>
            <a:r>
              <a:rPr lang="en-IN" sz="6600" dirty="0">
                <a:latin typeface="Algerian" panose="04020705040A02060702" pitchFamily="82" charset="0"/>
              </a:rPr>
              <a:t> </a:t>
            </a:r>
            <a:r>
              <a:rPr lang="en-IN" sz="6600" dirty="0">
                <a:solidFill>
                  <a:schemeClr val="accent1"/>
                </a:solidFill>
                <a:latin typeface="Algerian" panose="04020705040A02060702" pitchFamily="82" charset="0"/>
              </a:rPr>
              <a:t>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2E430-94F3-42B4-AF6E-DD62A54F7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1538" y="4259645"/>
            <a:ext cx="5324405" cy="956061"/>
          </a:xfrm>
          <a:solidFill>
            <a:schemeClr val="tx1"/>
          </a:solidFill>
        </p:spPr>
        <p:txBody>
          <a:bodyPr anchor="ctr">
            <a:normAutofit fontScale="92500"/>
          </a:bodyPr>
          <a:lstStyle/>
          <a:p>
            <a:pPr algn="ctr"/>
            <a:r>
              <a:rPr lang="en-IN" sz="5400" b="1" u="sng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Course Plan</a:t>
            </a:r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BADB81-8053-4921-AD50-9B3700D81574}"/>
              </a:ext>
            </a:extLst>
          </p:cNvPr>
          <p:cNvGrpSpPr/>
          <p:nvPr/>
        </p:nvGrpSpPr>
        <p:grpSpPr>
          <a:xfrm>
            <a:off x="8554795" y="4651031"/>
            <a:ext cx="2404021" cy="1156213"/>
            <a:chOff x="5532028" y="4571187"/>
            <a:chExt cx="3482365" cy="173390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781E8C7-2355-4D47-BC57-B713C24CC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4943" y="5752441"/>
              <a:ext cx="2089450" cy="552652"/>
            </a:xfrm>
            <a:prstGeom prst="rect">
              <a:avLst/>
            </a:prstGeom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0551FCC6-4F9C-41E5-962C-A6A4BF34C6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43" t="29141" r="31834" b="38594"/>
            <a:stretch/>
          </p:blipFill>
          <p:spPr bwMode="auto">
            <a:xfrm>
              <a:off x="5532028" y="4571187"/>
              <a:ext cx="1613434" cy="1733906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BA737AEF-712A-432A-ABB7-A8472DF3070C}"/>
              </a:ext>
            </a:extLst>
          </p:cNvPr>
          <p:cNvSpPr/>
          <p:nvPr/>
        </p:nvSpPr>
        <p:spPr>
          <a:xfrm rot="5400000">
            <a:off x="2782249" y="3536751"/>
            <a:ext cx="898578" cy="520346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167E37A6-13D0-482B-81EB-C731A7E5D8E4}"/>
              </a:ext>
            </a:extLst>
          </p:cNvPr>
          <p:cNvSpPr/>
          <p:nvPr/>
        </p:nvSpPr>
        <p:spPr>
          <a:xfrm rot="5400000">
            <a:off x="8105506" y="3536751"/>
            <a:ext cx="898578" cy="520346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D51199A-4EC7-48BE-9196-3449565BC7B5}"/>
              </a:ext>
            </a:extLst>
          </p:cNvPr>
          <p:cNvSpPr/>
          <p:nvPr/>
        </p:nvSpPr>
        <p:spPr>
          <a:xfrm>
            <a:off x="2352675" y="18967"/>
            <a:ext cx="438150" cy="116174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873C464-01C1-4B70-BB97-495721A2F498}"/>
              </a:ext>
            </a:extLst>
          </p:cNvPr>
          <p:cNvSpPr/>
          <p:nvPr/>
        </p:nvSpPr>
        <p:spPr>
          <a:xfrm>
            <a:off x="9016016" y="26972"/>
            <a:ext cx="438150" cy="116174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ooter Placeholder 3">
            <a:extLst>
              <a:ext uri="{FF2B5EF4-FFF2-40B4-BE49-F238E27FC236}">
                <a16:creationId xmlns:a16="http://schemas.microsoft.com/office/drawing/2014/main" id="{8AF3BABF-8904-48C7-9697-41A6488A2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r>
              <a:rPr lang="en-US" dirty="0"/>
              <a:t>©Green Learner - https://youtube.com/greenlearner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198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1"/>
            </a:gs>
            <a:gs pos="74000">
              <a:srgbClr val="92D050"/>
            </a:gs>
            <a:gs pos="83000">
              <a:srgbClr val="92D050"/>
            </a:gs>
            <a:gs pos="100000">
              <a:schemeClr val="bg1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4A5B9-12D8-4B23-A2FC-8B20B42B0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4057651"/>
            <a:ext cx="10515600" cy="1325563"/>
          </a:xfrm>
        </p:spPr>
        <p:txBody>
          <a:bodyPr/>
          <a:lstStyle/>
          <a:p>
            <a:pPr algn="ctr"/>
            <a:r>
              <a:rPr lang="en-IN" b="1" spc="600" dirty="0"/>
              <a:t>THANKS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D3D5D-724E-4EB0-A446-DC6811CA8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74786"/>
            <a:ext cx="10515600" cy="1325564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IN" dirty="0">
                <a:hlinkClick r:id="rId2"/>
              </a:rPr>
              <a:t>https://github.com/greenlearner01/microservices-projects-store/tree/master/Online-Shopping-Portal</a:t>
            </a:r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EAFE8-E67D-416C-B86A-3AC6F443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r>
              <a:rPr lang="en-US" dirty="0"/>
              <a:t>©Green Learner - https://youtube.com/greenlearner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685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63302B0-7A41-480B-921B-7D395B4E2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B1860-7104-4D1E-A310-EA6D5F0C9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3" r="24232" b="-1"/>
          <a:stretch/>
        </p:blipFill>
        <p:spPr>
          <a:xfrm>
            <a:off x="6902452" y="6716"/>
            <a:ext cx="5289548" cy="6851284"/>
          </a:xfrm>
          <a:prstGeom prst="rect">
            <a:avLst/>
          </a:prstGeom>
          <a:effectLst>
            <a:softEdge rad="444500"/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716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40000"/>
                </a:schemeClr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839B9-810F-45CF-A549-0C4E18FEB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3" y="335215"/>
            <a:ext cx="9185762" cy="676715"/>
          </a:xfrm>
          <a:solidFill>
            <a:srgbClr val="000000"/>
          </a:solidFill>
        </p:spPr>
        <p:txBody>
          <a:bodyPr anchor="ctr">
            <a:noAutofit/>
          </a:bodyPr>
          <a:lstStyle/>
          <a:p>
            <a:pPr algn="ctr"/>
            <a:r>
              <a:rPr lang="en-IN" sz="4400" u="sng" dirty="0">
                <a:solidFill>
                  <a:schemeClr val="bg1"/>
                </a:solidFill>
                <a:latin typeface="Algerian" panose="04020705040A02060702" pitchFamily="82" charset="0"/>
              </a:rPr>
              <a:t>MICROSERVICES DEMO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2E430-94F3-42B4-AF6E-DD62A54F7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3917" y="2335725"/>
            <a:ext cx="8667068" cy="383429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IN" sz="7800" b="1" u="sng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Product </a:t>
            </a:r>
          </a:p>
          <a:p>
            <a:pPr algn="ctr"/>
            <a:r>
              <a:rPr lang="en-IN" sz="7800" b="1" u="sng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micro-service</a:t>
            </a:r>
          </a:p>
          <a:p>
            <a:pPr algn="ctr"/>
            <a:r>
              <a:rPr lang="en-IN" sz="6000" spc="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Writing endpoints</a:t>
            </a:r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BADB81-8053-4921-AD50-9B3700D81574}"/>
              </a:ext>
            </a:extLst>
          </p:cNvPr>
          <p:cNvGrpSpPr/>
          <p:nvPr/>
        </p:nvGrpSpPr>
        <p:grpSpPr>
          <a:xfrm>
            <a:off x="9966679" y="5065742"/>
            <a:ext cx="2015771" cy="1194839"/>
            <a:chOff x="5532028" y="4571187"/>
            <a:chExt cx="3482365" cy="173390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781E8C7-2355-4D47-BC57-B713C24CC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4943" y="5752441"/>
              <a:ext cx="2089450" cy="552652"/>
            </a:xfrm>
            <a:prstGeom prst="rect">
              <a:avLst/>
            </a:prstGeom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0551FCC6-4F9C-41E5-962C-A6A4BF34C6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43" t="29141" r="31834" b="38594"/>
            <a:stretch/>
          </p:blipFill>
          <p:spPr bwMode="auto">
            <a:xfrm>
              <a:off x="5532028" y="4571187"/>
              <a:ext cx="1613434" cy="1733906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BA737AEF-712A-432A-ABB7-A8472DF3070C}"/>
              </a:ext>
            </a:extLst>
          </p:cNvPr>
          <p:cNvSpPr/>
          <p:nvPr/>
        </p:nvSpPr>
        <p:spPr>
          <a:xfrm rot="5400000">
            <a:off x="1088028" y="1614330"/>
            <a:ext cx="949310" cy="493481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167E37A6-13D0-482B-81EB-C731A7E5D8E4}"/>
              </a:ext>
            </a:extLst>
          </p:cNvPr>
          <p:cNvSpPr/>
          <p:nvPr/>
        </p:nvSpPr>
        <p:spPr>
          <a:xfrm rot="5400000">
            <a:off x="9777563" y="1608395"/>
            <a:ext cx="898578" cy="520346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D51199A-4EC7-48BE-9196-3449565BC7B5}"/>
              </a:ext>
            </a:extLst>
          </p:cNvPr>
          <p:cNvSpPr/>
          <p:nvPr/>
        </p:nvSpPr>
        <p:spPr>
          <a:xfrm>
            <a:off x="1119152" y="18967"/>
            <a:ext cx="438150" cy="71688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873C464-01C1-4B70-BB97-495721A2F498}"/>
              </a:ext>
            </a:extLst>
          </p:cNvPr>
          <p:cNvSpPr/>
          <p:nvPr/>
        </p:nvSpPr>
        <p:spPr>
          <a:xfrm>
            <a:off x="10230986" y="16803"/>
            <a:ext cx="438150" cy="7212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F2F435DA-C280-48FF-B975-52D54774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©Green Learner - https://youtube.com/greenlearner</a:t>
            </a:r>
            <a:endParaRPr kumimoji="0" lang="en-IN" sz="1200" b="0" i="0" u="none" strike="noStrike" kern="1200" cap="none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A69AB8-6470-43FA-8CB3-CE4B87953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5366" y="1069305"/>
            <a:ext cx="5266159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08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B2AF552E-5380-422C-BB43-6D8D99DF9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r>
              <a:rPr lang="en-US" dirty="0"/>
              <a:t>©Green Learner - https://youtube.com/greenlearner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4E4C7C-B62E-4265-9A96-C4181D3C577A}"/>
              </a:ext>
            </a:extLst>
          </p:cNvPr>
          <p:cNvSpPr/>
          <p:nvPr/>
        </p:nvSpPr>
        <p:spPr>
          <a:xfrm>
            <a:off x="1057275" y="971550"/>
            <a:ext cx="3676650" cy="4676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Product</a:t>
            </a:r>
          </a:p>
          <a:p>
            <a:pPr algn="ctr"/>
            <a:r>
              <a:rPr lang="en-IN" sz="4000" dirty="0"/>
              <a:t>Microservice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D46EA8-1E04-4326-B4A2-124B88578BDA}"/>
              </a:ext>
            </a:extLst>
          </p:cNvPr>
          <p:cNvSpPr txBox="1"/>
          <p:nvPr/>
        </p:nvSpPr>
        <p:spPr>
          <a:xfrm>
            <a:off x="5608572" y="971550"/>
            <a:ext cx="5372100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Create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Read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 err="1"/>
              <a:t>allProducts</a:t>
            </a:r>
            <a:endParaRPr lang="en-IN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 err="1"/>
              <a:t>productById</a:t>
            </a:r>
            <a:endParaRPr lang="en-IN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 err="1"/>
              <a:t>productsByCategory</a:t>
            </a:r>
            <a:endParaRPr lang="en-I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9511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B2AF552E-5380-422C-BB43-6D8D99DF9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©Green Learner - https://youtube.com/greenlearner</a:t>
            </a:r>
            <a:endParaRPr kumimoji="0" lang="en-IN" sz="1200" b="0" i="0" u="none" strike="noStrike" kern="1200" cap="none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4300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B2AF552E-5380-422C-BB43-6D8D99DF9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©Green Learner - https://youtube.com/greenlearner</a:t>
            </a:r>
            <a:endParaRPr kumimoji="0" lang="en-IN" sz="1200" b="0" i="0" u="none" strike="noStrike" kern="1200" cap="none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4E4C7C-B62E-4265-9A96-C4181D3C577A}"/>
              </a:ext>
            </a:extLst>
          </p:cNvPr>
          <p:cNvSpPr/>
          <p:nvPr/>
        </p:nvSpPr>
        <p:spPr>
          <a:xfrm>
            <a:off x="1057275" y="971550"/>
            <a:ext cx="3676650" cy="4676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Product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Microservice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D46EA8-1E04-4326-B4A2-124B88578BDA}"/>
              </a:ext>
            </a:extLst>
          </p:cNvPr>
          <p:cNvSpPr txBox="1"/>
          <p:nvPr/>
        </p:nvSpPr>
        <p:spPr>
          <a:xfrm>
            <a:off x="5608572" y="971550"/>
            <a:ext cx="5372100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Create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Read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allProducts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productById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productsByCategory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Update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53307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63302B0-7A41-480B-921B-7D395B4E2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B1860-7104-4D1E-A310-EA6D5F0C9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3" r="24232" b="-1"/>
          <a:stretch/>
        </p:blipFill>
        <p:spPr>
          <a:xfrm>
            <a:off x="6902452" y="6716"/>
            <a:ext cx="5289548" cy="6851284"/>
          </a:xfrm>
          <a:prstGeom prst="rect">
            <a:avLst/>
          </a:prstGeom>
          <a:effectLst>
            <a:softEdge rad="444500"/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716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40000"/>
                </a:schemeClr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839B9-810F-45CF-A549-0C4E18FEB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3" y="735848"/>
            <a:ext cx="9185762" cy="676715"/>
          </a:xfrm>
          <a:solidFill>
            <a:srgbClr val="000000"/>
          </a:solidFill>
        </p:spPr>
        <p:txBody>
          <a:bodyPr anchor="ctr">
            <a:noAutofit/>
          </a:bodyPr>
          <a:lstStyle/>
          <a:p>
            <a:pPr algn="ctr"/>
            <a:r>
              <a:rPr lang="en-IN" sz="4400" u="sng" dirty="0">
                <a:solidFill>
                  <a:schemeClr val="bg1"/>
                </a:solidFill>
                <a:latin typeface="Algerian" panose="04020705040A02060702" pitchFamily="82" charset="0"/>
              </a:rPr>
              <a:t>MICROSERVICES DEMO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2E430-94F3-42B4-AF6E-DD62A54F7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3916" y="2335726"/>
            <a:ext cx="8673683" cy="2502826"/>
          </a:xfrm>
          <a:solidFill>
            <a:schemeClr val="tx1"/>
          </a:solidFill>
        </p:spPr>
        <p:txBody>
          <a:bodyPr anchor="ctr">
            <a:normAutofit fontScale="62500" lnSpcReduction="20000"/>
          </a:bodyPr>
          <a:lstStyle/>
          <a:p>
            <a:pPr algn="ctr"/>
            <a:r>
              <a:rPr lang="en-IN" sz="6000" b="1" u="sng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Online shopping portal</a:t>
            </a:r>
          </a:p>
          <a:p>
            <a:pPr algn="ctr"/>
            <a:r>
              <a:rPr lang="en-IN" sz="6000" spc="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Understanding the </a:t>
            </a:r>
            <a:r>
              <a:rPr lang="en-IN" sz="7700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architecture</a:t>
            </a:r>
            <a:r>
              <a:rPr lang="en-IN" sz="6000" spc="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&amp; </a:t>
            </a:r>
            <a:r>
              <a:rPr lang="en-IN" sz="7700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technologies</a:t>
            </a:r>
            <a:r>
              <a:rPr lang="en-IN" sz="6000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</a:t>
            </a:r>
            <a:r>
              <a:rPr lang="en-IN" sz="6000" spc="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to</a:t>
            </a:r>
            <a:r>
              <a:rPr lang="en-IN" sz="6000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</a:t>
            </a:r>
            <a:r>
              <a:rPr lang="en-IN" sz="6000" spc="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apply</a:t>
            </a:r>
            <a:endParaRPr lang="en-IN" sz="4400" spc="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BADB81-8053-4921-AD50-9B3700D81574}"/>
              </a:ext>
            </a:extLst>
          </p:cNvPr>
          <p:cNvGrpSpPr/>
          <p:nvPr/>
        </p:nvGrpSpPr>
        <p:grpSpPr>
          <a:xfrm>
            <a:off x="9621595" y="4860614"/>
            <a:ext cx="2404021" cy="1156213"/>
            <a:chOff x="5532028" y="4571187"/>
            <a:chExt cx="3482365" cy="173390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781E8C7-2355-4D47-BC57-B713C24CC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4943" y="5752441"/>
              <a:ext cx="2089450" cy="552652"/>
            </a:xfrm>
            <a:prstGeom prst="rect">
              <a:avLst/>
            </a:prstGeom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0551FCC6-4F9C-41E5-962C-A6A4BF34C6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43" t="29141" r="31834" b="38594"/>
            <a:stretch/>
          </p:blipFill>
          <p:spPr bwMode="auto">
            <a:xfrm>
              <a:off x="5532028" y="4571187"/>
              <a:ext cx="1613434" cy="1733906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BA737AEF-712A-432A-ABB7-A8472DF3070C}"/>
              </a:ext>
            </a:extLst>
          </p:cNvPr>
          <p:cNvSpPr/>
          <p:nvPr/>
        </p:nvSpPr>
        <p:spPr>
          <a:xfrm rot="5400000">
            <a:off x="1088028" y="1614330"/>
            <a:ext cx="949310" cy="493481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167E37A6-13D0-482B-81EB-C731A7E5D8E4}"/>
              </a:ext>
            </a:extLst>
          </p:cNvPr>
          <p:cNvSpPr/>
          <p:nvPr/>
        </p:nvSpPr>
        <p:spPr>
          <a:xfrm rot="5400000">
            <a:off x="9777563" y="1608395"/>
            <a:ext cx="898578" cy="520346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D51199A-4EC7-48BE-9196-3449565BC7B5}"/>
              </a:ext>
            </a:extLst>
          </p:cNvPr>
          <p:cNvSpPr/>
          <p:nvPr/>
        </p:nvSpPr>
        <p:spPr>
          <a:xfrm>
            <a:off x="1119152" y="18967"/>
            <a:ext cx="438150" cy="71688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873C464-01C1-4B70-BB97-495721A2F498}"/>
              </a:ext>
            </a:extLst>
          </p:cNvPr>
          <p:cNvSpPr/>
          <p:nvPr/>
        </p:nvSpPr>
        <p:spPr>
          <a:xfrm>
            <a:off x="10230986" y="16803"/>
            <a:ext cx="438150" cy="7212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F2F435DA-C280-48FF-B975-52D54774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r>
              <a:rPr lang="en-US" dirty="0"/>
              <a:t>©Green Learner - https://youtube.com/greenlearner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2719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6C3090-998D-410A-93BE-508CFBCB8E70}"/>
              </a:ext>
            </a:extLst>
          </p:cNvPr>
          <p:cNvSpPr/>
          <p:nvPr/>
        </p:nvSpPr>
        <p:spPr>
          <a:xfrm>
            <a:off x="6715591" y="885825"/>
            <a:ext cx="1600200" cy="9810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PRODUCT</a:t>
            </a:r>
          </a:p>
        </p:txBody>
      </p:sp>
      <p:pic>
        <p:nvPicPr>
          <p:cNvPr id="1026" name="Picture 2" descr="Minions' Review: An Instant Classic, Definitely">
            <a:extLst>
              <a:ext uri="{FF2B5EF4-FFF2-40B4-BE49-F238E27FC236}">
                <a16:creationId xmlns:a16="http://schemas.microsoft.com/office/drawing/2014/main" id="{172A2158-D0B5-4399-9C11-B4C55C2D5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2609847"/>
            <a:ext cx="145456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D55803-782A-45A6-ADAA-2E5AEF4A53EA}"/>
              </a:ext>
            </a:extLst>
          </p:cNvPr>
          <p:cNvSpPr txBox="1"/>
          <p:nvPr/>
        </p:nvSpPr>
        <p:spPr>
          <a:xfrm flipH="1">
            <a:off x="141288" y="3472932"/>
            <a:ext cx="13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CLIENTS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7FB3EB-6107-4E25-84E7-AD3C280A9F47}"/>
              </a:ext>
            </a:extLst>
          </p:cNvPr>
          <p:cNvSpPr/>
          <p:nvPr/>
        </p:nvSpPr>
        <p:spPr>
          <a:xfrm>
            <a:off x="5295900" y="4181478"/>
            <a:ext cx="1600200" cy="9810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CART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35BAB54-D3F6-4AC1-BCF4-CBFAC5008AB1}"/>
              </a:ext>
            </a:extLst>
          </p:cNvPr>
          <p:cNvSpPr/>
          <p:nvPr/>
        </p:nvSpPr>
        <p:spPr>
          <a:xfrm>
            <a:off x="7010400" y="5329236"/>
            <a:ext cx="1600200" cy="9810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F772FF-012B-4D52-A68A-7C49F48C4B19}"/>
              </a:ext>
            </a:extLst>
          </p:cNvPr>
          <p:cNvSpPr/>
          <p:nvPr/>
        </p:nvSpPr>
        <p:spPr>
          <a:xfrm>
            <a:off x="0" y="0"/>
            <a:ext cx="2190750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OVERVIEW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FCEBC3-C0CD-4A5C-91E1-59AC65437737}"/>
              </a:ext>
            </a:extLst>
          </p:cNvPr>
          <p:cNvSpPr/>
          <p:nvPr/>
        </p:nvSpPr>
        <p:spPr>
          <a:xfrm>
            <a:off x="9648824" y="1098951"/>
            <a:ext cx="1952625" cy="9810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NOTIFICATION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4B5E339-B691-495E-9B42-39D517A279F8}"/>
              </a:ext>
            </a:extLst>
          </p:cNvPr>
          <p:cNvSpPr/>
          <p:nvPr/>
        </p:nvSpPr>
        <p:spPr>
          <a:xfrm>
            <a:off x="9544049" y="2938459"/>
            <a:ext cx="1952625" cy="9810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FRAUD CHECK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744A394-364E-4125-B5A8-0ECB31D08794}"/>
              </a:ext>
            </a:extLst>
          </p:cNvPr>
          <p:cNvSpPr/>
          <p:nvPr/>
        </p:nvSpPr>
        <p:spPr>
          <a:xfrm>
            <a:off x="9544049" y="4767262"/>
            <a:ext cx="1952625" cy="9810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 GATEWAY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5157848-597A-4AA1-93AA-86973BE8D59A}"/>
              </a:ext>
            </a:extLst>
          </p:cNvPr>
          <p:cNvSpPr/>
          <p:nvPr/>
        </p:nvSpPr>
        <p:spPr>
          <a:xfrm>
            <a:off x="4736185" y="2562244"/>
            <a:ext cx="2105024" cy="9810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MANAGEMENT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3134DE-076E-4570-A4BF-9FC2CD151607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>
            <a:off x="6841209" y="3052782"/>
            <a:ext cx="2702840" cy="3762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A1966F-E1FB-4652-A049-BB28A4405C56}"/>
              </a:ext>
            </a:extLst>
          </p:cNvPr>
          <p:cNvCxnSpPr>
            <a:cxnSpLocks/>
          </p:cNvCxnSpPr>
          <p:nvPr/>
        </p:nvCxnSpPr>
        <p:spPr>
          <a:xfrm flipV="1">
            <a:off x="8505825" y="3848100"/>
            <a:ext cx="1038224" cy="1481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5C5F04-6D7B-4FBD-8A1A-9242BD1343F4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8544049" y="5257800"/>
            <a:ext cx="1000000" cy="5619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79B6E8-5796-40D5-9609-C847CC299610}"/>
              </a:ext>
            </a:extLst>
          </p:cNvPr>
          <p:cNvCxnSpPr>
            <a:cxnSpLocks/>
            <a:stCxn id="8" idx="1"/>
            <a:endCxn id="7" idx="2"/>
          </p:cNvCxnSpPr>
          <p:nvPr/>
        </p:nvCxnSpPr>
        <p:spPr>
          <a:xfrm flipH="1" flipV="1">
            <a:off x="6096000" y="5162553"/>
            <a:ext cx="914400" cy="6572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17CCDA-5E73-417C-8BA1-236611F53BE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010400" y="3543302"/>
            <a:ext cx="85600" cy="6381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EA6DE5-8F91-40A1-A2BB-5834A04FD5D3}"/>
              </a:ext>
            </a:extLst>
          </p:cNvPr>
          <p:cNvCxnSpPr>
            <a:cxnSpLocks/>
          </p:cNvCxnSpPr>
          <p:nvPr/>
        </p:nvCxnSpPr>
        <p:spPr>
          <a:xfrm flipH="1" flipV="1">
            <a:off x="6459990" y="3556416"/>
            <a:ext cx="1058844" cy="1726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2007A1-07AC-40DD-964A-E74EA00462A4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6841209" y="1648426"/>
            <a:ext cx="2891481" cy="1404356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B030724-21DE-401B-8004-D34665E72642}"/>
              </a:ext>
            </a:extLst>
          </p:cNvPr>
          <p:cNvCxnSpPr>
            <a:cxnSpLocks/>
          </p:cNvCxnSpPr>
          <p:nvPr/>
        </p:nvCxnSpPr>
        <p:spPr>
          <a:xfrm flipV="1">
            <a:off x="6867616" y="1828801"/>
            <a:ext cx="2781208" cy="2793209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FE4F121-905C-4D77-B9CD-DDF2BD1D572B}"/>
              </a:ext>
            </a:extLst>
          </p:cNvPr>
          <p:cNvCxnSpPr>
            <a:cxnSpLocks/>
          </p:cNvCxnSpPr>
          <p:nvPr/>
        </p:nvCxnSpPr>
        <p:spPr>
          <a:xfrm flipV="1">
            <a:off x="7867616" y="2106214"/>
            <a:ext cx="1819217" cy="3209925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4685C865-479C-4844-B589-F73F62737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7890" y="2850361"/>
            <a:ext cx="697567" cy="32860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8C1ACB4-7C47-4392-9534-557578A89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1806" y="4710112"/>
            <a:ext cx="697567" cy="32860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8E17B38-36DC-4172-BDB5-E9A10B2F9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512" y="1591850"/>
            <a:ext cx="270176" cy="24766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82442B7-8D6E-4220-B05C-BC5F50BA9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390" y="3224203"/>
            <a:ext cx="270176" cy="24766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487F49C-0FE4-44F8-B316-B64874A04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390" y="4884529"/>
            <a:ext cx="270176" cy="24766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5AB61EF-CC16-4A06-AB90-C0A3ECCDE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2262" y="6036461"/>
            <a:ext cx="270176" cy="24766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D3AB94E-61B7-45D7-BE12-C982E7297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9819" y="-198112"/>
            <a:ext cx="49876" cy="45719"/>
          </a:xfrm>
          <a:prstGeom prst="rect">
            <a:avLst/>
          </a:prstGeom>
        </p:spPr>
      </p:pic>
      <p:pic>
        <p:nvPicPr>
          <p:cNvPr id="1028" name="Picture 4" descr="Rabbitmq Logo Icon of Flat style - Available in SVG, PNG, EPS, AI &amp; Icon  fonts">
            <a:extLst>
              <a:ext uri="{FF2B5EF4-FFF2-40B4-BE49-F238E27FC236}">
                <a16:creationId xmlns:a16="http://schemas.microsoft.com/office/drawing/2014/main" id="{5D587BC8-5310-4A95-B132-5093DFB1F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391" y="2124574"/>
            <a:ext cx="232867" cy="23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663DB26-562B-4EC0-B7E7-F9AD2C40C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0616" y="162877"/>
            <a:ext cx="49876" cy="45719"/>
          </a:xfrm>
          <a:prstGeom prst="rect">
            <a:avLst/>
          </a:prstGeom>
        </p:spPr>
      </p:pic>
      <p:pic>
        <p:nvPicPr>
          <p:cNvPr id="47" name="Picture 4" descr="Rabbitmq Logo Icon of Flat style - Available in SVG, PNG, EPS, AI &amp; Icon  fonts">
            <a:extLst>
              <a:ext uri="{FF2B5EF4-FFF2-40B4-BE49-F238E27FC236}">
                <a16:creationId xmlns:a16="http://schemas.microsoft.com/office/drawing/2014/main" id="{07C40F03-9E77-4429-86AE-0D3162914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188" y="2485563"/>
            <a:ext cx="232867" cy="23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6BE2E56-AEC5-455A-9724-4429035F4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5753" y="131706"/>
            <a:ext cx="49876" cy="45719"/>
          </a:xfrm>
          <a:prstGeom prst="rect">
            <a:avLst/>
          </a:prstGeom>
        </p:spPr>
      </p:pic>
      <p:pic>
        <p:nvPicPr>
          <p:cNvPr id="49" name="Picture 4" descr="Rabbitmq Logo Icon of Flat style - Available in SVG, PNG, EPS, AI &amp; Icon  fonts">
            <a:extLst>
              <a:ext uri="{FF2B5EF4-FFF2-40B4-BE49-F238E27FC236}">
                <a16:creationId xmlns:a16="http://schemas.microsoft.com/office/drawing/2014/main" id="{929B20F6-DC79-43C9-8C44-207C6B39F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325" y="2454392"/>
            <a:ext cx="232867" cy="23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3BD3FC3-7C29-4EB7-93F4-0D544135C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398" y="1743069"/>
            <a:ext cx="270176" cy="247661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AC54A07-351E-42D5-B38B-7B8DD92D1760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515067" y="1376363"/>
            <a:ext cx="5200524" cy="1864518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C519F1D-8CDA-4AB6-B71D-B6B22DE10525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078460" y="3052782"/>
            <a:ext cx="3657725" cy="188116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671C148-4570-4697-85E5-956B8862AB19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529014" y="3308744"/>
            <a:ext cx="3766886" cy="1363272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5DE6263-190A-48C1-B338-070E462E2DAF}"/>
              </a:ext>
            </a:extLst>
          </p:cNvPr>
          <p:cNvCxnSpPr>
            <a:cxnSpLocks/>
          </p:cNvCxnSpPr>
          <p:nvPr/>
        </p:nvCxnSpPr>
        <p:spPr>
          <a:xfrm>
            <a:off x="1374560" y="3428996"/>
            <a:ext cx="5635840" cy="2607465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MongoDB Integration | Digital.ai">
            <a:extLst>
              <a:ext uri="{FF2B5EF4-FFF2-40B4-BE49-F238E27FC236}">
                <a16:creationId xmlns:a16="http://schemas.microsoft.com/office/drawing/2014/main" id="{AED9C60E-5821-431E-AD9A-73928B0282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7" t="20973" r="21252" b="22818"/>
          <a:stretch/>
        </p:blipFill>
        <p:spPr bwMode="auto">
          <a:xfrm>
            <a:off x="8201195" y="917982"/>
            <a:ext cx="514259" cy="504812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ogo Mysql PNG images, Free Download - Free Transparent PNG Logos">
            <a:extLst>
              <a:ext uri="{FF2B5EF4-FFF2-40B4-BE49-F238E27FC236}">
                <a16:creationId xmlns:a16="http://schemas.microsoft.com/office/drawing/2014/main" id="{DBAAA81D-9CBD-43C4-8BE3-C62793638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831" y="2281285"/>
            <a:ext cx="542835" cy="54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8" descr="Logo Mysql PNG images, Free Download - Free Transparent PNG Logos">
            <a:extLst>
              <a:ext uri="{FF2B5EF4-FFF2-40B4-BE49-F238E27FC236}">
                <a16:creationId xmlns:a16="http://schemas.microsoft.com/office/drawing/2014/main" id="{86CF0B49-9E34-4E34-9815-0042D2BF3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841" y="5940019"/>
            <a:ext cx="409348" cy="40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ntroduction to Redis: Installation, CLI Commands, and Data Types">
            <a:extLst>
              <a:ext uri="{FF2B5EF4-FFF2-40B4-BE49-F238E27FC236}">
                <a16:creationId xmlns:a16="http://schemas.microsoft.com/office/drawing/2014/main" id="{F6EE935E-592A-47F2-BFC2-D435682D6A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7" t="25669" r="17411" b="22544"/>
          <a:stretch/>
        </p:blipFill>
        <p:spPr bwMode="auto">
          <a:xfrm>
            <a:off x="6495378" y="4823948"/>
            <a:ext cx="533400" cy="43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865CD3E-221C-4471-A4A1-9E3863908030}"/>
              </a:ext>
            </a:extLst>
          </p:cNvPr>
          <p:cNvCxnSpPr>
            <a:cxnSpLocks/>
          </p:cNvCxnSpPr>
          <p:nvPr/>
        </p:nvCxnSpPr>
        <p:spPr>
          <a:xfrm flipV="1">
            <a:off x="6771718" y="1802612"/>
            <a:ext cx="591107" cy="2384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ooter Placeholder 3">
            <a:extLst>
              <a:ext uri="{FF2B5EF4-FFF2-40B4-BE49-F238E27FC236}">
                <a16:creationId xmlns:a16="http://schemas.microsoft.com/office/drawing/2014/main" id="{6A6B46E5-25C2-499D-9254-086B045C5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r>
              <a:rPr lang="en-US" dirty="0"/>
              <a:t>©Green Learner - https://youtube.com/greenlearner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905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nions' Review: An Instant Classic, Definitely">
            <a:extLst>
              <a:ext uri="{FF2B5EF4-FFF2-40B4-BE49-F238E27FC236}">
                <a16:creationId xmlns:a16="http://schemas.microsoft.com/office/drawing/2014/main" id="{172A2158-D0B5-4399-9C11-B4C55C2D5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1" y="2609849"/>
            <a:ext cx="145456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D55803-782A-45A6-ADAA-2E5AEF4A53EA}"/>
              </a:ext>
            </a:extLst>
          </p:cNvPr>
          <p:cNvSpPr txBox="1"/>
          <p:nvPr/>
        </p:nvSpPr>
        <p:spPr>
          <a:xfrm flipH="1">
            <a:off x="145303" y="3444359"/>
            <a:ext cx="13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CLIENTS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F772FF-012B-4D52-A68A-7C49F48C4B19}"/>
              </a:ext>
            </a:extLst>
          </p:cNvPr>
          <p:cNvSpPr/>
          <p:nvPr/>
        </p:nvSpPr>
        <p:spPr>
          <a:xfrm>
            <a:off x="-1" y="0"/>
            <a:ext cx="4638675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LETS MAKE LIFE OF CLIENTS EASY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3CB0079-158F-43BC-BB55-2F8FC05A1B66}"/>
              </a:ext>
            </a:extLst>
          </p:cNvPr>
          <p:cNvSpPr/>
          <p:nvPr/>
        </p:nvSpPr>
        <p:spPr>
          <a:xfrm>
            <a:off x="3274424" y="4395788"/>
            <a:ext cx="2495550" cy="227647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 REGISTRY &amp; DISCOVERY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3A0709-63EE-493E-B4E5-E5B40CB5B245}"/>
              </a:ext>
            </a:extLst>
          </p:cNvPr>
          <p:cNvSpPr/>
          <p:nvPr/>
        </p:nvSpPr>
        <p:spPr>
          <a:xfrm>
            <a:off x="5124450" y="5686424"/>
            <a:ext cx="1617073" cy="121920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LOAD BALANCER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A8F11A-483F-4B5A-A7E0-24B66755DFD2}"/>
              </a:ext>
            </a:extLst>
          </p:cNvPr>
          <p:cNvSpPr/>
          <p:nvPr/>
        </p:nvSpPr>
        <p:spPr>
          <a:xfrm>
            <a:off x="2167349" y="928686"/>
            <a:ext cx="971550" cy="49244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A</a:t>
            </a:r>
          </a:p>
          <a:p>
            <a:pPr algn="ctr"/>
            <a:r>
              <a:rPr lang="en-IN" sz="2400" b="1" dirty="0"/>
              <a:t>P</a:t>
            </a:r>
          </a:p>
          <a:p>
            <a:pPr algn="ctr"/>
            <a:r>
              <a:rPr lang="en-IN" sz="2400" b="1" dirty="0"/>
              <a:t>I</a:t>
            </a:r>
          </a:p>
          <a:p>
            <a:pPr algn="ctr"/>
            <a:endParaRPr lang="en-IN" sz="2400" b="1" dirty="0"/>
          </a:p>
          <a:p>
            <a:pPr algn="ctr"/>
            <a:r>
              <a:rPr lang="en-IN" sz="2400" b="1" dirty="0"/>
              <a:t>G</a:t>
            </a:r>
          </a:p>
          <a:p>
            <a:pPr algn="ctr"/>
            <a:r>
              <a:rPr lang="en-IN" sz="2400" b="1" dirty="0"/>
              <a:t>A</a:t>
            </a:r>
          </a:p>
          <a:p>
            <a:pPr algn="ctr"/>
            <a:r>
              <a:rPr lang="en-IN" sz="2400" b="1" dirty="0"/>
              <a:t>T</a:t>
            </a:r>
          </a:p>
          <a:p>
            <a:pPr algn="ctr"/>
            <a:r>
              <a:rPr lang="en-IN" sz="2400" b="1" dirty="0"/>
              <a:t>E</a:t>
            </a:r>
          </a:p>
          <a:p>
            <a:pPr algn="ctr"/>
            <a:r>
              <a:rPr lang="en-IN" sz="2400" b="1" dirty="0"/>
              <a:t>W</a:t>
            </a:r>
          </a:p>
          <a:p>
            <a:pPr algn="ctr"/>
            <a:r>
              <a:rPr lang="en-IN" sz="2400" b="1" dirty="0"/>
              <a:t>A</a:t>
            </a:r>
          </a:p>
          <a:p>
            <a:pPr algn="ctr"/>
            <a:r>
              <a:rPr lang="en-IN" sz="2400" b="1" dirty="0"/>
              <a:t>Y</a:t>
            </a:r>
          </a:p>
          <a:p>
            <a:pPr algn="ctr"/>
            <a:endParaRPr lang="en-IN" sz="24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3DE3EC-80FD-43F5-874F-1D5FE21ABE1D}"/>
              </a:ext>
            </a:extLst>
          </p:cNvPr>
          <p:cNvCxnSpPr>
            <a:cxnSpLocks/>
          </p:cNvCxnSpPr>
          <p:nvPr/>
        </p:nvCxnSpPr>
        <p:spPr>
          <a:xfrm>
            <a:off x="1549811" y="3207540"/>
            <a:ext cx="617538" cy="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5D5539-685C-4DB3-A8AA-3F1F139EB7F7}"/>
              </a:ext>
            </a:extLst>
          </p:cNvPr>
          <p:cNvCxnSpPr>
            <a:cxnSpLocks/>
          </p:cNvCxnSpPr>
          <p:nvPr/>
        </p:nvCxnSpPr>
        <p:spPr>
          <a:xfrm>
            <a:off x="3138899" y="2962273"/>
            <a:ext cx="1156876" cy="14335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C186CB76-4B04-4E58-9E07-F32FFF924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686" y="5562593"/>
            <a:ext cx="270176" cy="24766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F561C3F-FAF4-4D56-A28C-0726E94C9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817" y="6365057"/>
            <a:ext cx="270176" cy="24766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112AFA8-C391-495C-9418-9133F1B60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448" y="6612718"/>
            <a:ext cx="270176" cy="24766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0BE5630-9812-4DFB-BCE9-B04CFF4401C4}"/>
              </a:ext>
            </a:extLst>
          </p:cNvPr>
          <p:cNvSpPr/>
          <p:nvPr/>
        </p:nvSpPr>
        <p:spPr>
          <a:xfrm>
            <a:off x="7077075" y="292896"/>
            <a:ext cx="4162425" cy="4976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Centralized config management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602EBD-22D9-4A9B-B7C5-F2AC5EB4BD72}"/>
              </a:ext>
            </a:extLst>
          </p:cNvPr>
          <p:cNvSpPr/>
          <p:nvPr/>
        </p:nvSpPr>
        <p:spPr>
          <a:xfrm>
            <a:off x="0" y="0"/>
            <a:ext cx="4638675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LETS MAKE LIFE OF CLIENTS EASY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A9DFDE5-3E50-4F27-9DC4-9027F218E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425" y="1247778"/>
            <a:ext cx="4831723" cy="456247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D9D1D766-106C-40B3-B25A-2718B12F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20367" y="6395241"/>
            <a:ext cx="4991098" cy="339725"/>
          </a:xfrm>
        </p:spPr>
        <p:txBody>
          <a:bodyPr/>
          <a:lstStyle/>
          <a:p>
            <a:r>
              <a:rPr lang="en-US" dirty="0"/>
              <a:t>©Green Learner - https://youtube.com/greenlearner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955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1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C62506-C51B-4699-ADAA-E01F863BB2E4}"/>
              </a:ext>
            </a:extLst>
          </p:cNvPr>
          <p:cNvSpPr/>
          <p:nvPr/>
        </p:nvSpPr>
        <p:spPr>
          <a:xfrm>
            <a:off x="385762" y="2297907"/>
            <a:ext cx="2600325" cy="226218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/>
              <a:t>CART</a:t>
            </a:r>
          </a:p>
          <a:p>
            <a:pPr algn="ctr"/>
            <a:r>
              <a:rPr lang="en-IN" sz="2000" dirty="0"/>
              <a:t>SERVICE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481A46-C89B-4130-BCAB-2020F018333F}"/>
              </a:ext>
            </a:extLst>
          </p:cNvPr>
          <p:cNvSpPr/>
          <p:nvPr/>
        </p:nvSpPr>
        <p:spPr>
          <a:xfrm>
            <a:off x="6715125" y="2183607"/>
            <a:ext cx="3295650" cy="22621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/>
              <a:t>ORDER</a:t>
            </a:r>
          </a:p>
          <a:p>
            <a:pPr algn="ctr"/>
            <a:r>
              <a:rPr lang="en-IN" sz="2400" dirty="0"/>
              <a:t>SERVICE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70FB5C-87A3-49E5-A642-1FD4D068556E}"/>
              </a:ext>
            </a:extLst>
          </p:cNvPr>
          <p:cNvSpPr/>
          <p:nvPr/>
        </p:nvSpPr>
        <p:spPr>
          <a:xfrm>
            <a:off x="3390901" y="638175"/>
            <a:ext cx="1371600" cy="9810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CREATE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BA01F78-D3E7-4FE7-8AF3-93BDE5C4C208}"/>
              </a:ext>
            </a:extLst>
          </p:cNvPr>
          <p:cNvSpPr/>
          <p:nvPr/>
        </p:nvSpPr>
        <p:spPr>
          <a:xfrm>
            <a:off x="3390901" y="2069307"/>
            <a:ext cx="1371600" cy="9810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READ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75E333-2C4B-4911-BB77-C8F30A4A474B}"/>
              </a:ext>
            </a:extLst>
          </p:cNvPr>
          <p:cNvSpPr/>
          <p:nvPr/>
        </p:nvSpPr>
        <p:spPr>
          <a:xfrm>
            <a:off x="3390901" y="3798094"/>
            <a:ext cx="1371600" cy="9810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UPDATE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8952342-19D0-4E13-948D-A208721B5CD3}"/>
              </a:ext>
            </a:extLst>
          </p:cNvPr>
          <p:cNvSpPr/>
          <p:nvPr/>
        </p:nvSpPr>
        <p:spPr>
          <a:xfrm>
            <a:off x="3543301" y="5453062"/>
            <a:ext cx="1371600" cy="9810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DELETE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100B3BE-7F5B-403C-87E2-017EF5472791}"/>
              </a:ext>
            </a:extLst>
          </p:cNvPr>
          <p:cNvSpPr/>
          <p:nvPr/>
        </p:nvSpPr>
        <p:spPr>
          <a:xfrm>
            <a:off x="10572750" y="638175"/>
            <a:ext cx="1371600" cy="981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CREATE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86DB2BB-D77F-448F-AF8B-51A4B9601E5A}"/>
              </a:ext>
            </a:extLst>
          </p:cNvPr>
          <p:cNvSpPr/>
          <p:nvPr/>
        </p:nvSpPr>
        <p:spPr>
          <a:xfrm>
            <a:off x="10572750" y="2069307"/>
            <a:ext cx="1371600" cy="981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READ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CD361E-8A2B-4CE1-BDEA-4B5E9E94B2A3}"/>
              </a:ext>
            </a:extLst>
          </p:cNvPr>
          <p:cNvSpPr/>
          <p:nvPr/>
        </p:nvSpPr>
        <p:spPr>
          <a:xfrm>
            <a:off x="10572750" y="3798094"/>
            <a:ext cx="1371600" cy="981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UPDATE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2580D91-AB68-4272-AD8A-7024DD8FB338}"/>
              </a:ext>
            </a:extLst>
          </p:cNvPr>
          <p:cNvSpPr/>
          <p:nvPr/>
        </p:nvSpPr>
        <p:spPr>
          <a:xfrm>
            <a:off x="10725150" y="5453062"/>
            <a:ext cx="1371600" cy="981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DELETE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151111D-211E-415D-BF40-3B9B8182CBF2}"/>
              </a:ext>
            </a:extLst>
          </p:cNvPr>
          <p:cNvCxnSpPr>
            <a:cxnSpLocks/>
          </p:cNvCxnSpPr>
          <p:nvPr/>
        </p:nvCxnSpPr>
        <p:spPr>
          <a:xfrm flipV="1">
            <a:off x="2768973" y="1478746"/>
            <a:ext cx="839042" cy="822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E6F3FB-222D-4E70-A8ED-84573EF47E03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2905125" y="2450307"/>
            <a:ext cx="485776" cy="109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7F244E9-C7A8-4A89-BCA8-0596F42C3D66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991271" y="4156884"/>
            <a:ext cx="752896" cy="14398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8334C4-E214-4608-A89E-E4D63AFA7B74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2986087" y="3979870"/>
            <a:ext cx="404814" cy="308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754BADB-547C-4ACD-A094-B8CACC71A86B}"/>
              </a:ext>
            </a:extLst>
          </p:cNvPr>
          <p:cNvCxnSpPr>
            <a:cxnSpLocks/>
          </p:cNvCxnSpPr>
          <p:nvPr/>
        </p:nvCxnSpPr>
        <p:spPr>
          <a:xfrm flipV="1">
            <a:off x="9888490" y="1470022"/>
            <a:ext cx="839042" cy="82233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D8A6B7-3884-45C3-8AD4-2DD2CEB9F495}"/>
              </a:ext>
            </a:extLst>
          </p:cNvPr>
          <p:cNvCxnSpPr>
            <a:cxnSpLocks/>
          </p:cNvCxnSpPr>
          <p:nvPr/>
        </p:nvCxnSpPr>
        <p:spPr>
          <a:xfrm flipV="1">
            <a:off x="9971063" y="2410221"/>
            <a:ext cx="839042" cy="82233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38F2BA1-4383-4709-801B-57A0A1DBA2E1}"/>
              </a:ext>
            </a:extLst>
          </p:cNvPr>
          <p:cNvCxnSpPr>
            <a:cxnSpLocks/>
          </p:cNvCxnSpPr>
          <p:nvPr/>
        </p:nvCxnSpPr>
        <p:spPr>
          <a:xfrm>
            <a:off x="9990919" y="4036614"/>
            <a:ext cx="819186" cy="33496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4C9539A-7B17-4F70-9C7E-B52F8653A34E}"/>
              </a:ext>
            </a:extLst>
          </p:cNvPr>
          <p:cNvCxnSpPr>
            <a:cxnSpLocks/>
          </p:cNvCxnSpPr>
          <p:nvPr/>
        </p:nvCxnSpPr>
        <p:spPr>
          <a:xfrm>
            <a:off x="9941700" y="4292999"/>
            <a:ext cx="1016006" cy="149820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F97596-2864-4042-878C-C5AAFCC5CAC3}"/>
              </a:ext>
            </a:extLst>
          </p:cNvPr>
          <p:cNvCxnSpPr>
            <a:stCxn id="4" idx="3"/>
          </p:cNvCxnSpPr>
          <p:nvPr/>
        </p:nvCxnSpPr>
        <p:spPr>
          <a:xfrm>
            <a:off x="2986087" y="3429000"/>
            <a:ext cx="3729038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63E09CB-F32D-428B-9263-2F584D5324B6}"/>
              </a:ext>
            </a:extLst>
          </p:cNvPr>
          <p:cNvSpPr/>
          <p:nvPr/>
        </p:nvSpPr>
        <p:spPr>
          <a:xfrm>
            <a:off x="3543301" y="3237707"/>
            <a:ext cx="2447924" cy="385760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CIRCUIT BREAKER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E9837CD-6FC5-410D-AE3D-E922550612D2}"/>
              </a:ext>
            </a:extLst>
          </p:cNvPr>
          <p:cNvSpPr/>
          <p:nvPr/>
        </p:nvSpPr>
        <p:spPr>
          <a:xfrm>
            <a:off x="-21850" y="2024461"/>
            <a:ext cx="1619249" cy="385760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ACTUATOR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4A442F-8FE2-41F1-8B06-1D76076BE6D2}"/>
              </a:ext>
            </a:extLst>
          </p:cNvPr>
          <p:cNvSpPr/>
          <p:nvPr/>
        </p:nvSpPr>
        <p:spPr>
          <a:xfrm>
            <a:off x="8190311" y="1889926"/>
            <a:ext cx="1619249" cy="385760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ACTUATOR</a:t>
            </a:r>
          </a:p>
        </p:txBody>
      </p:sp>
      <p:pic>
        <p:nvPicPr>
          <p:cNvPr id="9218" name="Picture 2" descr="ASP.NET Core Swagger UI Authorization using IdentityServer4 - Scott Brady">
            <a:extLst>
              <a:ext uri="{FF2B5EF4-FFF2-40B4-BE49-F238E27FC236}">
                <a16:creationId xmlns:a16="http://schemas.microsoft.com/office/drawing/2014/main" id="{41CE4EF1-5E68-4413-8CDA-D678A7AEC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05" y="4399266"/>
            <a:ext cx="1776412" cy="49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ASP.NET Core Swagger UI Authorization using IdentityServer4 - Scott Brady">
            <a:extLst>
              <a:ext uri="{FF2B5EF4-FFF2-40B4-BE49-F238E27FC236}">
                <a16:creationId xmlns:a16="http://schemas.microsoft.com/office/drawing/2014/main" id="{8FADAE64-C815-4FC1-8278-BDB307799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763" y="4204094"/>
            <a:ext cx="1776412" cy="49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DFD84797-510D-48CB-A7C9-77E9238BA7DB}"/>
              </a:ext>
            </a:extLst>
          </p:cNvPr>
          <p:cNvSpPr/>
          <p:nvPr/>
        </p:nvSpPr>
        <p:spPr>
          <a:xfrm>
            <a:off x="1" y="1"/>
            <a:ext cx="4229100" cy="604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INDIVIDUAL SERVICES STRUCTURE</a:t>
            </a:r>
          </a:p>
        </p:txBody>
      </p:sp>
      <p:sp>
        <p:nvSpPr>
          <p:cNvPr id="47" name="Footer Placeholder 3">
            <a:extLst>
              <a:ext uri="{FF2B5EF4-FFF2-40B4-BE49-F238E27FC236}">
                <a16:creationId xmlns:a16="http://schemas.microsoft.com/office/drawing/2014/main" id="{E186F0AB-B5A3-4B3B-8B6E-DF4B0D607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r>
              <a:rPr lang="en-US" dirty="0"/>
              <a:t>©Green Learner - https://youtube.com/greenlearner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238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1" grpId="0" animBg="1"/>
      <p:bldP spid="22" grpId="0" animBg="1"/>
      <p:bldP spid="23" grpId="0" animBg="1"/>
      <p:bldP spid="24" grpId="0" animBg="1"/>
      <p:bldP spid="41" grpId="0" animBg="1"/>
      <p:bldP spid="42" grpId="0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F772FF-012B-4D52-A68A-7C49F48C4B19}"/>
              </a:ext>
            </a:extLst>
          </p:cNvPr>
          <p:cNvSpPr/>
          <p:nvPr/>
        </p:nvSpPr>
        <p:spPr>
          <a:xfrm>
            <a:off x="-1" y="0"/>
            <a:ext cx="4029075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ARCHIVAL AND PROCESSING</a:t>
            </a:r>
          </a:p>
        </p:txBody>
      </p:sp>
      <p:pic>
        <p:nvPicPr>
          <p:cNvPr id="10242" name="Picture 2" descr="Apache Kafka">
            <a:extLst>
              <a:ext uri="{FF2B5EF4-FFF2-40B4-BE49-F238E27FC236}">
                <a16:creationId xmlns:a16="http://schemas.microsoft.com/office/drawing/2014/main" id="{A1B56CAC-5B06-4860-9F2D-6903BA7FC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49" y="2552697"/>
            <a:ext cx="2733675" cy="26193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4DDFAC6A-F0F1-471A-8E44-877768927BB3}"/>
              </a:ext>
            </a:extLst>
          </p:cNvPr>
          <p:cNvSpPr/>
          <p:nvPr/>
        </p:nvSpPr>
        <p:spPr>
          <a:xfrm>
            <a:off x="9496425" y="1666875"/>
            <a:ext cx="2171700" cy="3867150"/>
          </a:xfrm>
          <a:prstGeom prst="flowChartMagneticDisk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Storage/Archival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17D613D-D751-445F-B3AD-7055AC380465}"/>
              </a:ext>
            </a:extLst>
          </p:cNvPr>
          <p:cNvCxnSpPr/>
          <p:nvPr/>
        </p:nvCxnSpPr>
        <p:spPr>
          <a:xfrm>
            <a:off x="4705348" y="2409825"/>
            <a:ext cx="1028701" cy="8572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BD4466-2D87-47C8-8D13-4C9800BBB2FC}"/>
              </a:ext>
            </a:extLst>
          </p:cNvPr>
          <p:cNvCxnSpPr>
            <a:cxnSpLocks/>
          </p:cNvCxnSpPr>
          <p:nvPr/>
        </p:nvCxnSpPr>
        <p:spPr>
          <a:xfrm>
            <a:off x="4705348" y="4457694"/>
            <a:ext cx="102870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748DEC-B09A-4237-9A78-B177B8F1317F}"/>
              </a:ext>
            </a:extLst>
          </p:cNvPr>
          <p:cNvCxnSpPr>
            <a:cxnSpLocks/>
          </p:cNvCxnSpPr>
          <p:nvPr/>
        </p:nvCxnSpPr>
        <p:spPr>
          <a:xfrm>
            <a:off x="4705348" y="3024187"/>
            <a:ext cx="1028701" cy="53816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AE6F43-A411-4C2D-A4D2-3EC24331284E}"/>
              </a:ext>
            </a:extLst>
          </p:cNvPr>
          <p:cNvCxnSpPr>
            <a:cxnSpLocks/>
            <a:endCxn id="10242" idx="1"/>
          </p:cNvCxnSpPr>
          <p:nvPr/>
        </p:nvCxnSpPr>
        <p:spPr>
          <a:xfrm>
            <a:off x="4705348" y="3638548"/>
            <a:ext cx="1028701" cy="22383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B59875-FDA2-4FB1-BB4E-2139CC5070F2}"/>
              </a:ext>
            </a:extLst>
          </p:cNvPr>
          <p:cNvCxnSpPr>
            <a:cxnSpLocks/>
          </p:cNvCxnSpPr>
          <p:nvPr/>
        </p:nvCxnSpPr>
        <p:spPr>
          <a:xfrm>
            <a:off x="8467724" y="3862384"/>
            <a:ext cx="102870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D3F4DE16-AFE3-45F4-B5D1-03B56BA50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1581146"/>
            <a:ext cx="4307847" cy="456247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DA0A5334-4DD8-416A-946E-9738EDE0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r>
              <a:rPr lang="en-US" dirty="0"/>
              <a:t>©Green Learner - https://youtube.com/greenlearner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030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F772FF-012B-4D52-A68A-7C49F48C4B19}"/>
              </a:ext>
            </a:extLst>
          </p:cNvPr>
          <p:cNvSpPr/>
          <p:nvPr/>
        </p:nvSpPr>
        <p:spPr>
          <a:xfrm>
            <a:off x="-1" y="-28575"/>
            <a:ext cx="4552951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 MONITORING – ELK stack</a:t>
            </a:r>
          </a:p>
        </p:txBody>
      </p:sp>
      <p:pic>
        <p:nvPicPr>
          <p:cNvPr id="5122" name="Picture 2" descr="The Complete Guide to the ELK Stack | Logz.io">
            <a:extLst>
              <a:ext uri="{FF2B5EF4-FFF2-40B4-BE49-F238E27FC236}">
                <a16:creationId xmlns:a16="http://schemas.microsoft.com/office/drawing/2014/main" id="{A975E0DB-BB10-491A-82F0-42215EA0B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2105025"/>
            <a:ext cx="97536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34443FA9-7D80-4230-A926-7B3C1DA2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r>
              <a:rPr lang="en-US" dirty="0"/>
              <a:t>©Green Learner - https://youtube.com/greenlearner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788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F772FF-012B-4D52-A68A-7C49F48C4B19}"/>
              </a:ext>
            </a:extLst>
          </p:cNvPr>
          <p:cNvSpPr/>
          <p:nvPr/>
        </p:nvSpPr>
        <p:spPr>
          <a:xfrm>
            <a:off x="-1" y="0"/>
            <a:ext cx="4029075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pic>
        <p:nvPicPr>
          <p:cNvPr id="4098" name="Picture 2" descr="Introduction to Cloud Security with AWS | by Aregbesola Olumuyiwa | Data  Driven Investor | Medium">
            <a:extLst>
              <a:ext uri="{FF2B5EF4-FFF2-40B4-BE49-F238E27FC236}">
                <a16:creationId xmlns:a16="http://schemas.microsoft.com/office/drawing/2014/main" id="{15AB2A2B-2070-4AB1-BAC5-B9327622C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6" y="2105614"/>
            <a:ext cx="3076574" cy="230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ow to run multiple services in a Docker container | by KarthiKeyan  Shanmugam | Medium">
            <a:extLst>
              <a:ext uri="{FF2B5EF4-FFF2-40B4-BE49-F238E27FC236}">
                <a16:creationId xmlns:a16="http://schemas.microsoft.com/office/drawing/2014/main" id="{9F9D1DF1-5E1A-4A3E-8CEC-6D243D1C6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713" y="2443163"/>
            <a:ext cx="2314575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nstall and configure a multi-master Kubernetes cluster with kubeadm | Cong  Nghe Thong Tin - Quang Tri He Thong">
            <a:extLst>
              <a:ext uri="{FF2B5EF4-FFF2-40B4-BE49-F238E27FC236}">
                <a16:creationId xmlns:a16="http://schemas.microsoft.com/office/drawing/2014/main" id="{04B23090-2913-471D-BCAF-6C54B7DDD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537" y="2486319"/>
            <a:ext cx="2962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B2AF552E-5380-422C-BB43-6D8D99DF9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r>
              <a:rPr lang="en-US" dirty="0"/>
              <a:t>©Green Learner - https://youtube.com/greenlearner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2223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F772FF-012B-4D52-A68A-7C49F48C4B19}"/>
              </a:ext>
            </a:extLst>
          </p:cNvPr>
          <p:cNvSpPr/>
          <p:nvPr/>
        </p:nvSpPr>
        <p:spPr>
          <a:xfrm>
            <a:off x="-1" y="0"/>
            <a:ext cx="4029075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WRITING CLIENT – FRONT END </a:t>
            </a:r>
          </a:p>
        </p:txBody>
      </p:sp>
      <p:pic>
        <p:nvPicPr>
          <p:cNvPr id="7" name="Picture 12" descr="How to better organize your React applications? | by Alexis Mangin | Medium">
            <a:extLst>
              <a:ext uri="{FF2B5EF4-FFF2-40B4-BE49-F238E27FC236}">
                <a16:creationId xmlns:a16="http://schemas.microsoft.com/office/drawing/2014/main" id="{8E40E290-85F2-4907-9CDC-E9DABBADF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045" y="2914650"/>
            <a:ext cx="5787617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4F84D0D-453B-433C-8B49-68DF78CE6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r>
              <a:rPr lang="en-US" dirty="0"/>
              <a:t>©Green Learner - https://youtube.com/greenlearner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197701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6993</TotalTime>
  <Words>299</Words>
  <Application>Microsoft Office PowerPoint</Application>
  <PresentationFormat>Widescreen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Algerian</vt:lpstr>
      <vt:lpstr>Arial</vt:lpstr>
      <vt:lpstr>Calibri</vt:lpstr>
      <vt:lpstr>Univers</vt:lpstr>
      <vt:lpstr>GradientVTI</vt:lpstr>
      <vt:lpstr>MICROSERVICES DEMO SERIES</vt:lpstr>
      <vt:lpstr>MICROSERVICES DEMO SERIES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YOUR TIME</vt:lpstr>
      <vt:lpstr>MICROSERVICES DEMO SERIES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 DEMO SERIES</dc:title>
  <dc:creator>Arvind Maurya</dc:creator>
  <cp:lastModifiedBy>Arvind Maurya</cp:lastModifiedBy>
  <cp:revision>90</cp:revision>
  <dcterms:created xsi:type="dcterms:W3CDTF">2020-12-19T03:27:38Z</dcterms:created>
  <dcterms:modified xsi:type="dcterms:W3CDTF">2021-01-07T05:45:01Z</dcterms:modified>
</cp:coreProperties>
</file>