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07.03.13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07.03.13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07.03.13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07.03.13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07.03.13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07.03.13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07.03.13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07.03.13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07.03.13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07.03.13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07.03.13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07.03.13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62000" y="3068904"/>
            <a:ext cx="7543800" cy="1893078"/>
          </a:xfrm>
        </p:spPr>
        <p:txBody>
          <a:bodyPr/>
          <a:lstStyle/>
          <a:p>
            <a:r>
              <a:rPr lang="de-DE" sz="5400" dirty="0" smtClean="0">
                <a:latin typeface="Source Code Pro Semibold"/>
                <a:cs typeface="Source Code Pro Semibold"/>
              </a:rPr>
              <a:t>Grand </a:t>
            </a:r>
            <a:r>
              <a:rPr lang="de-DE" sz="5400" dirty="0" err="1" smtClean="0">
                <a:latin typeface="Source Code Pro Semibold"/>
                <a:cs typeface="Source Code Pro Semibold"/>
              </a:rPr>
              <a:t>Theft</a:t>
            </a:r>
            <a:r>
              <a:rPr lang="de-DE" sz="5400" dirty="0" smtClean="0">
                <a:latin typeface="Source Code Pro Semibold"/>
                <a:cs typeface="Source Code Pro Semibold"/>
              </a:rPr>
              <a:t> </a:t>
            </a:r>
            <a:r>
              <a:rPr lang="de-DE" sz="5400" dirty="0" err="1" smtClean="0">
                <a:latin typeface="Source Code Pro Semibold"/>
                <a:cs typeface="Source Code Pro Semibold"/>
              </a:rPr>
              <a:t>Rogue</a:t>
            </a:r>
            <a:endParaRPr lang="de-DE" sz="5400" dirty="0">
              <a:latin typeface="Source Code Pro Semibold"/>
              <a:cs typeface="Source Code Pro Semibold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67929" y="5745930"/>
            <a:ext cx="6858000" cy="990600"/>
          </a:xfrm>
        </p:spPr>
        <p:txBody>
          <a:bodyPr/>
          <a:lstStyle/>
          <a:p>
            <a:r>
              <a:rPr lang="de-DE" dirty="0" smtClean="0">
                <a:latin typeface="Source Sans Pro"/>
                <a:cs typeface="Source Sans Pro"/>
              </a:rPr>
              <a:t>Das Spiel.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819772" y="1899353"/>
            <a:ext cx="2351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Source Code Pro Semibold"/>
                <a:cs typeface="Source Code Pro Semibold"/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Source Code Pro Semibold"/>
                <a:cs typeface="Source Code Pro Semibold"/>
              </a:rPr>
              <a:t> .</a:t>
            </a:r>
            <a:r>
              <a:rPr lang="fr-FR" sz="1400" dirty="0">
                <a:solidFill>
                  <a:schemeClr val="bg1"/>
                </a:solidFill>
                <a:latin typeface="Source Code Pro Semibold"/>
                <a:cs typeface="Source Code Pro Semibold"/>
              </a:rPr>
              <a:t>_____.          </a:t>
            </a:r>
          </a:p>
          <a:p>
            <a:r>
              <a:rPr lang="fr-FR" sz="1400" dirty="0">
                <a:solidFill>
                  <a:schemeClr val="bg1"/>
                </a:solidFill>
                <a:latin typeface="Source Code Pro Semibold"/>
                <a:cs typeface="Source Code Pro Semibold"/>
              </a:rPr>
              <a:t> / </a:t>
            </a:r>
            <a:r>
              <a:rPr lang="fr-FR" sz="1400" dirty="0" smtClean="0">
                <a:solidFill>
                  <a:schemeClr val="bg1"/>
                </a:solidFill>
                <a:latin typeface="Source Code Pro Semibold"/>
                <a:cs typeface="Source Code Pro Semibold"/>
              </a:rPr>
              <a:t>SHOP </a:t>
            </a:r>
            <a:r>
              <a:rPr lang="fr-FR" sz="1400" dirty="0">
                <a:solidFill>
                  <a:schemeClr val="bg1"/>
                </a:solidFill>
                <a:latin typeface="Source Code Pro Semibold"/>
                <a:cs typeface="Source Code Pro Semibold"/>
              </a:rPr>
              <a:t>/\     </a:t>
            </a:r>
          </a:p>
          <a:p>
            <a:r>
              <a:rPr lang="fr-FR" sz="1400" dirty="0">
                <a:solidFill>
                  <a:schemeClr val="bg1"/>
                </a:solidFill>
                <a:latin typeface="Source Code Pro Semibold"/>
                <a:cs typeface="Source Code Pro Semibold"/>
              </a:rPr>
              <a:t>/______/  \       </a:t>
            </a:r>
          </a:p>
          <a:p>
            <a:r>
              <a:rPr lang="fr-FR" sz="1400" dirty="0">
                <a:solidFill>
                  <a:schemeClr val="bg1"/>
                </a:solidFill>
                <a:latin typeface="Source Code Pro Semibold"/>
                <a:cs typeface="Source Code Pro Semibold"/>
              </a:rPr>
              <a:t>|''''''|  |</a:t>
            </a:r>
          </a:p>
          <a:p>
            <a:r>
              <a:rPr lang="fr-FR" sz="1400" dirty="0">
                <a:solidFill>
                  <a:schemeClr val="bg1"/>
                </a:solidFill>
                <a:latin typeface="Source Code Pro Semibold"/>
                <a:cs typeface="Source Code Pro Semibold"/>
              </a:rPr>
              <a:t>|''||</a:t>
            </a:r>
            <a:r>
              <a:rPr lang="fr-FR" sz="1400" dirty="0" smtClean="0">
                <a:solidFill>
                  <a:schemeClr val="bg1"/>
                </a:solidFill>
                <a:latin typeface="Source Code Pro Semibold"/>
                <a:cs typeface="Source Code Pro Semibold"/>
              </a:rPr>
              <a:t>'’|_.</a:t>
            </a:r>
            <a:r>
              <a:rPr lang="fr-FR" sz="1400" dirty="0">
                <a:solidFill>
                  <a:schemeClr val="bg1"/>
                </a:solidFill>
                <a:latin typeface="Source Code Pro Semibold"/>
                <a:cs typeface="Source Code Pro Semibold"/>
              </a:rPr>
              <a:t>|</a:t>
            </a:r>
            <a:endParaRPr lang="de-DE" sz="1400" dirty="0">
              <a:solidFill>
                <a:schemeClr val="bg1"/>
              </a:solidFill>
              <a:latin typeface="Source Code Pro Semibold"/>
              <a:cs typeface="Source Code Pro Semibold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645253" y="1595788"/>
            <a:ext cx="3621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FFFF"/>
                </a:solidFill>
                <a:latin typeface="Source Code Pro Semibold"/>
                <a:cs typeface="Source Code Pro Semibold"/>
              </a:rPr>
              <a:t> </a:t>
            </a:r>
            <a:r>
              <a:rPr lang="fr-FR" dirty="0" smtClean="0">
                <a:solidFill>
                  <a:srgbClr val="FFFFFF"/>
                </a:solidFill>
                <a:latin typeface="Source Code Pro Semibold"/>
                <a:cs typeface="Source Code Pro Semibold"/>
              </a:rPr>
              <a:t>        .</a:t>
            </a:r>
            <a:r>
              <a:rPr lang="fr-FR" dirty="0">
                <a:solidFill>
                  <a:srgbClr val="FFFFFF"/>
                </a:solidFill>
                <a:latin typeface="Source Code Pro Semibold"/>
                <a:cs typeface="Source Code Pro Semibold"/>
              </a:rPr>
              <a:t>_____.          </a:t>
            </a:r>
          </a:p>
          <a:p>
            <a:r>
              <a:rPr lang="fr-FR" dirty="0">
                <a:solidFill>
                  <a:srgbClr val="FFFFFF"/>
                </a:solidFill>
                <a:latin typeface="Source Code Pro Semibold"/>
                <a:cs typeface="Source Code Pro Semibold"/>
              </a:rPr>
              <a:t>        /      /\     </a:t>
            </a:r>
          </a:p>
          <a:p>
            <a:r>
              <a:rPr lang="fr-FR" dirty="0">
                <a:solidFill>
                  <a:srgbClr val="FFFFFF"/>
                </a:solidFill>
                <a:latin typeface="Source Code Pro Semibold"/>
                <a:cs typeface="Source Code Pro Semibold"/>
              </a:rPr>
              <a:t>     __/__/\__/  \___       </a:t>
            </a:r>
          </a:p>
          <a:p>
            <a:r>
              <a:rPr lang="fr-FR" dirty="0">
                <a:solidFill>
                  <a:srgbClr val="FFFFFF"/>
                </a:solidFill>
                <a:latin typeface="Source Code Pro Semibold"/>
                <a:cs typeface="Source Code Pro Semibold"/>
              </a:rPr>
              <a:t>    /__|''''''| /____\</a:t>
            </a:r>
          </a:p>
          <a:p>
            <a:r>
              <a:rPr lang="fr-FR" dirty="0" smtClean="0">
                <a:solidFill>
                  <a:srgbClr val="FFFFFF"/>
                </a:solidFill>
                <a:latin typeface="Source Code Pro Semibold"/>
                <a:cs typeface="Source Code Pro Semibold"/>
              </a:rPr>
              <a:t>    |</a:t>
            </a:r>
            <a:r>
              <a:rPr lang="fr-FR" dirty="0">
                <a:solidFill>
                  <a:srgbClr val="FFFFFF"/>
                </a:solidFill>
                <a:latin typeface="Source Code Pro Semibold"/>
                <a:cs typeface="Source Code Pro Semibold"/>
              </a:rPr>
              <a:t>''|''||''| |'''||</a:t>
            </a:r>
            <a:endParaRPr lang="de-DE" dirty="0">
              <a:solidFill>
                <a:srgbClr val="FFFFFF"/>
              </a:solidFill>
              <a:latin typeface="Source Code Pro Semibold"/>
              <a:cs typeface="Source Code Pro Semibold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62000" y="2694746"/>
            <a:ext cx="108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FFFF"/>
                </a:solidFill>
                <a:latin typeface="Source Code Pro Semibold"/>
                <a:cs typeface="Source Code Pro Semibold"/>
              </a:rPr>
              <a:t>@</a:t>
            </a:r>
            <a:endParaRPr lang="de-DE" dirty="0">
              <a:solidFill>
                <a:srgbClr val="FFFFFF"/>
              </a:solidFill>
              <a:latin typeface="Source Code Pro Semibold"/>
              <a:cs typeface="Source Code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5297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22566" y="2742319"/>
            <a:ext cx="2971800" cy="24003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__/</a:t>
            </a:r>
            <a:r>
              <a:rPr lang="de-DE" sz="2000" dirty="0">
                <a:solidFill>
                  <a:srgbClr val="76923C"/>
                </a:solidFill>
                <a:effectLst/>
                <a:latin typeface="Monaco"/>
                <a:ea typeface="ＭＳ 明朝"/>
                <a:cs typeface="Times New Roman"/>
              </a:rPr>
              <a:t>T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...../</a:t>
            </a: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__/</a:t>
            </a:r>
            <a:r>
              <a:rPr lang="de-DE" sz="2000" dirty="0">
                <a:solidFill>
                  <a:srgbClr val="76923C"/>
                </a:solidFill>
                <a:effectLst/>
                <a:latin typeface="Monaco"/>
                <a:ea typeface="ＭＳ 明朝"/>
                <a:cs typeface="Times New Roman"/>
              </a:rPr>
              <a:t>TTT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...../</a:t>
            </a: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/........__/</a:t>
            </a: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 smtClean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|</a:t>
            </a:r>
            <a:r>
              <a:rPr lang="de-DE" sz="2000" dirty="0" smtClean="0">
                <a:solidFill>
                  <a:srgbClr val="FF0000"/>
                </a:solidFill>
                <a:effectLst/>
                <a:latin typeface="Monaco"/>
                <a:ea typeface="ＭＳ 明朝"/>
                <a:cs typeface="Times New Roman"/>
              </a:rPr>
              <a:t>%%</a:t>
            </a:r>
            <a:r>
              <a:rPr lang="de-DE" sz="2000" dirty="0" smtClean="0">
                <a:solidFill>
                  <a:srgbClr val="FF6600"/>
                </a:solidFill>
                <a:effectLst/>
                <a:latin typeface="Monaco"/>
                <a:ea typeface="ＭＳ 明朝"/>
                <a:cs typeface="Times New Roman"/>
              </a:rPr>
              <a:t>@</a:t>
            </a:r>
            <a:r>
              <a:rPr lang="de-DE" sz="2000" dirty="0">
                <a:solidFill>
                  <a:schemeClr val="tx1"/>
                </a:solidFill>
                <a:latin typeface="Monaco"/>
                <a:ea typeface="ＭＳ 明朝"/>
                <a:cs typeface="Times New Roman"/>
              </a:rPr>
              <a:t>¬</a:t>
            </a:r>
            <a:r>
              <a:rPr lang="de-DE" sz="2000" dirty="0" smtClean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..../</a:t>
            </a:r>
            <a:r>
              <a:rPr lang="de-DE" sz="2000" dirty="0" smtClean="0">
                <a:effectLst/>
                <a:latin typeface="Monaco"/>
                <a:ea typeface="ＭＳ 明朝"/>
                <a:cs typeface="Times New Roman"/>
              </a:rPr>
              <a:t>#</a:t>
            </a:r>
            <a:r>
              <a:rPr lang="de-DE" sz="2000" dirty="0" smtClean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~~~~~~~</a:t>
            </a:r>
            <a:endParaRPr lang="de-DE" sz="1200" dirty="0" smtClean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 smtClean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\</a:t>
            </a:r>
            <a:r>
              <a:rPr lang="de-DE" sz="2000" dirty="0">
                <a:solidFill>
                  <a:srgbClr val="FF0000"/>
                </a:solidFill>
                <a:effectLst/>
                <a:latin typeface="Monaco"/>
                <a:ea typeface="ＭＳ 明朝"/>
                <a:cs typeface="Times New Roman"/>
              </a:rPr>
              <a:t>%%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..__/</a:t>
            </a: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~~~~~~~~~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\__/</a:t>
            </a: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~~~~~~~~~~~~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~~~~~~~~~~~~~~~~~~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98020" y="2742319"/>
            <a:ext cx="4368902" cy="24003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Du wachst auf. Nackt. Blutverschmiert.</a:t>
            </a:r>
          </a:p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Nachdem du langsam dir kommst, schaust du dich um. </a:t>
            </a:r>
          </a:p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... Noch mehr Blut ...</a:t>
            </a:r>
          </a:p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und eine blutbenetze Pistole</a:t>
            </a:r>
          </a:p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... du stehst mühsam auf</a:t>
            </a:r>
          </a:p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 </a:t>
            </a:r>
          </a:p>
          <a:p>
            <a:pPr>
              <a:spcAft>
                <a:spcPts val="0"/>
              </a:spcAft>
            </a:pPr>
            <a:endParaRPr lang="de-DE" sz="1200" dirty="0" smtClean="0">
              <a:effectLst/>
              <a:latin typeface="Source Code Pro Semibold"/>
              <a:ea typeface="ＭＳ 明朝"/>
              <a:cs typeface="Source Code Pro Semibold"/>
            </a:endParaRPr>
          </a:p>
          <a:p>
            <a:pPr>
              <a:spcAft>
                <a:spcPts val="0"/>
              </a:spcAft>
            </a:pPr>
            <a:r>
              <a:rPr lang="de-DE" sz="1200" dirty="0" smtClean="0">
                <a:effectLst/>
                <a:latin typeface="Source Code Pro Semibold"/>
                <a:ea typeface="ＭＳ 明朝"/>
                <a:cs typeface="Source Code Pro Semibold"/>
              </a:rPr>
              <a:t>Du </a:t>
            </a: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nimmst Die Pistole an dich. Das Magazin ist halb </a:t>
            </a:r>
            <a:r>
              <a:rPr lang="de-DE" sz="1200" dirty="0" smtClean="0">
                <a:effectLst/>
                <a:latin typeface="Source Code Pro Semibold"/>
                <a:ea typeface="ＭＳ 明朝"/>
                <a:cs typeface="Source Code Pro Semibold"/>
              </a:rPr>
              <a:t>voll.</a:t>
            </a:r>
            <a:endParaRPr lang="de-DE" sz="1200" dirty="0">
              <a:effectLst/>
              <a:latin typeface="Source Code Pro Semibold"/>
              <a:ea typeface="ＭＳ 明朝"/>
              <a:cs typeface="Source Code Pro Semibold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75530" y="5758076"/>
            <a:ext cx="398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Die Geschichte beginnt.</a:t>
            </a:r>
            <a:endParaRPr lang="de-DE" sz="2800" dirty="0">
              <a:latin typeface="Source Sans Pro"/>
              <a:cs typeface="Source Sans Pro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34881" y="1610880"/>
            <a:ext cx="75320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latin typeface="Source Sans Pro"/>
                <a:cs typeface="Source Sans Pro"/>
              </a:rPr>
              <a:t>Kurze Zeit nach dem Startbildschirm ...</a:t>
            </a:r>
            <a:endParaRPr lang="de-DE" sz="3200" b="1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38769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70256" y="5738026"/>
            <a:ext cx="2504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Das Konzept.</a:t>
            </a:r>
            <a:endParaRPr lang="de-DE" sz="2800" dirty="0">
              <a:latin typeface="Source Sans Pro"/>
              <a:cs typeface="Source Sans Pro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87382" y="2452111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Zeit erinnert an heutzutage.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87382" y="3075129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Es gibt keine Magie.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787382" y="3682804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$held hat keine Erinnerung.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87382" y="4368993"/>
            <a:ext cx="361044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Spezialisierung und F</a:t>
            </a:r>
            <a:r>
              <a:rPr lang="de-DE" dirty="0" smtClean="0">
                <a:latin typeface="Source Sans Pro"/>
                <a:cs typeface="Source Sans Pro"/>
              </a:rPr>
              <a:t>ähigkeiten werden über Dialoge im Laufe der Handlung ausgewählt.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87382" y="905386"/>
            <a:ext cx="36104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latin typeface="Source Sans Pro"/>
                <a:cs typeface="Source Sans Pro"/>
              </a:rPr>
              <a:t>Szenerie</a:t>
            </a:r>
            <a:endParaRPr lang="de-DE" sz="3200" b="1" dirty="0">
              <a:latin typeface="Source Sans Pro"/>
              <a:cs typeface="Source Sans Pro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87382" y="1842580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Es werden Schusswaffen verwendet 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10" name="Textfeld 9"/>
          <p:cNvSpPr txBox="1"/>
          <p:nvPr/>
        </p:nvSpPr>
        <p:spPr>
          <a:xfrm rot="18747088">
            <a:off x="4585501" y="2920326"/>
            <a:ext cx="3727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/>
              <a:t>︻╦╤─</a:t>
            </a:r>
          </a:p>
        </p:txBody>
      </p:sp>
    </p:spTree>
    <p:extLst>
      <p:ext uri="{BB962C8B-B14F-4D97-AF65-F5344CB8AC3E}">
        <p14:creationId xmlns:p14="http://schemas.microsoft.com/office/powerpoint/2010/main" val="228069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70256" y="5738026"/>
            <a:ext cx="2504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Das Spielziel.</a:t>
            </a:r>
            <a:endParaRPr lang="de-DE" sz="2800" dirty="0">
              <a:latin typeface="Source Sans Pro"/>
              <a:cs typeface="Source Sans Pro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503651" y="1489836"/>
            <a:ext cx="38216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Source Code Pro Semibold"/>
                <a:cs typeface="Source Code Pro Semibold"/>
              </a:rPr>
              <a:t> </a:t>
            </a:r>
            <a:r>
              <a:rPr lang="it-IT" sz="1000" dirty="0" smtClean="0">
                <a:latin typeface="Source Code Pro Semibold"/>
                <a:cs typeface="Source Code Pro Semibold"/>
              </a:rPr>
              <a:t>		  o                    </a:t>
            </a:r>
            <a:endParaRPr lang="it-IT" sz="1000" dirty="0">
              <a:latin typeface="Source Code Pro Semibold"/>
              <a:cs typeface="Source Code Pro Semibold"/>
            </a:endParaRPr>
          </a:p>
          <a:p>
            <a:r>
              <a:rPr lang="it-IT" sz="1000" dirty="0">
                <a:latin typeface="Source Code Pro Semibold"/>
                <a:cs typeface="Source Code Pro Semibold"/>
              </a:rPr>
              <a:t>                      _---|         _ _ _ _ _  </a:t>
            </a:r>
          </a:p>
          <a:p>
            <a:r>
              <a:rPr lang="it-IT" sz="1000" dirty="0">
                <a:latin typeface="Source Code Pro Semibold"/>
                <a:cs typeface="Source Code Pro Semibold"/>
              </a:rPr>
              <a:t>                   o   ---|     o   ]-I-I-I-[  </a:t>
            </a:r>
          </a:p>
          <a:p>
            <a:r>
              <a:rPr lang="it-IT" sz="1000" dirty="0">
                <a:latin typeface="Source Code Pro Semibold"/>
                <a:cs typeface="Source Code Pro Semibold"/>
              </a:rPr>
              <a:t>  _ _ _ _ _ _  _---|      | _---|    \ ` ' /  </a:t>
            </a:r>
          </a:p>
          <a:p>
            <a:r>
              <a:rPr lang="it-IT" sz="1000" dirty="0">
                <a:latin typeface="Source Code Pro Semibold"/>
                <a:cs typeface="Source Code Pro Semibold"/>
              </a:rPr>
              <a:t>  ]-I-I-I-I-[   ---|      |  ---|    |.   |    </a:t>
            </a:r>
          </a:p>
          <a:p>
            <a:r>
              <a:rPr lang="it-IT" sz="1000" dirty="0">
                <a:latin typeface="Source Code Pro Semibold"/>
                <a:cs typeface="Source Code Pro Semibold"/>
              </a:rPr>
              <a:t>   \ `   '_/       |     / \    |    | /^\|    </a:t>
            </a:r>
          </a:p>
          <a:p>
            <a:r>
              <a:rPr lang="it-IT" sz="1000" dirty="0">
                <a:latin typeface="Source Code Pro Semibold"/>
                <a:cs typeface="Source Code Pro Semibold"/>
              </a:rPr>
              <a:t>    [*]  __|       ^    / ^ \   ^    | |*||    </a:t>
            </a:r>
          </a:p>
          <a:p>
            <a:r>
              <a:rPr lang="it-IT" sz="1000" dirty="0">
                <a:latin typeface="Source Code Pro Semibold"/>
                <a:cs typeface="Source Code Pro Semibold"/>
              </a:rPr>
              <a:t>    |__   ,|      / \  /    `\ / \   | ===|    </a:t>
            </a:r>
          </a:p>
          <a:p>
            <a:r>
              <a:rPr lang="it-IT" sz="1000" dirty="0">
                <a:latin typeface="Source Code Pro Semibold"/>
                <a:cs typeface="Source Code Pro Semibold"/>
              </a:rPr>
              <a:t> ___| ___ ,|__   /    /=_=_=_=\   \  |,  _|    </a:t>
            </a:r>
          </a:p>
          <a:p>
            <a:r>
              <a:rPr lang="it-IT" sz="1000" dirty="0">
                <a:latin typeface="Source Code Pro Semibold"/>
                <a:cs typeface="Source Code Pro Semibold"/>
              </a:rPr>
              <a:t> I_I__I_I__I_I  (====(_________)___|_|____|___ </a:t>
            </a:r>
          </a:p>
          <a:p>
            <a:r>
              <a:rPr lang="it-IT" sz="1000" dirty="0">
                <a:latin typeface="Source Code Pro Semibold"/>
                <a:cs typeface="Source Code Pro Semibold"/>
              </a:rPr>
              <a:t> \-\--|-|--/-/  |     I  [ ]__I I_I__|____I_I_|</a:t>
            </a:r>
          </a:p>
          <a:p>
            <a:r>
              <a:rPr lang="it-IT" sz="1000" dirty="0">
                <a:latin typeface="Source Code Pro Semibold"/>
                <a:cs typeface="Source Code Pro Semibold"/>
              </a:rPr>
              <a:t>  |[]      '|   | []  |`__  . [  \-\--|-|--/-/ </a:t>
            </a:r>
          </a:p>
          <a:p>
            <a:r>
              <a:rPr lang="it-IT" sz="1000" dirty="0">
                <a:latin typeface="Source Code Pro Semibold"/>
                <a:cs typeface="Source Code Pro Semibold"/>
              </a:rPr>
              <a:t>  |.   | |' |___|_____I___|___I___|---------|  </a:t>
            </a:r>
          </a:p>
          <a:p>
            <a:r>
              <a:rPr lang="it-IT" sz="1000" dirty="0">
                <a:latin typeface="Source Code Pro Semibold"/>
                <a:cs typeface="Source Code Pro Semibold"/>
              </a:rPr>
              <a:t> / \| []   .|_|-|_|-|-|_|-|_|-|_|-| []   [] |  </a:t>
            </a:r>
          </a:p>
          <a:p>
            <a:r>
              <a:rPr lang="it-IT" sz="1000" dirty="0">
                <a:latin typeface="Source Code Pro Semibold"/>
                <a:cs typeface="Source Code Pro Semibold"/>
              </a:rPr>
              <a:t>&lt;===&gt;  |   .|-=-=-=-=-=-=-=-=-=-=-|   |    / \ </a:t>
            </a:r>
          </a:p>
          <a:p>
            <a:r>
              <a:rPr lang="it-IT" sz="1000" dirty="0">
                <a:latin typeface="Source Code Pro Semibold"/>
                <a:cs typeface="Source Code Pro Semibold"/>
              </a:rPr>
              <a:t>] []|`   [] ||.|.|.|.|.|.|.|.|.|.||-      &lt;===&gt;</a:t>
            </a:r>
          </a:p>
          <a:p>
            <a:r>
              <a:rPr lang="it-IT" sz="1000" dirty="0">
                <a:latin typeface="Source Code Pro Semibold"/>
                <a:cs typeface="Source Code Pro Semibold"/>
              </a:rPr>
              <a:t>] []| ` |   |/////////\\\\\\\\\\.||__.  | |[] [</a:t>
            </a:r>
          </a:p>
          <a:p>
            <a:r>
              <a:rPr lang="it-IT" sz="1000" dirty="0">
                <a:latin typeface="Source Code Pro Semibold"/>
                <a:cs typeface="Source Code Pro Semibold"/>
              </a:rPr>
              <a:t>&lt;===&gt;     ' ||||| |   |   | ||||.||  []   &lt;===&gt;</a:t>
            </a:r>
          </a:p>
          <a:p>
            <a:r>
              <a:rPr lang="it-IT" sz="1000" dirty="0">
                <a:latin typeface="Source Code Pro Semibold"/>
                <a:cs typeface="Source Code Pro Semibold"/>
              </a:rPr>
              <a:t> \T/  | |-- ||||| | O | O | ||||.|| . |'   \T/ </a:t>
            </a:r>
          </a:p>
          <a:p>
            <a:r>
              <a:rPr lang="it-IT" sz="1000" dirty="0">
                <a:latin typeface="Source Code Pro Semibold"/>
                <a:cs typeface="Source Code Pro Semibold"/>
              </a:rPr>
              <a:t>  |      . _||||| |   |   | ||||.|| |     | |  </a:t>
            </a:r>
          </a:p>
          <a:p>
            <a:r>
              <a:rPr lang="it-IT" sz="1000" dirty="0">
                <a:latin typeface="Source Code Pro Semibold"/>
                <a:cs typeface="Source Code Pro Semibold"/>
              </a:rPr>
              <a:t>./|' v . | .|||||/++++|++++\|||| /|. . | . ./  </a:t>
            </a:r>
          </a:p>
          <a:p>
            <a:r>
              <a:rPr lang="it-IT" sz="1000" dirty="0">
                <a:latin typeface="Source Code Pro Semibold"/>
                <a:cs typeface="Source Code Pro Semibold"/>
              </a:rPr>
              <a:t>|//\            /+++++++++++\          /  /\\\ </a:t>
            </a:r>
            <a:endParaRPr lang="de-DE" sz="1000" dirty="0">
              <a:latin typeface="Source Code Pro Semibold"/>
              <a:cs typeface="Source Code Pro Semibold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846638" y="1775496"/>
            <a:ext cx="286916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Das Schloss wird durch vier </a:t>
            </a:r>
            <a:r>
              <a:rPr lang="de-DE" dirty="0" err="1" smtClean="0">
                <a:latin typeface="Source Sans Pro"/>
                <a:cs typeface="Source Sans Pro"/>
              </a:rPr>
              <a:t>Yakuzas</a:t>
            </a:r>
            <a:r>
              <a:rPr lang="de-DE" dirty="0" smtClean="0">
                <a:latin typeface="Source Sans Pro"/>
                <a:cs typeface="Source Sans Pro"/>
              </a:rPr>
              <a:t> besch</a:t>
            </a:r>
            <a:r>
              <a:rPr lang="de-DE" dirty="0" smtClean="0">
                <a:latin typeface="Source Sans Pro"/>
                <a:cs typeface="Source Sans Pro"/>
              </a:rPr>
              <a:t>ützt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46638" y="670220"/>
            <a:ext cx="7478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Source Sans Pro"/>
                <a:cs typeface="Source Sans Pro"/>
              </a:rPr>
              <a:t>Besiege Drago in seinem Schloss um Herrschaft </a:t>
            </a:r>
            <a:r>
              <a:rPr lang="de-DE" sz="2400" b="1" dirty="0" smtClean="0">
                <a:latin typeface="Source Sans Pro"/>
                <a:cs typeface="Source Sans Pro"/>
              </a:rPr>
              <a:t>über die Insel zu erlangen</a:t>
            </a:r>
            <a:endParaRPr lang="de-DE" sz="2400" b="1" dirty="0">
              <a:latin typeface="Source Sans Pro"/>
              <a:cs typeface="Source Sans Pro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46638" y="2903832"/>
            <a:ext cx="286916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Jeder </a:t>
            </a:r>
            <a:r>
              <a:rPr lang="de-DE" dirty="0" err="1" smtClean="0">
                <a:latin typeface="Source Sans Pro"/>
                <a:cs typeface="Source Sans Pro"/>
              </a:rPr>
              <a:t>Yakuza</a:t>
            </a:r>
            <a:r>
              <a:rPr lang="de-DE" dirty="0" smtClean="0">
                <a:latin typeface="Source Sans Pro"/>
                <a:cs typeface="Source Sans Pro"/>
              </a:rPr>
              <a:t> versteckt sich in seinem </a:t>
            </a:r>
            <a:r>
              <a:rPr lang="de-DE" dirty="0" err="1" smtClean="0">
                <a:latin typeface="Source Sans Pro"/>
                <a:cs typeface="Source Sans Pro"/>
              </a:rPr>
              <a:t>Dungeon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846638" y="4044381"/>
            <a:ext cx="286916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Sie werden alle von verschiedensten Gangstern bewacht</a:t>
            </a:r>
            <a:endParaRPr lang="de-DE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9008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870157" y="491784"/>
            <a:ext cx="380987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Source Code Pro Semibold"/>
                <a:cs typeface="Source Code Pro Semibold"/>
              </a:rPr>
              <a:t> </a:t>
            </a:r>
            <a:r>
              <a:rPr lang="de-DE" sz="800" dirty="0" smtClean="0">
                <a:latin typeface="Source Code Pro Semibold"/>
                <a:cs typeface="Source Code Pro Semibold"/>
              </a:rPr>
              <a:t>                          |</a:t>
            </a:r>
            <a:r>
              <a:rPr lang="de-DE" sz="800" dirty="0">
                <a:latin typeface="Source Code Pro Semibold"/>
                <a:cs typeface="Source Code Pro Semibold"/>
              </a:rPr>
              <a:t>≈≈              </a:t>
            </a:r>
          </a:p>
          <a:p>
            <a:r>
              <a:rPr lang="de-DE" sz="800" dirty="0">
                <a:latin typeface="Source Code Pro Semibold"/>
                <a:cs typeface="Source Code Pro Semibold"/>
              </a:rPr>
              <a:t>                        ___|___       </a:t>
            </a:r>
          </a:p>
          <a:p>
            <a:r>
              <a:rPr lang="de-DE" sz="800" dirty="0">
                <a:latin typeface="Source Code Pro Semibold"/>
                <a:cs typeface="Source Code Pro Semibold"/>
              </a:rPr>
              <a:t>                       ((((())))</a:t>
            </a:r>
          </a:p>
          <a:p>
            <a:r>
              <a:rPr lang="de-DE" sz="800" dirty="0">
                <a:latin typeface="Source Code Pro Semibold"/>
                <a:cs typeface="Source Code Pro Semibold"/>
              </a:rPr>
              <a:t>                      (((((()))))          </a:t>
            </a:r>
          </a:p>
          <a:p>
            <a:r>
              <a:rPr lang="de-DE" sz="800" dirty="0">
                <a:latin typeface="Source Code Pro Semibold"/>
                <a:cs typeface="Source Code Pro Semibold"/>
              </a:rPr>
              <a:t>                    |-------------|</a:t>
            </a:r>
          </a:p>
          <a:p>
            <a:r>
              <a:rPr lang="de-DE" sz="800" dirty="0">
                <a:latin typeface="Source Code Pro Semibold"/>
                <a:cs typeface="Source Code Pro Semibold"/>
              </a:rPr>
              <a:t>              +    I_I_I_I_I_I_I_I_I    +</a:t>
            </a:r>
          </a:p>
          <a:p>
            <a:r>
              <a:rPr lang="de-DE" sz="800" dirty="0">
                <a:latin typeface="Source Code Pro Semibold"/>
                <a:cs typeface="Source Code Pro Semibold"/>
              </a:rPr>
              <a:t>             (()   |---------------|   (()</a:t>
            </a:r>
          </a:p>
          <a:p>
            <a:r>
              <a:rPr lang="de-DE" sz="800" dirty="0">
                <a:latin typeface="Source Code Pro Semibold"/>
                <a:cs typeface="Source Code Pro Semibold"/>
              </a:rPr>
              <a:t>            |---|  ||-| |-| |-| |-||  |---|</a:t>
            </a:r>
          </a:p>
          <a:p>
            <a:r>
              <a:rPr lang="de-DE" sz="800" dirty="0">
                <a:latin typeface="Source Code Pro Semibold"/>
                <a:cs typeface="Source Code Pro Semibold"/>
              </a:rPr>
              <a:t>  _________|-----|_|---------------|_|-----|_________</a:t>
            </a:r>
          </a:p>
          <a:p>
            <a:r>
              <a:rPr lang="de-DE" sz="800" dirty="0">
                <a:latin typeface="Source Code Pro Semibold"/>
                <a:cs typeface="Source Code Pro Semibold"/>
              </a:rPr>
              <a:t>  I_I_I_I_I_I_I_I|I_I_I_I_I_I_I_I_I_I|I_I_I_I_I_I_I_|</a:t>
            </a:r>
          </a:p>
          <a:p>
            <a:r>
              <a:rPr lang="de-DE" sz="800" dirty="0">
                <a:latin typeface="Source Code Pro Semibold"/>
                <a:cs typeface="Source Code Pro Semibold"/>
              </a:rPr>
              <a:t>  |-------|------|-------------------|------|-------|</a:t>
            </a:r>
          </a:p>
          <a:p>
            <a:r>
              <a:rPr lang="de-DE" sz="800" dirty="0">
                <a:latin typeface="Source Code Pro Semibold"/>
                <a:cs typeface="Source Code Pro Semibold"/>
              </a:rPr>
              <a:t>  ||-| |-||  |-| ||-| |-| |-| |-| |-|| |-|  ||-| |-||</a:t>
            </a:r>
          </a:p>
          <a:p>
            <a:r>
              <a:rPr lang="de-DE" sz="800" dirty="0">
                <a:latin typeface="Source Code Pro Semibold"/>
                <a:cs typeface="Source Code Pro Semibold"/>
              </a:rPr>
              <a:t>((|-------|------|-------------------|------|-------|))</a:t>
            </a:r>
          </a:p>
          <a:p>
            <a:r>
              <a:rPr lang="de-DE" sz="800" dirty="0">
                <a:latin typeface="Source Code Pro Semibold"/>
                <a:cs typeface="Source Code Pro Semibold"/>
              </a:rPr>
              <a:t>()|  |_|  |  |_| |::::: ------- :::::| |_|  |  |_|  |()</a:t>
            </a:r>
          </a:p>
          <a:p>
            <a:r>
              <a:rPr lang="de-DE" sz="800" dirty="0">
                <a:latin typeface="Source Code Pro Semibold"/>
                <a:cs typeface="Source Code Pro Semibold"/>
              </a:rPr>
              <a:t>))|  |_|  |  |_| | |_| |_.-"-._| |_| | |_|  |  |_|  |((</a:t>
            </a:r>
          </a:p>
          <a:p>
            <a:r>
              <a:rPr lang="de-DE" sz="800" dirty="0">
                <a:latin typeface="Source Code Pro Semibold"/>
                <a:cs typeface="Source Code Pro Semibold"/>
              </a:rPr>
              <a:t>()|-------|------| |_| | | | | | |_| |------|-------|()</a:t>
            </a:r>
          </a:p>
          <a:p>
            <a:r>
              <a:rPr lang="de-DE" sz="800" dirty="0">
                <a:latin typeface="Source Code Pro Semibold"/>
                <a:cs typeface="Source Code Pro Semibold"/>
              </a:rPr>
              <a:t>@@@@@@@@@@@@@@@@@|-----|_|_|_|_|-----|@@@@@@@@@@@@@@@</a:t>
            </a:r>
            <a:r>
              <a:rPr lang="de-DE" sz="800" dirty="0" smtClean="0">
                <a:latin typeface="Source Code Pro Semibold"/>
                <a:cs typeface="Source Code Pro Semibold"/>
              </a:rPr>
              <a:t>@@</a:t>
            </a:r>
          </a:p>
          <a:p>
            <a:r>
              <a:rPr lang="de-DE" sz="800" dirty="0">
                <a:latin typeface="Source Code Pro Semibold"/>
                <a:cs typeface="Source Code Pro Semibold"/>
              </a:rPr>
              <a:t> </a:t>
            </a:r>
            <a:r>
              <a:rPr lang="de-DE" sz="800" dirty="0" smtClean="0">
                <a:latin typeface="Source Code Pro Semibold"/>
                <a:cs typeface="Source Code Pro Semibold"/>
              </a:rPr>
              <a:t>               @@@@/=============\@@@@</a:t>
            </a:r>
          </a:p>
          <a:p>
            <a:r>
              <a:rPr lang="de-DE" sz="800" dirty="0" smtClean="0">
                <a:latin typeface="Source Code Pro Semibold"/>
                <a:cs typeface="Source Code Pro Semibold"/>
              </a:rPr>
              <a:t>                       </a:t>
            </a:r>
            <a:r>
              <a:rPr lang="de-DE" sz="800" dirty="0">
                <a:latin typeface="Source Code Pro Semibold"/>
                <a:cs typeface="Source Code Pro Semibold"/>
              </a:rPr>
              <a:t>/       \</a:t>
            </a:r>
            <a:endParaRPr lang="de-DE" sz="800" dirty="0">
              <a:latin typeface="Source Code Pro Semibold"/>
              <a:cs typeface="Source Code Pro Semibold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879936" y="787803"/>
            <a:ext cx="33395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Source Code Pro Semibold"/>
                <a:cs typeface="Source Code Pro Semibold"/>
              </a:rPr>
              <a:t> </a:t>
            </a:r>
            <a:r>
              <a:rPr lang="de-DE" sz="1100" dirty="0" smtClean="0">
                <a:latin typeface="Source Code Pro Semibold"/>
                <a:cs typeface="Source Code Pro Semibold"/>
              </a:rPr>
              <a:t> _</a:t>
            </a:r>
            <a:r>
              <a:rPr lang="de-DE" sz="1100" dirty="0">
                <a:latin typeface="Source Code Pro Semibold"/>
                <a:cs typeface="Source Code Pro Semibold"/>
              </a:rPr>
              <a:t>._._                       _._._</a:t>
            </a:r>
          </a:p>
          <a:p>
            <a:r>
              <a:rPr lang="de-DE" sz="1100" dirty="0">
                <a:latin typeface="Source Code Pro Semibold"/>
                <a:cs typeface="Source Code Pro Semibold"/>
              </a:rPr>
              <a:t> _|   |_                     _|   |_</a:t>
            </a:r>
          </a:p>
          <a:p>
            <a:r>
              <a:rPr lang="de-DE" sz="1100" dirty="0">
                <a:latin typeface="Source Code Pro Semibold"/>
                <a:cs typeface="Source Code Pro Semibold"/>
              </a:rPr>
              <a:t> | ... |_._._._._._._._._._._| ... |</a:t>
            </a:r>
          </a:p>
          <a:p>
            <a:r>
              <a:rPr lang="pt-BR" sz="1100" dirty="0">
                <a:latin typeface="Source Code Pro Semibold"/>
                <a:cs typeface="Source Code Pro Semibold"/>
              </a:rPr>
              <a:t> | ||| |   o   BAD BANK  o   | ||| |</a:t>
            </a:r>
          </a:p>
          <a:p>
            <a:r>
              <a:rPr lang="pt-BR" sz="1100" dirty="0">
                <a:latin typeface="Source Code Pro Semibold"/>
                <a:cs typeface="Source Code Pro Semibold"/>
              </a:rPr>
              <a:t> | """ |  """    """    """  | """ |</a:t>
            </a:r>
          </a:p>
          <a:p>
            <a:r>
              <a:rPr lang="pt-BR" sz="1100" dirty="0">
                <a:latin typeface="Source Code Pro Semibold"/>
                <a:cs typeface="Source Code Pro Semibold"/>
              </a:rPr>
              <a:t> |[-|-]| [-|-]  [-|-]  [-|-] |[-|-]|</a:t>
            </a:r>
          </a:p>
          <a:p>
            <a:r>
              <a:rPr lang="pt-BR" sz="1100" dirty="0">
                <a:latin typeface="Source Code Pro Semibold"/>
                <a:cs typeface="Source Code Pro Semibold"/>
              </a:rPr>
              <a:t> |     |---------------------|     |</a:t>
            </a:r>
          </a:p>
          <a:p>
            <a:r>
              <a:rPr lang="pt-BR" sz="1100" dirty="0">
                <a:latin typeface="Source Code Pro Semibold"/>
                <a:cs typeface="Source Code Pro Semibold"/>
              </a:rPr>
              <a:t> | """ |  """    """    """  | """ |</a:t>
            </a:r>
          </a:p>
          <a:p>
            <a:r>
              <a:rPr lang="pt-BR" sz="1100" dirty="0">
                <a:latin typeface="Source Code Pro Semibold"/>
                <a:cs typeface="Source Code Pro Semibold"/>
              </a:rPr>
              <a:t> |[-|-]|  :::   .-"-.   :::  |[-|-]|</a:t>
            </a:r>
          </a:p>
          <a:p>
            <a:r>
              <a:rPr lang="pt-BR" sz="1100" dirty="0">
                <a:latin typeface="Source Code Pro Semibold"/>
                <a:cs typeface="Source Code Pro Semibold"/>
              </a:rPr>
              <a:t> | |≈|≈| |_|_|  |~|~|  |_|_| |≈|≈| |</a:t>
            </a:r>
          </a:p>
          <a:p>
            <a:r>
              <a:rPr lang="pt-BR" sz="1100" dirty="0">
                <a:latin typeface="Source Code Pro Semibold"/>
                <a:cs typeface="Source Code Pro Semibold"/>
              </a:rPr>
              <a:t> |_____|_|_|_|__|_|_|__|_|_|_|_____|</a:t>
            </a:r>
          </a:p>
          <a:p>
            <a:r>
              <a:rPr lang="pt-BR" sz="1100" dirty="0">
                <a:latin typeface="Source Code Pro Semibold"/>
                <a:cs typeface="Source Code Pro Semibold"/>
              </a:rPr>
              <a:t>@@@@@@@@@@@@@@/=======\@@@@@@@@@@@@@@</a:t>
            </a:r>
            <a:endParaRPr lang="de-DE" sz="1100" dirty="0">
              <a:latin typeface="Source Code Pro Semibold"/>
              <a:cs typeface="Source Code Pro Semibold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399308" y="3245276"/>
            <a:ext cx="27633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Source Code Pro Semibold"/>
                <a:cs typeface="Source Code Pro Semibold"/>
              </a:rPr>
              <a:t> </a:t>
            </a:r>
            <a:r>
              <a:rPr lang="de-DE" sz="1000" dirty="0" smtClean="0">
                <a:latin typeface="Source Code Pro Semibold"/>
                <a:cs typeface="Source Code Pro Semibold"/>
              </a:rPr>
              <a:t>	   _</a:t>
            </a:r>
            <a:endParaRPr lang="de-DE" sz="1000" dirty="0">
              <a:latin typeface="Source Code Pro Semibold"/>
              <a:cs typeface="Source Code Pro Semibold"/>
            </a:endParaRPr>
          </a:p>
          <a:p>
            <a:r>
              <a:rPr lang="de-DE" sz="1000" dirty="0">
                <a:latin typeface="Source Code Pro Semibold"/>
                <a:cs typeface="Source Code Pro Semibold"/>
              </a:rPr>
              <a:t>         (____/@\____)</a:t>
            </a:r>
          </a:p>
          <a:p>
            <a:r>
              <a:rPr lang="de-DE" sz="1000" dirty="0">
                <a:latin typeface="Source Code Pro Semibold"/>
                <a:cs typeface="Source Code Pro Semibold"/>
              </a:rPr>
              <a:t>          \\\\_V_////</a:t>
            </a:r>
          </a:p>
          <a:p>
            <a:r>
              <a:rPr lang="de-DE" sz="1000" dirty="0">
                <a:latin typeface="Source Code Pro Semibold"/>
                <a:cs typeface="Source Code Pro Semibold"/>
              </a:rPr>
              <a:t>       (__|_H_|I|_H_|__)</a:t>
            </a:r>
          </a:p>
          <a:p>
            <a:r>
              <a:rPr lang="de-DE" sz="1000" dirty="0">
                <a:latin typeface="Source Code Pro Semibold"/>
                <a:cs typeface="Source Code Pro Semibold"/>
              </a:rPr>
              <a:t>        \\\\\\_V_//////</a:t>
            </a:r>
          </a:p>
          <a:p>
            <a:r>
              <a:rPr lang="de-DE" sz="1000" dirty="0">
                <a:latin typeface="Source Code Pro Semibold"/>
                <a:cs typeface="Source Code Pro Semibold"/>
              </a:rPr>
              <a:t>     (___|_H_|III|_H__|__)</a:t>
            </a:r>
          </a:p>
          <a:p>
            <a:r>
              <a:rPr lang="de-DE" sz="1000" dirty="0">
                <a:latin typeface="Source Code Pro Semibold"/>
                <a:cs typeface="Source Code Pro Semibold"/>
              </a:rPr>
              <a:t>      \\\\\\\\_V_////////</a:t>
            </a:r>
          </a:p>
          <a:p>
            <a:r>
              <a:rPr lang="de-DE" sz="1000" dirty="0">
                <a:latin typeface="Source Code Pro Semibold"/>
                <a:cs typeface="Source Code Pro Semibold"/>
              </a:rPr>
              <a:t>   (___|_H__|IIIII|__H__|__)</a:t>
            </a:r>
          </a:p>
          <a:p>
            <a:r>
              <a:rPr lang="de-DE" sz="1000" dirty="0">
                <a:latin typeface="Source Code Pro Semibold"/>
                <a:cs typeface="Source Code Pro Semibold"/>
              </a:rPr>
              <a:t>    \\\\\\\\\\_V_//////////</a:t>
            </a:r>
          </a:p>
          <a:p>
            <a:r>
              <a:rPr lang="de-DE" sz="1000" dirty="0">
                <a:latin typeface="Source Code Pro Semibold"/>
                <a:cs typeface="Source Code Pro Semibold"/>
              </a:rPr>
              <a:t>(____|__H__|IIIIIII|__H__|____) </a:t>
            </a:r>
          </a:p>
          <a:p>
            <a:r>
              <a:rPr lang="de-DE" sz="1000" dirty="0">
                <a:latin typeface="Source Code Pro Semibold"/>
                <a:cs typeface="Source Code Pro Semibold"/>
              </a:rPr>
              <a:t> \\\\\\\\\\\\\\V////////////// </a:t>
            </a:r>
          </a:p>
          <a:p>
            <a:r>
              <a:rPr lang="de-DE" sz="1000" dirty="0">
                <a:latin typeface="Source Code Pro Semibold"/>
                <a:cs typeface="Source Code Pro Semibold"/>
              </a:rPr>
              <a:t>  |_H__H__|III   III|__H__H_|</a:t>
            </a:r>
            <a:endParaRPr lang="de-DE" sz="1000" dirty="0">
              <a:latin typeface="Source Code Pro Semibold"/>
              <a:cs typeface="Source Code Pro Semibold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80035" y="3409892"/>
            <a:ext cx="37981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Source Code Pro Semibold"/>
                <a:cs typeface="Source Code Pro Semibold"/>
              </a:rPr>
              <a:t> </a:t>
            </a:r>
            <a:r>
              <a:rPr lang="fr-FR" sz="1100" dirty="0" smtClean="0">
                <a:latin typeface="Source Code Pro Semibold"/>
                <a:cs typeface="Source Code Pro Semibold"/>
              </a:rPr>
              <a:t>              _ </a:t>
            </a:r>
            <a:r>
              <a:rPr lang="fr-FR" sz="1100" dirty="0">
                <a:latin typeface="Source Code Pro Semibold"/>
                <a:cs typeface="Source Code Pro Semibold"/>
              </a:rPr>
              <a:t>_.-'`-._ _</a:t>
            </a:r>
          </a:p>
          <a:p>
            <a:r>
              <a:rPr lang="fr-FR" sz="1100" dirty="0">
                <a:latin typeface="Source Code Pro Semibold"/>
                <a:cs typeface="Source Code Pro Semibold"/>
              </a:rPr>
              <a:t>              ;.'________'.;</a:t>
            </a:r>
          </a:p>
          <a:p>
            <a:r>
              <a:rPr lang="fr-FR" sz="1100" dirty="0">
                <a:latin typeface="Source Code Pro Semibold"/>
                <a:cs typeface="Source Code Pro Semibold"/>
              </a:rPr>
              <a:t>   _________n.[____________].n_________</a:t>
            </a:r>
          </a:p>
          <a:p>
            <a:r>
              <a:rPr lang="fr-FR" sz="1100" dirty="0">
                <a:latin typeface="Source Code Pro Semibold"/>
                <a:cs typeface="Source Code Pro Semibold"/>
              </a:rPr>
              <a:t>  |""_""_""_""||==||==||==||""_""_""_""]</a:t>
            </a:r>
          </a:p>
          <a:p>
            <a:r>
              <a:rPr lang="fr-FR" sz="1100" dirty="0">
                <a:latin typeface="Source Code Pro Semibold"/>
                <a:cs typeface="Source Code Pro Semibold"/>
              </a:rPr>
              <a:t>  |"""""""""""||..||..||..||"""""""""""|</a:t>
            </a:r>
          </a:p>
          <a:p>
            <a:r>
              <a:rPr lang="fr-FR" sz="1100" dirty="0">
                <a:latin typeface="Source Code Pro Semibold"/>
                <a:cs typeface="Source Code Pro Semibold"/>
              </a:rPr>
              <a:t>  |LI LI LI LI||LI||LI||LI||LI LI LI LI|</a:t>
            </a:r>
          </a:p>
          <a:p>
            <a:r>
              <a:rPr lang="fr-FR" sz="1100" dirty="0">
                <a:latin typeface="Source Code Pro Semibold"/>
                <a:cs typeface="Source Code Pro Semibold"/>
              </a:rPr>
              <a:t>  |.. .. .. ..||..||xx||..||.. .. .. ..|</a:t>
            </a:r>
          </a:p>
          <a:p>
            <a:r>
              <a:rPr lang="fr-FR" sz="1100" dirty="0">
                <a:latin typeface="Source Code Pro Semibold"/>
                <a:cs typeface="Source Code Pro Semibold"/>
              </a:rPr>
              <a:t>  |LI LI LI LI||LI||xx||LI||LI LI LI LI|</a:t>
            </a:r>
          </a:p>
          <a:p>
            <a:r>
              <a:rPr lang="fr-FR" sz="1100" dirty="0">
                <a:latin typeface="Source Code Pro Semibold"/>
                <a:cs typeface="Source Code Pro Semibold"/>
              </a:rPr>
              <a:t>,,;;,;;;,;;;,;;;,;;) );;,;;;,;;;,;;;,;;;,,</a:t>
            </a:r>
            <a:endParaRPr lang="de-DE" sz="1100" dirty="0">
              <a:latin typeface="Source Code Pro Semibold"/>
              <a:cs typeface="Source Code Pro Semibold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70256" y="5738026"/>
            <a:ext cx="3492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Die </a:t>
            </a:r>
            <a:r>
              <a:rPr lang="de-DE" sz="2800" dirty="0" err="1" smtClean="0">
                <a:latin typeface="Source Sans Pro"/>
                <a:cs typeface="Source Sans Pro"/>
              </a:rPr>
              <a:t>Yakuzah</a:t>
            </a:r>
            <a:r>
              <a:rPr lang="de-DE" sz="2800" dirty="0" err="1" smtClean="0">
                <a:latin typeface="Source Sans Pro"/>
                <a:cs typeface="Source Sans Pro"/>
              </a:rPr>
              <a:t>äuser</a:t>
            </a:r>
            <a:r>
              <a:rPr lang="de-DE" sz="2800" dirty="0" smtClean="0">
                <a:latin typeface="Source Sans Pro"/>
                <a:cs typeface="Source Sans Pro"/>
              </a:rPr>
              <a:t>.</a:t>
            </a:r>
            <a:endParaRPr lang="de-DE" sz="2800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92277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70256" y="5738026"/>
            <a:ext cx="2504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Die Attribute.</a:t>
            </a:r>
            <a:endParaRPr lang="de-DE" sz="2800" dirty="0">
              <a:latin typeface="Source Sans Pro"/>
              <a:cs typeface="Source Sans Pro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87382" y="2452111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Ruhe beeinflusst Genauigkeit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87382" y="3075129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Kraft entspricht der Gesundheit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787382" y="3682804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Gl</a:t>
            </a:r>
            <a:r>
              <a:rPr lang="de-DE" dirty="0" smtClean="0">
                <a:latin typeface="Source Sans Pro"/>
                <a:cs typeface="Source Sans Pro"/>
              </a:rPr>
              <a:t>ück beeinflusst den </a:t>
            </a:r>
            <a:r>
              <a:rPr lang="de-DE" dirty="0">
                <a:latin typeface="Source Sans Pro"/>
                <a:cs typeface="Source Sans Pro"/>
              </a:rPr>
              <a:t>Z</a:t>
            </a:r>
            <a:r>
              <a:rPr lang="de-DE" dirty="0" smtClean="0">
                <a:latin typeface="Source Sans Pro"/>
                <a:cs typeface="Source Sans Pro"/>
              </a:rPr>
              <a:t>ufall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87382" y="4340400"/>
            <a:ext cx="361044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Angst als Negativeigenschaft </a:t>
            </a:r>
          </a:p>
          <a:p>
            <a:pPr algn="ctr"/>
            <a:r>
              <a:rPr lang="de-DE" dirty="0" smtClean="0">
                <a:latin typeface="Source Sans Pro"/>
                <a:cs typeface="Source Sans Pro"/>
              </a:rPr>
              <a:t>Vorstellung als umgekehrtes </a:t>
            </a:r>
            <a:r>
              <a:rPr lang="de-DE" dirty="0" err="1" smtClean="0">
                <a:latin typeface="Source Sans Pro"/>
                <a:cs typeface="Source Sans Pro"/>
              </a:rPr>
              <a:t>Mana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87382" y="905386"/>
            <a:ext cx="36104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latin typeface="Source Sans Pro"/>
                <a:cs typeface="Source Sans Pro"/>
              </a:rPr>
              <a:t>Charakter</a:t>
            </a:r>
            <a:endParaRPr lang="de-DE" sz="3200" b="1" dirty="0">
              <a:latin typeface="Source Sans Pro"/>
              <a:cs typeface="Source Sans Pro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87382" y="1842580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Sehkraft f</a:t>
            </a:r>
            <a:r>
              <a:rPr lang="de-DE" dirty="0" smtClean="0">
                <a:latin typeface="Source Sans Pro"/>
                <a:cs typeface="Source Sans Pro"/>
              </a:rPr>
              <a:t>ür </a:t>
            </a:r>
            <a:r>
              <a:rPr lang="de-DE" dirty="0" smtClean="0">
                <a:latin typeface="Source Sans Pro"/>
                <a:cs typeface="Source Sans Pro"/>
              </a:rPr>
              <a:t>Reichweite 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87382" y="5203084"/>
            <a:ext cx="754966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Der Level verbessert Attribute entsprechend der Spezialisierung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726606" y="2451655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Reichweite (von/bis)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26606" y="3074673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Durchschlagskraft gegen R</a:t>
            </a:r>
            <a:r>
              <a:rPr lang="de-DE" dirty="0" smtClean="0">
                <a:latin typeface="Source Sans Pro"/>
                <a:cs typeface="Source Sans Pro"/>
              </a:rPr>
              <a:t>üstung</a:t>
            </a:r>
            <a:endParaRPr lang="de-DE" dirty="0" smtClean="0">
              <a:latin typeface="Source Sans Pro"/>
              <a:cs typeface="Source Sans Pro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726606" y="3682804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Umgebungsschaden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726606" y="4339944"/>
            <a:ext cx="361044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Source Sans Pro"/>
                <a:cs typeface="Source Sans Pro"/>
              </a:rPr>
              <a:t>Geschwindigkeit </a:t>
            </a:r>
            <a:endParaRPr lang="de-DE" dirty="0" smtClean="0">
              <a:latin typeface="Source Sans Pro"/>
              <a:cs typeface="Source Sans Pro"/>
            </a:endParaRPr>
          </a:p>
          <a:p>
            <a:pPr algn="ctr"/>
            <a:r>
              <a:rPr lang="de-DE" dirty="0" smtClean="0">
                <a:latin typeface="Source Sans Pro"/>
                <a:cs typeface="Source Sans Pro"/>
              </a:rPr>
              <a:t>(Felder pro Runde bzw. </a:t>
            </a:r>
            <a:r>
              <a:rPr lang="de-DE" dirty="0">
                <a:latin typeface="Source Sans Pro"/>
                <a:cs typeface="Source Sans Pro"/>
              </a:rPr>
              <a:t>sofort)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726606" y="904930"/>
            <a:ext cx="36104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latin typeface="Source Sans Pro"/>
                <a:cs typeface="Source Sans Pro"/>
              </a:rPr>
              <a:t>Waffen</a:t>
            </a:r>
            <a:endParaRPr lang="de-DE" sz="3200" b="1" dirty="0">
              <a:latin typeface="Source Sans Pro"/>
              <a:cs typeface="Source Sans Pro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726606" y="1842124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Schaden (von/bis, </a:t>
            </a:r>
            <a:r>
              <a:rPr lang="de-DE" dirty="0" err="1" smtClean="0">
                <a:latin typeface="Source Sans Pro"/>
                <a:cs typeface="Source Sans Pro"/>
              </a:rPr>
              <a:t>DoT</a:t>
            </a:r>
            <a:r>
              <a:rPr lang="de-DE" dirty="0" smtClean="0">
                <a:latin typeface="Source Sans Pro"/>
                <a:cs typeface="Source Sans Pro"/>
              </a:rPr>
              <a:t>)</a:t>
            </a:r>
            <a:endParaRPr lang="de-DE" dirty="0">
              <a:latin typeface="Source Sans Pro"/>
              <a:cs typeface="Source Sans Pro"/>
            </a:endParaRPr>
          </a:p>
        </p:txBody>
      </p:sp>
      <p:cxnSp>
        <p:nvCxnSpPr>
          <p:cNvPr id="19" name="Gerade Verbindung 18"/>
          <p:cNvCxnSpPr/>
          <p:nvPr/>
        </p:nvCxnSpPr>
        <p:spPr>
          <a:xfrm>
            <a:off x="4550687" y="1842124"/>
            <a:ext cx="0" cy="314460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69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70256" y="5738026"/>
            <a:ext cx="28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Besonderheiten.</a:t>
            </a:r>
            <a:endParaRPr lang="de-DE" sz="2800" dirty="0">
              <a:latin typeface="Source Sans Pro"/>
              <a:cs typeface="Source Sans Pro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44434" y="1363957"/>
            <a:ext cx="7455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Die Karte ist vorgefertigt und wird aus .</a:t>
            </a:r>
            <a:r>
              <a:rPr lang="de-DE" dirty="0" err="1" smtClean="0">
                <a:latin typeface="Source Sans Pro"/>
                <a:cs typeface="Source Sans Pro"/>
              </a:rPr>
              <a:t>txt</a:t>
            </a:r>
            <a:r>
              <a:rPr lang="de-DE" dirty="0" smtClean="0">
                <a:latin typeface="Source Sans Pro"/>
                <a:cs typeface="Source Sans Pro"/>
              </a:rPr>
              <a:t> eingelesen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34879" y="2812573"/>
            <a:ext cx="7455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Die </a:t>
            </a:r>
            <a:r>
              <a:rPr lang="de-DE" dirty="0" err="1" smtClean="0">
                <a:latin typeface="Source Sans Pro"/>
                <a:cs typeface="Source Sans Pro"/>
              </a:rPr>
              <a:t>Dungeons</a:t>
            </a:r>
            <a:r>
              <a:rPr lang="de-DE" dirty="0" smtClean="0">
                <a:latin typeface="Source Sans Pro"/>
                <a:cs typeface="Source Sans Pro"/>
              </a:rPr>
              <a:t> der </a:t>
            </a:r>
            <a:r>
              <a:rPr lang="de-DE" dirty="0" err="1" smtClean="0">
                <a:latin typeface="Source Sans Pro"/>
                <a:cs typeface="Source Sans Pro"/>
              </a:rPr>
              <a:t>Yakuzas</a:t>
            </a:r>
            <a:r>
              <a:rPr lang="de-DE" dirty="0" smtClean="0">
                <a:latin typeface="Source Sans Pro"/>
                <a:cs typeface="Source Sans Pro"/>
              </a:rPr>
              <a:t> werden Zuf</a:t>
            </a:r>
            <a:r>
              <a:rPr lang="de-DE" dirty="0" smtClean="0">
                <a:latin typeface="Source Sans Pro"/>
                <a:cs typeface="Source Sans Pro"/>
              </a:rPr>
              <a:t>ällig generiert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34879" y="3536881"/>
            <a:ext cx="7455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Waffen und Monster sollen in YAML Dateien gespeichert werden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34879" y="2088265"/>
            <a:ext cx="7455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Alle H</a:t>
            </a:r>
            <a:r>
              <a:rPr lang="de-DE" dirty="0" smtClean="0">
                <a:latin typeface="Source Sans Pro"/>
                <a:cs typeface="Source Sans Pro"/>
              </a:rPr>
              <a:t>äuser sind begehbar.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34879" y="4261189"/>
            <a:ext cx="7455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Die Story soll nach </a:t>
            </a:r>
            <a:r>
              <a:rPr lang="de-DE" dirty="0">
                <a:latin typeface="Source Sans Pro"/>
                <a:cs typeface="Source Sans Pro"/>
              </a:rPr>
              <a:t>M</a:t>
            </a:r>
            <a:r>
              <a:rPr lang="de-DE" dirty="0" smtClean="0">
                <a:latin typeface="Source Sans Pro"/>
                <a:cs typeface="Source Sans Pro"/>
              </a:rPr>
              <a:t>öglichkeit in YAML bearbeitbar sein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4879" y="4985499"/>
            <a:ext cx="7455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Somit sollte das Spiel als einfach erweiterbare Engine dienen k</a:t>
            </a:r>
            <a:r>
              <a:rPr lang="de-DE" dirty="0" smtClean="0">
                <a:latin typeface="Source Sans Pro"/>
                <a:cs typeface="Source Sans Pro"/>
              </a:rPr>
              <a:t>önnen</a:t>
            </a:r>
            <a:endParaRPr lang="de-DE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122212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eitungspapier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Zeitungspapier.thmx</Template>
  <TotalTime>0</TotalTime>
  <Words>1449</Words>
  <Application>Microsoft Macintosh PowerPoint</Application>
  <PresentationFormat>Bildschirmpräsentation (4:3)</PresentationFormat>
  <Paragraphs>141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Zeitungspapier</vt:lpstr>
      <vt:lpstr>Grand Theft Rogue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Theft Rogue</dc:title>
  <dc:creator>Max</dc:creator>
  <cp:lastModifiedBy>Max</cp:lastModifiedBy>
  <cp:revision>13</cp:revision>
  <dcterms:created xsi:type="dcterms:W3CDTF">2013-03-07T15:54:06Z</dcterms:created>
  <dcterms:modified xsi:type="dcterms:W3CDTF">2013-03-07T17:50:13Z</dcterms:modified>
</cp:coreProperties>
</file>