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09" r:id="rId2"/>
  </p:sldMasterIdLst>
  <p:notesMasterIdLst>
    <p:notesMasterId r:id="rId17"/>
  </p:notesMasterIdLst>
  <p:handoutMasterIdLst>
    <p:handoutMasterId r:id="rId18"/>
  </p:handoutMasterIdLst>
  <p:sldIdLst>
    <p:sldId id="256" r:id="rId3"/>
    <p:sldId id="275" r:id="rId4"/>
    <p:sldId id="276" r:id="rId5"/>
    <p:sldId id="277" r:id="rId6"/>
    <p:sldId id="287" r:id="rId7"/>
    <p:sldId id="278" r:id="rId8"/>
    <p:sldId id="280" r:id="rId9"/>
    <p:sldId id="281" r:id="rId10"/>
    <p:sldId id="282" r:id="rId11"/>
    <p:sldId id="292" r:id="rId12"/>
    <p:sldId id="293" r:id="rId13"/>
    <p:sldId id="294" r:id="rId14"/>
    <p:sldId id="284" r:id="rId15"/>
    <p:sldId id="285" r:id="rId16"/>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200">
          <p15:clr>
            <a:srgbClr val="A4A3A4"/>
          </p15:clr>
        </p15:guide>
        <p15:guide id="3" orient="horz" pos="3888">
          <p15:clr>
            <a:srgbClr val="A4A3A4"/>
          </p15:clr>
        </p15:guide>
        <p15:guide id="4" orient="horz" pos="2880">
          <p15:clr>
            <a:srgbClr val="A4A3A4"/>
          </p15:clr>
        </p15:guide>
        <p15:guide id="5" orient="horz" pos="3216">
          <p15:clr>
            <a:srgbClr val="A4A3A4"/>
          </p15:clr>
        </p15:guide>
        <p15:guide id="6" orient="horz" pos="816">
          <p15:clr>
            <a:srgbClr val="A4A3A4"/>
          </p15:clr>
        </p15:guide>
        <p15:guide id="7" orient="horz" pos="175">
          <p15:clr>
            <a:srgbClr val="A4A3A4"/>
          </p15:clr>
        </p15:guide>
        <p15:guide id="8" pos="3839">
          <p15:clr>
            <a:srgbClr val="A4A3A4"/>
          </p15:clr>
        </p15:guide>
        <p15:guide id="9" pos="959">
          <p15:clr>
            <a:srgbClr val="A4A3A4"/>
          </p15:clr>
        </p15:guide>
        <p15:guide id="10" pos="6719">
          <p15:clr>
            <a:srgbClr val="A4A3A4"/>
          </p15:clr>
        </p15:guide>
        <p15:guide id="11" pos="6143">
          <p15:clr>
            <a:srgbClr val="A4A3A4"/>
          </p15:clr>
        </p15:guide>
        <p15:guide id="12" pos="2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94434" autoAdjust="0"/>
  </p:normalViewPr>
  <p:slideViewPr>
    <p:cSldViewPr>
      <p:cViewPr varScale="1">
        <p:scale>
          <a:sx n="70" d="100"/>
          <a:sy n="70" d="100"/>
        </p:scale>
        <p:origin x="708" y="72"/>
      </p:cViewPr>
      <p:guideLst>
        <p:guide orient="horz" pos="2160"/>
        <p:guide orient="horz" pos="1200"/>
        <p:guide orient="horz" pos="3888"/>
        <p:guide orient="horz" pos="2880"/>
        <p:guide orient="horz" pos="3216"/>
        <p:guide orient="horz" pos="816"/>
        <p:guide orient="horz" pos="175"/>
        <p:guide pos="3839"/>
        <p:guide pos="959"/>
        <p:guide pos="6719"/>
        <p:guide pos="6143"/>
        <p:guide pos="2831"/>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06/12/2016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06/12/2016</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1</a:t>
            </a:fld>
            <a:endParaRPr lang="en-US"/>
          </a:p>
        </p:txBody>
      </p:sp>
    </p:spTree>
    <p:extLst>
      <p:ext uri="{BB962C8B-B14F-4D97-AF65-F5344CB8AC3E}">
        <p14:creationId xmlns:p14="http://schemas.microsoft.com/office/powerpoint/2010/main" val="2333632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Các mẫu Proxy được sử dụng khi bạn cần để biểu diễn một đối tượng phức tạp hay tốn thời gian để tạo ra bằng một thứ đơn giản hơn.</a:t>
            </a:r>
          </a:p>
          <a:p>
            <a:r>
              <a:rPr lang="en-US" sz="1200" kern="1200">
                <a:solidFill>
                  <a:schemeClr val="tx1"/>
                </a:solidFill>
                <a:effectLst/>
                <a:latin typeface="+mn-lt"/>
                <a:ea typeface="+mn-ea"/>
                <a:cs typeface="+mn-cs"/>
              </a:rPr>
              <a:t>Nếu việc tạo ra một đối tượng mới mất nhiều thời gian hay tài nguyên máy tính, Proxy cho phép chúng ta trì hoãn quá trình tạo đối tượng cho đến khi chúng ta cần đối tượng thực sự.</a:t>
            </a:r>
          </a:p>
          <a:p>
            <a:r>
              <a:rPr lang="en-US" sz="1200" kern="1200">
                <a:solidFill>
                  <a:schemeClr val="tx1"/>
                </a:solidFill>
                <a:effectLst/>
                <a:latin typeface="+mn-lt"/>
                <a:ea typeface="+mn-ea"/>
                <a:cs typeface="+mn-cs"/>
              </a:rPr>
              <a:t>Một mẫu Proxy thường có chung các phương thúc giống như đối tượng mà nó đại diện, và một khi đối tượng được nạp vào bộ nhớ, các lời gọi hàm đến đối tượng thực sự này sẽ được chuyển tiếp qua Proxy</a:t>
            </a: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3</a:t>
            </a:fld>
            <a:endParaRPr lang="en-US"/>
          </a:p>
        </p:txBody>
      </p:sp>
    </p:spTree>
    <p:extLst>
      <p:ext uri="{BB962C8B-B14F-4D97-AF65-F5344CB8AC3E}">
        <p14:creationId xmlns:p14="http://schemas.microsoft.com/office/powerpoint/2010/main" val="1177798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1. Một đối tượng, chẳng hạn như một file ảnh, mất quá nhiều thời gian để load.</a:t>
            </a:r>
          </a:p>
          <a:p>
            <a:r>
              <a:rPr lang="en-US" sz="1200" kern="1200">
                <a:solidFill>
                  <a:schemeClr val="tx1"/>
                </a:solidFill>
                <a:effectLst/>
                <a:latin typeface="+mn-lt"/>
                <a:ea typeface="+mn-ea"/>
                <a:cs typeface="+mn-cs"/>
              </a:rPr>
              <a:t>2. Kết quả của một tính toán cần nhiều thời gian để hoàn thành, và bạn cần hiển thị các kết quả ngay lập tức trong khi quá trình tính toán vẫn đang tiếp tục.</a:t>
            </a:r>
          </a:p>
          <a:p>
            <a:r>
              <a:rPr lang="en-US" sz="1200" kern="1200">
                <a:solidFill>
                  <a:schemeClr val="tx1"/>
                </a:solidFill>
                <a:effectLst/>
                <a:latin typeface="+mn-lt"/>
                <a:ea typeface="+mn-ea"/>
                <a:cs typeface="+mn-cs"/>
              </a:rPr>
              <a:t>3. Đối tượng nằm ở trên một máy remote, và tải nó thông qua mạng có thể mất nhiều thời gian, đặc biệt trong những thời điểm mạng lag.</a:t>
            </a:r>
          </a:p>
          <a:p>
            <a:r>
              <a:rPr lang="en-US" sz="1200" kern="1200">
                <a:solidFill>
                  <a:schemeClr val="tx1"/>
                </a:solidFill>
                <a:effectLst/>
                <a:latin typeface="+mn-lt"/>
                <a:ea typeface="+mn-ea"/>
                <a:cs typeface="+mn-cs"/>
              </a:rPr>
              <a:t>4. Quyền truy cập đối tượng bị hạn chế, và proxy có thể xác nhận quyền truy cần của người dùng.</a:t>
            </a:r>
          </a:p>
          <a:p>
            <a:endParaRPr lang="en-US"/>
          </a:p>
          <a:p>
            <a:r>
              <a:rPr lang="en-US" sz="1200" kern="1200">
                <a:solidFill>
                  <a:schemeClr val="tx1"/>
                </a:solidFill>
                <a:effectLst/>
                <a:latin typeface="+mn-lt"/>
                <a:ea typeface="+mn-ea"/>
                <a:cs typeface="+mn-cs"/>
              </a:rPr>
              <a:t>Giả sử trong trường hợp chương trình cần nạp và hiển thị một file ảnh có dung lượng lớn. Khi chương trình khởi động, cần có một vài dấu hiệu cho người dùng thấy rằng bức ảnh đó sẽ được hiển thị trên màn hình và nằm đúng vị trí, nhưng thực sự thì việc hiển thị hình ảnh sẽ bị trì hoãn lại cho đến khi nào việc nạp bức ảnh hoàn tất.</a:t>
            </a:r>
          </a:p>
          <a:p>
            <a:r>
              <a:rPr lang="en-US" sz="1200" kern="1200">
                <a:solidFill>
                  <a:schemeClr val="tx1"/>
                </a:solidFill>
                <a:effectLst/>
                <a:latin typeface="+mn-lt"/>
                <a:ea typeface="+mn-ea"/>
                <a:cs typeface="+mn-cs"/>
              </a:rPr>
              <a:t>Điều này đặc biệt quan trọng trong các chương trình xử lí văn bản hay các trình duyệt Web khi chúng đặt các dòng chữ nằm xung quanh các bức ảnh thậm chí trước khi cả tấm ảnh đó được hiển </a:t>
            </a:r>
            <a:r>
              <a:rPr lang="en-US"/>
              <a:t/>
            </a:r>
            <a:br>
              <a:rPr lang="en-US"/>
            </a:b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4</a:t>
            </a:fld>
            <a:endParaRPr lang="en-US"/>
          </a:p>
        </p:txBody>
      </p:sp>
    </p:spTree>
    <p:extLst>
      <p:ext uri="{BB962C8B-B14F-4D97-AF65-F5344CB8AC3E}">
        <p14:creationId xmlns:p14="http://schemas.microsoft.com/office/powerpoint/2010/main" val="1071599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a:solidFill>
                  <a:schemeClr val="tx1"/>
                </a:solidFill>
                <a:effectLst/>
                <a:latin typeface="+mn-lt"/>
                <a:ea typeface="+mn-ea"/>
                <a:cs typeface="+mn-cs"/>
              </a:rPr>
              <a:t/>
            </a:r>
            <a:br>
              <a:rPr lang="vi-VN" sz="1200" b="1" i="0" kern="1200">
                <a:solidFill>
                  <a:schemeClr val="tx1"/>
                </a:solidFill>
                <a:effectLst/>
                <a:latin typeface="+mn-lt"/>
                <a:ea typeface="+mn-ea"/>
                <a:cs typeface="+mn-cs"/>
              </a:rPr>
            </a:b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5</a:t>
            </a:fld>
            <a:endParaRPr lang="en-US"/>
          </a:p>
        </p:txBody>
      </p:sp>
    </p:spTree>
    <p:extLst>
      <p:ext uri="{BB962C8B-B14F-4D97-AF65-F5344CB8AC3E}">
        <p14:creationId xmlns:p14="http://schemas.microsoft.com/office/powerpoint/2010/main" val="1790935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A client obtains a reference to a Proxy, the client then handles the proxy in the same way it handles RealSubject and thus invoking the method doSomething(). </a:t>
            </a:r>
          </a:p>
          <a:p>
            <a:r>
              <a:rPr lang="en-US" sz="1200" b="0" i="0" kern="1200">
                <a:solidFill>
                  <a:schemeClr val="tx1"/>
                </a:solidFill>
                <a:effectLst/>
                <a:latin typeface="+mn-lt"/>
                <a:ea typeface="+mn-ea"/>
                <a:cs typeface="+mn-cs"/>
              </a:rPr>
              <a:t>At that point the proxy can do different things prior to invoking RealSubject’s doSomething() method. </a:t>
            </a:r>
          </a:p>
          <a:p>
            <a:r>
              <a:rPr lang="en-US" sz="1200" b="0" i="0" kern="1200">
                <a:solidFill>
                  <a:schemeClr val="tx1"/>
                </a:solidFill>
                <a:effectLst/>
                <a:latin typeface="+mn-lt"/>
                <a:ea typeface="+mn-ea"/>
                <a:cs typeface="+mn-cs"/>
              </a:rPr>
              <a:t>The client might create a RealSubject object at that point, perform initialization, check permissions of the client to invoke the method, and then invoke the method on the object. </a:t>
            </a:r>
          </a:p>
          <a:p>
            <a:r>
              <a:rPr lang="en-US" sz="1200" b="0" i="0" kern="1200">
                <a:solidFill>
                  <a:schemeClr val="tx1"/>
                </a:solidFill>
                <a:effectLst/>
                <a:latin typeface="+mn-lt"/>
                <a:ea typeface="+mn-ea"/>
                <a:cs typeface="+mn-cs"/>
              </a:rPr>
              <a:t>The client can also do additional tasks after invoking the doSomething() method, such as incrementing the number of references to the object.</a:t>
            </a: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6</a:t>
            </a:fld>
            <a:endParaRPr lang="en-US"/>
          </a:p>
        </p:txBody>
      </p:sp>
    </p:spTree>
    <p:extLst>
      <p:ext uri="{BB962C8B-B14F-4D97-AF65-F5344CB8AC3E}">
        <p14:creationId xmlns:p14="http://schemas.microsoft.com/office/powerpoint/2010/main" val="1284623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099764" y="4455620"/>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06/12/2016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158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06/12/2016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745659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4779"/>
            <a:ext cx="262821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414778"/>
            <a:ext cx="7732286"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06/12/2016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3794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atin typeface="Constantia" panose="02030602050306030303"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Constantia" panose="02030602050306030303" pitchFamily="18" charset="0"/>
              </a:defRPr>
            </a:lvl1pPr>
            <a:lvl2pPr>
              <a:defRPr sz="1800">
                <a:latin typeface="Constantia" panose="02030602050306030303" pitchFamily="18" charset="0"/>
              </a:defRPr>
            </a:lvl2pPr>
            <a:lvl3pPr>
              <a:defRPr sz="1600">
                <a:latin typeface="Constantia" panose="02030602050306030303" pitchFamily="18" charset="0"/>
              </a:defRPr>
            </a:lvl3pPr>
            <a:lvl4pPr>
              <a:defRPr sz="1600">
                <a:latin typeface="Constantia" panose="02030602050306030303" pitchFamily="18" charset="0"/>
              </a:defRPr>
            </a:lvl4pPr>
            <a:lvl5pPr>
              <a:defRPr sz="1600">
                <a:latin typeface="Constantia" panose="02030602050306030303"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06/12/2016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7791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06/12/2016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5852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6993" y="1845734"/>
            <a:ext cx="4936474"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FE8FB1-0A7A-443E-AAF7-31D4FA1AA312}" type="datetimeFigureOut">
              <a:rPr lang="en-US" smtClean="0"/>
              <a:t>06/12/2016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925893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1096994" y="2582334"/>
            <a:ext cx="4936474"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6216301" y="2582334"/>
            <a:ext cx="4936474"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FE8FB1-0A7A-443E-AAF7-31D4FA1AA312}" type="datetimeFigureOut">
              <a:rPr lang="en-US" smtClean="0"/>
              <a:t>06/12/2016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120697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FE8FB1-0A7A-443E-AAF7-31D4FA1AA312}" type="datetimeFigureOut">
              <a:rPr lang="en-US" smtClean="0"/>
              <a:t>06/12/2016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127957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FE8FB1-0A7A-443E-AAF7-31D4FA1AA312}" type="datetimeFigureOut">
              <a:rPr lang="en-US" smtClean="0"/>
              <a:t>06/12/2016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336011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9AFE8FB1-0A7A-443E-AAF7-31D4FA1AA312}" type="datetimeFigureOut">
              <a:rPr lang="en-US" smtClean="0"/>
              <a:t>06/12/2016</a:t>
            </a:fld>
            <a:endParaRPr lang="en-US"/>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5BA54BD-C84D-46CE-8B72-31BFB26ABA43}" type="slidenum">
              <a:rPr lang="en-US" smtClean="0"/>
              <a:t>‹#›</a:t>
            </a:fld>
            <a:endParaRPr lang="en-US"/>
          </a:p>
        </p:txBody>
      </p:sp>
    </p:spTree>
    <p:extLst>
      <p:ext uri="{BB962C8B-B14F-4D97-AF65-F5344CB8AC3E}">
        <p14:creationId xmlns:p14="http://schemas.microsoft.com/office/powerpoint/2010/main" val="2152587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5074920"/>
            <a:ext cx="10110630" cy="822960"/>
          </a:xfrm>
        </p:spPr>
        <p:txBody>
          <a:bodyPr lIns="91440" tIns="0" rIns="91440" bIns="0" anchor="b">
            <a:noAutofit/>
          </a:bodyPr>
          <a:lstStyle>
            <a:lvl1pPr>
              <a:defRPr sz="3599"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88810" cy="4915076"/>
          </a:xfrm>
          <a:blipFill>
            <a:blip r:embed="rId2"/>
            <a:stretch>
              <a:fillRect/>
            </a:stretch>
          </a:blipFill>
        </p:spPr>
        <p:txBody>
          <a:bodyPr lIns="457200" tIns="457200"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096994" y="5907023"/>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06/12/2016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99560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88826"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9AFE8FB1-0A7A-443E-AAF7-31D4FA1AA312}" type="datetimeFigureOut">
              <a:rPr lang="en-US" smtClean="0"/>
              <a:pPr/>
              <a:t>06/12/2016</a:t>
            </a:fld>
            <a:endParaRPr lang="en-US"/>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25BA54BD-C84D-46CE-8B72-31BFB26ABA43}" type="slidenum">
              <a:rPr lang="en-US" smtClean="0"/>
              <a:pPr/>
              <a:t>‹#›</a:t>
            </a:fld>
            <a:endParaRPr lang="en-US"/>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230538"/>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6802" y="2514600"/>
            <a:ext cx="10110630" cy="822960"/>
          </a:xfrm>
        </p:spPr>
        <p:txBody>
          <a:bodyPr/>
          <a:lstStyle/>
          <a:p>
            <a:pPr algn="ctr"/>
            <a:r>
              <a:rPr lang="en-US" sz="5400">
                <a:solidFill>
                  <a:schemeClr val="tx1"/>
                </a:solidFill>
                <a:latin typeface="Constantia" panose="02030602050306030303" pitchFamily="18" charset="0"/>
              </a:rPr>
              <a:t>DESIGN</a:t>
            </a:r>
            <a:r>
              <a:rPr lang="en-US" sz="5400">
                <a:latin typeface="Constantia" panose="02030602050306030303" pitchFamily="18" charset="0"/>
              </a:rPr>
              <a:t>  </a:t>
            </a:r>
            <a:r>
              <a:rPr lang="en-US" sz="5400">
                <a:solidFill>
                  <a:schemeClr val="tx1"/>
                </a:solidFill>
                <a:latin typeface="Constantia" panose="02030602050306030303" pitchFamily="18" charset="0"/>
              </a:rPr>
              <a:t>PATTERN</a:t>
            </a:r>
            <a:endParaRPr lang="en-US" sz="5400" dirty="0">
              <a:solidFill>
                <a:schemeClr val="tx1"/>
              </a:solidFill>
              <a:latin typeface="Constantia" panose="02030602050306030303" pitchFamily="18" charset="0"/>
            </a:endParaRPr>
          </a:p>
        </p:txBody>
      </p:sp>
      <p:sp>
        <p:nvSpPr>
          <p:cNvPr id="5" name="Subtitle 4"/>
          <p:cNvSpPr>
            <a:spLocks noGrp="1"/>
          </p:cNvSpPr>
          <p:nvPr>
            <p:ph type="body" sz="half" idx="2"/>
          </p:nvPr>
        </p:nvSpPr>
        <p:spPr>
          <a:xfrm>
            <a:off x="1039097" y="3429000"/>
            <a:ext cx="10110630" cy="1447800"/>
          </a:xfrm>
        </p:spPr>
        <p:txBody>
          <a:bodyPr>
            <a:normAutofit fontScale="92500" lnSpcReduction="10000"/>
          </a:bodyPr>
          <a:lstStyle/>
          <a:p>
            <a:pPr algn="ctr"/>
            <a:r>
              <a:rPr lang="en-US" sz="3000" dirty="0">
                <a:solidFill>
                  <a:schemeClr val="tx1"/>
                </a:solidFill>
              </a:rPr>
              <a:t>Mẫu: </a:t>
            </a:r>
            <a:r>
              <a:rPr lang="en-US" sz="3000" dirty="0" smtClean="0">
                <a:solidFill>
                  <a:schemeClr val="tx1"/>
                </a:solidFill>
              </a:rPr>
              <a:t>Observer</a:t>
            </a:r>
            <a:endParaRPr lang="en-US" sz="3000" dirty="0">
              <a:solidFill>
                <a:schemeClr val="tx1"/>
              </a:solidFill>
            </a:endParaRPr>
          </a:p>
          <a:p>
            <a:pPr algn="ctr"/>
            <a:r>
              <a:rPr lang="en-US" dirty="0">
                <a:solidFill>
                  <a:schemeClr val="tx1"/>
                </a:solidFill>
              </a:rPr>
              <a:t>Nhóm trình bày: 28</a:t>
            </a:r>
          </a:p>
          <a:p>
            <a:pPr algn="ctr"/>
            <a:r>
              <a:rPr lang="en-US" dirty="0">
                <a:solidFill>
                  <a:schemeClr val="tx1"/>
                </a:solidFill>
              </a:rPr>
              <a:t>Văn Vũ Tuấn</a:t>
            </a:r>
          </a:p>
          <a:p>
            <a:pPr algn="ctr"/>
            <a:r>
              <a:rPr lang="en-US" dirty="0">
                <a:solidFill>
                  <a:schemeClr val="tx1"/>
                </a:solidFill>
              </a:rPr>
              <a:t>Phạm Ngọc Linh</a:t>
            </a:r>
          </a:p>
          <a:p>
            <a:pPr algn="ctr"/>
            <a:r>
              <a:rPr lang="en-US" dirty="0">
                <a:solidFill>
                  <a:schemeClr val="tx1"/>
                </a:solidFill>
              </a:rPr>
              <a:t>Huỳnh Đức Đăng Khoa</a:t>
            </a:r>
          </a:p>
          <a:p>
            <a:pPr algn="ctr"/>
            <a:endParaRPr lang="en-US" dirty="0">
              <a:solidFill>
                <a:schemeClr val="tx1"/>
              </a:solidFill>
            </a:endParaRPr>
          </a:p>
        </p:txBody>
      </p:sp>
      <p:sp>
        <p:nvSpPr>
          <p:cNvPr id="2" name="Rectangle 1"/>
          <p:cNvSpPr/>
          <p:nvPr/>
        </p:nvSpPr>
        <p:spPr>
          <a:xfrm>
            <a:off x="3586396" y="685800"/>
            <a:ext cx="5031442" cy="341632"/>
          </a:xfrm>
          <a:prstGeom prst="rect">
            <a:avLst/>
          </a:prstGeom>
        </p:spPr>
        <p:txBody>
          <a:bodyPr wrap="none">
            <a:spAutoFit/>
          </a:bodyPr>
          <a:lstStyle/>
          <a:p>
            <a:pPr>
              <a:lnSpc>
                <a:spcPct val="90000"/>
              </a:lnSpc>
            </a:pPr>
            <a:r>
              <a:rPr lang="en-US">
                <a:latin typeface="Constantia" panose="02030602050306030303" pitchFamily="18" charset="0"/>
              </a:rPr>
              <a:t>Trường ĐH Công nghệ Thông tin - ĐHQG HCM</a:t>
            </a:r>
            <a:endParaRPr lang="en-US" dirty="0">
              <a:latin typeface="Constantia" panose="02030602050306030303" pitchFamily="18" charset="0"/>
            </a:endParaRPr>
          </a:p>
        </p:txBody>
      </p:sp>
    </p:spTree>
    <p:extLst>
      <p:ext uri="{BB962C8B-B14F-4D97-AF65-F5344CB8AC3E}">
        <p14:creationId xmlns:p14="http://schemas.microsoft.com/office/powerpoint/2010/main" val="57531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p>
        </p:txBody>
      </p:sp>
      <p:sp>
        <p:nvSpPr>
          <p:cNvPr id="2" name="Content Placeholder 1"/>
          <p:cNvSpPr>
            <a:spLocks noGrp="1"/>
          </p:cNvSpPr>
          <p:nvPr>
            <p:ph idx="1"/>
          </p:nvPr>
        </p:nvSpPr>
        <p:spPr/>
        <p:txBody>
          <a:bodyPr>
            <a:normAutofit/>
          </a:bodyPr>
          <a:lstStyle/>
          <a:p>
            <a:pPr lvl="1">
              <a:lnSpc>
                <a:spcPct val="150000"/>
              </a:lnSpc>
              <a:spcBef>
                <a:spcPts val="0"/>
              </a:spcBef>
              <a:spcAft>
                <a:spcPts val="0"/>
              </a:spcAft>
            </a:pPr>
            <a:r>
              <a:rPr lang="en-US" sz="2000" dirty="0"/>
              <a:t>Bài toán</a:t>
            </a:r>
            <a:r>
              <a:rPr lang="en-US" sz="2000" dirty="0" smtClean="0"/>
              <a:t>: </a:t>
            </a:r>
            <a:r>
              <a:rPr lang="en-US" sz="2000" dirty="0" smtClean="0"/>
              <a:t>Một sản phẩm mới chuẩn bị được tung ra thị trường bằng cách thông báo thông tin sản phẩm đến khách hàng. Hoặc khách hàng có mong muốn nhận bất kỳ thông báo nào từ sản phẩm mỗi khi có cập nhật.</a:t>
            </a:r>
            <a:endParaRPr lang="en-US" sz="2000" dirty="0" smtClean="0"/>
          </a:p>
          <a:p>
            <a:pPr lvl="1">
              <a:lnSpc>
                <a:spcPct val="150000"/>
              </a:lnSpc>
              <a:spcBef>
                <a:spcPts val="0"/>
              </a:spcBef>
              <a:spcAft>
                <a:spcPts val="0"/>
              </a:spcAft>
            </a:pPr>
            <a:r>
              <a:rPr lang="en-US" sz="2000" dirty="0" smtClean="0"/>
              <a:t>Yêu </a:t>
            </a:r>
            <a:r>
              <a:rPr lang="en-US" sz="2000" dirty="0"/>
              <a:t>cầu</a:t>
            </a:r>
            <a:r>
              <a:rPr lang="en-US" sz="2000" dirty="0" smtClean="0"/>
              <a:t>: Xây dựng hệ thống thông báo tự động thông tin sản phẩm đến những khách hàng đã đăng ký nhận tin từ hệ thống.</a:t>
            </a:r>
            <a:endParaRPr lang="en-US" sz="2000" dirty="0"/>
          </a:p>
        </p:txBody>
      </p:sp>
    </p:spTree>
    <p:extLst>
      <p:ext uri="{BB962C8B-B14F-4D97-AF65-F5344CB8AC3E}">
        <p14:creationId xmlns:p14="http://schemas.microsoft.com/office/powerpoint/2010/main" val="2057573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Sơ đồ lớp</a:t>
            </a:r>
          </a:p>
        </p:txBody>
      </p:sp>
      <p:pic>
        <p:nvPicPr>
          <p:cNvPr id="3" name="Picture 2"/>
          <p:cNvPicPr>
            <a:picLocks noChangeAspect="1"/>
          </p:cNvPicPr>
          <p:nvPr/>
        </p:nvPicPr>
        <p:blipFill>
          <a:blip r:embed="rId2"/>
          <a:stretch>
            <a:fillRect/>
          </a:stretch>
        </p:blipFill>
        <p:spPr>
          <a:xfrm>
            <a:off x="2513012" y="1905000"/>
            <a:ext cx="7696200" cy="426251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877224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Code mẫu</a:t>
            </a:r>
          </a:p>
        </p:txBody>
      </p:sp>
      <p:pic>
        <p:nvPicPr>
          <p:cNvPr id="4" name="Picture 3"/>
          <p:cNvPicPr>
            <a:picLocks noChangeAspect="1"/>
          </p:cNvPicPr>
          <p:nvPr/>
        </p:nvPicPr>
        <p:blipFill>
          <a:blip r:embed="rId2"/>
          <a:stretch>
            <a:fillRect/>
          </a:stretch>
        </p:blipFill>
        <p:spPr>
          <a:xfrm>
            <a:off x="244775" y="609600"/>
            <a:ext cx="3487437" cy="546252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3" name="Picture 2"/>
          <p:cNvPicPr>
            <a:picLocks noChangeAspect="1"/>
          </p:cNvPicPr>
          <p:nvPr/>
        </p:nvPicPr>
        <p:blipFill>
          <a:blip r:embed="rId3"/>
          <a:stretch>
            <a:fillRect/>
          </a:stretch>
        </p:blipFill>
        <p:spPr>
          <a:xfrm>
            <a:off x="4008841" y="609600"/>
            <a:ext cx="3228571" cy="121904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5" name="Picture 4"/>
          <p:cNvPicPr>
            <a:picLocks noChangeAspect="1"/>
          </p:cNvPicPr>
          <p:nvPr/>
        </p:nvPicPr>
        <p:blipFill>
          <a:blip r:embed="rId4"/>
          <a:stretch>
            <a:fillRect/>
          </a:stretch>
        </p:blipFill>
        <p:spPr>
          <a:xfrm>
            <a:off x="3990069" y="3776886"/>
            <a:ext cx="5457143" cy="229523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6" name="Picture 5"/>
          <p:cNvPicPr>
            <a:picLocks noChangeAspect="1"/>
          </p:cNvPicPr>
          <p:nvPr/>
        </p:nvPicPr>
        <p:blipFill>
          <a:blip r:embed="rId5"/>
          <a:stretch>
            <a:fillRect/>
          </a:stretch>
        </p:blipFill>
        <p:spPr>
          <a:xfrm>
            <a:off x="7542212" y="1011982"/>
            <a:ext cx="4390476" cy="235238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96741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Ví dụ về một số hệ thống thực tế</a:t>
            </a:r>
          </a:p>
        </p:txBody>
      </p:sp>
      <p:sp>
        <p:nvSpPr>
          <p:cNvPr id="2" name="Content Placeholder 1"/>
          <p:cNvSpPr>
            <a:spLocks noGrp="1"/>
          </p:cNvSpPr>
          <p:nvPr>
            <p:ph idx="1"/>
          </p:nvPr>
        </p:nvSpPr>
        <p:spPr/>
        <p:txBody>
          <a:bodyPr>
            <a:normAutofit/>
          </a:bodyPr>
          <a:lstStyle/>
          <a:p>
            <a:pPr lvl="1">
              <a:lnSpc>
                <a:spcPct val="150000"/>
              </a:lnSpc>
              <a:spcBef>
                <a:spcPts val="0"/>
              </a:spcBef>
              <a:spcAft>
                <a:spcPts val="0"/>
              </a:spcAft>
              <a:buFont typeface="Arial" panose="020B0604020202020204" pitchFamily="34" charset="0"/>
              <a:buChar char="•"/>
            </a:pPr>
            <a:r>
              <a:rPr lang="vi-VN" sz="2000" dirty="0"/>
              <a:t>Mẫu thiết kế Observer đã được tích hợp vào package java.util trong Java </a:t>
            </a:r>
            <a:r>
              <a:rPr lang="vi-VN" sz="2000" dirty="0" smtClean="0"/>
              <a:t>API</a:t>
            </a:r>
            <a:endParaRPr lang="en-US" sz="2000" dirty="0" smtClean="0"/>
          </a:p>
          <a:p>
            <a:pPr lvl="1">
              <a:lnSpc>
                <a:spcPct val="150000"/>
              </a:lnSpc>
              <a:spcBef>
                <a:spcPts val="0"/>
              </a:spcBef>
              <a:spcAft>
                <a:spcPts val="0"/>
              </a:spcAft>
              <a:buFont typeface="Arial" panose="020B0604020202020204" pitchFamily="34" charset="0"/>
              <a:buChar char="•"/>
            </a:pPr>
            <a:r>
              <a:rPr lang="en-US" sz="2000" dirty="0" smtClean="0"/>
              <a:t>Các hệ thống thông báo tin nhắn/email tự động</a:t>
            </a:r>
            <a:r>
              <a:rPr lang="en-US" sz="2000" dirty="0"/>
              <a:t/>
            </a:r>
            <a:br>
              <a:rPr lang="en-US" sz="2000" dirty="0"/>
            </a:br>
            <a:endParaRPr lang="en-US" sz="2000" dirty="0"/>
          </a:p>
        </p:txBody>
      </p:sp>
    </p:spTree>
    <p:extLst>
      <p:ext uri="{BB962C8B-B14F-4D97-AF65-F5344CB8AC3E}">
        <p14:creationId xmlns:p14="http://schemas.microsoft.com/office/powerpoint/2010/main" val="2877524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mẫu liên quan</a:t>
            </a:r>
          </a:p>
        </p:txBody>
      </p:sp>
      <p:sp>
        <p:nvSpPr>
          <p:cNvPr id="2" name="Content Placeholder 1"/>
          <p:cNvSpPr>
            <a:spLocks noGrp="1"/>
          </p:cNvSpPr>
          <p:nvPr>
            <p:ph idx="1"/>
          </p:nvPr>
        </p:nvSpPr>
        <p:spPr>
          <a:xfrm>
            <a:off x="1096994" y="1981200"/>
            <a:ext cx="10055781" cy="4023360"/>
          </a:xfrm>
        </p:spPr>
        <p:txBody>
          <a:bodyPr>
            <a:normAutofit/>
          </a:bodyPr>
          <a:lstStyle/>
          <a:p>
            <a:pPr lvl="1">
              <a:lnSpc>
                <a:spcPct val="150000"/>
              </a:lnSpc>
              <a:spcBef>
                <a:spcPts val="0"/>
              </a:spcBef>
              <a:spcAft>
                <a:spcPts val="0"/>
              </a:spcAft>
            </a:pPr>
            <a:r>
              <a:rPr lang="vi-VN" sz="2000" dirty="0"/>
              <a:t>Mẫu </a:t>
            </a:r>
            <a:r>
              <a:rPr lang="en-US" sz="2000" dirty="0" smtClean="0"/>
              <a:t>Mediator</a:t>
            </a:r>
            <a:r>
              <a:rPr lang="vi-VN" sz="2000" dirty="0" smtClean="0"/>
              <a:t>:</a:t>
            </a:r>
            <a:r>
              <a:rPr lang="en-US" sz="2000" dirty="0" smtClean="0"/>
              <a:t> </a:t>
            </a:r>
            <a:r>
              <a:rPr lang="vi-VN" sz="2000" dirty="0"/>
              <a:t>bằng cách đóng gói những cập nhật ngữ cảnh phức tạp, Observable hoạt động như đối tượng Mediator giữa các đối tượng và các Observer</a:t>
            </a:r>
            <a:r>
              <a:rPr lang="vi-VN" sz="2000" dirty="0" smtClean="0"/>
              <a:t> </a:t>
            </a:r>
            <a:endParaRPr lang="en-US" sz="2000" dirty="0"/>
          </a:p>
          <a:p>
            <a:pPr lvl="1">
              <a:lnSpc>
                <a:spcPct val="150000"/>
              </a:lnSpc>
              <a:spcBef>
                <a:spcPts val="0"/>
              </a:spcBef>
              <a:spcAft>
                <a:spcPts val="0"/>
              </a:spcAft>
            </a:pPr>
            <a:r>
              <a:rPr lang="vi-VN" sz="2000" dirty="0"/>
              <a:t>Mẫu </a:t>
            </a:r>
            <a:r>
              <a:rPr lang="en-US" sz="2000" dirty="0" smtClean="0"/>
              <a:t>Singleton</a:t>
            </a:r>
            <a:r>
              <a:rPr lang="vi-VN" sz="2000" dirty="0" smtClean="0"/>
              <a:t>:</a:t>
            </a:r>
            <a:r>
              <a:rPr lang="en-US" sz="2000" dirty="0" smtClean="0"/>
              <a:t> </a:t>
            </a:r>
            <a:r>
              <a:rPr lang="vi-VN" sz="2000" dirty="0" smtClean="0"/>
              <a:t>các </a:t>
            </a:r>
            <a:r>
              <a:rPr lang="vi-VN" sz="2000" dirty="0"/>
              <a:t>Observable có thể là Singleton để nó trở nên duy nhất và được truy cập toàn cục</a:t>
            </a:r>
            <a:endParaRPr lang="en-US" sz="2000" dirty="0"/>
          </a:p>
          <a:p>
            <a:pPr lvl="2">
              <a:lnSpc>
                <a:spcPct val="150000"/>
              </a:lnSpc>
              <a:spcBef>
                <a:spcPts val="0"/>
              </a:spcBef>
              <a:spcAft>
                <a:spcPts val="0"/>
              </a:spcAft>
            </a:pPr>
            <a:endParaRPr lang="vi-VN" sz="2000" dirty="0"/>
          </a:p>
        </p:txBody>
      </p:sp>
    </p:spTree>
    <p:extLst>
      <p:ext uri="{BB962C8B-B14F-4D97-AF65-F5344CB8AC3E}">
        <p14:creationId xmlns:p14="http://schemas.microsoft.com/office/powerpoint/2010/main" val="1639957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tantia" panose="02030602050306030303" pitchFamily="18" charset="0"/>
              </a:rPr>
              <a:t>Mẫu </a:t>
            </a:r>
            <a:r>
              <a:rPr lang="en-US" b="1" dirty="0" smtClean="0">
                <a:latin typeface="Constantia" panose="02030602050306030303" pitchFamily="18" charset="0"/>
              </a:rPr>
              <a:t>Observer</a:t>
            </a:r>
            <a:endParaRPr lang="en-US" dirty="0">
              <a:latin typeface="Constantia" panose="02030602050306030303" pitchFamily="18" charset="0"/>
            </a:endParaRPr>
          </a:p>
        </p:txBody>
      </p:sp>
      <p:sp>
        <p:nvSpPr>
          <p:cNvPr id="3" name="Content Placeholder 2"/>
          <p:cNvSpPr>
            <a:spLocks noGrp="1"/>
          </p:cNvSpPr>
          <p:nvPr>
            <p:ph idx="1"/>
          </p:nvPr>
        </p:nvSpPr>
        <p:spPr/>
        <p:txBody>
          <a:bodyPr/>
          <a:lstStyle/>
          <a:p>
            <a:endParaRPr lang="en-US" dirty="0"/>
          </a:p>
        </p:txBody>
      </p:sp>
      <p:sp>
        <p:nvSpPr>
          <p:cNvPr id="4" name="Text Placeholder 3"/>
          <p:cNvSpPr>
            <a:spLocks noGrp="1"/>
          </p:cNvSpPr>
          <p:nvPr>
            <p:ph type="body" sz="half" idx="2"/>
          </p:nvPr>
        </p:nvSpPr>
        <p:spPr/>
        <p:txBody>
          <a:bodyPr>
            <a:normAutofit/>
          </a:bodyPr>
          <a:lstStyle/>
          <a:p>
            <a:pPr marL="285750" indent="-285750">
              <a:lnSpc>
                <a:spcPct val="150000"/>
              </a:lnSpc>
              <a:spcBef>
                <a:spcPts val="0"/>
              </a:spcBef>
              <a:spcAft>
                <a:spcPts val="0"/>
              </a:spcAft>
              <a:buFontTx/>
              <a:buChar char="-"/>
            </a:pPr>
            <a:r>
              <a:rPr lang="en-US" sz="2000" dirty="0">
                <a:latin typeface="Constantia" panose="02030602050306030303" pitchFamily="18" charset="0"/>
              </a:rPr>
              <a:t>Tên chính thức: </a:t>
            </a:r>
            <a:r>
              <a:rPr lang="en-US" sz="2000" dirty="0" smtClean="0">
                <a:latin typeface="Constantia" panose="02030602050306030303" pitchFamily="18" charset="0"/>
              </a:rPr>
              <a:t>Observer </a:t>
            </a:r>
            <a:r>
              <a:rPr lang="en-US" sz="2000" dirty="0">
                <a:latin typeface="Constantia" panose="02030602050306030303" pitchFamily="18" charset="0"/>
              </a:rPr>
              <a:t>Pattern</a:t>
            </a:r>
          </a:p>
          <a:p>
            <a:pPr marL="285750" indent="-285750">
              <a:lnSpc>
                <a:spcPct val="150000"/>
              </a:lnSpc>
              <a:spcBef>
                <a:spcPts val="0"/>
              </a:spcBef>
              <a:spcAft>
                <a:spcPts val="0"/>
              </a:spcAft>
              <a:buFontTx/>
              <a:buChar char="-"/>
            </a:pPr>
            <a:r>
              <a:rPr lang="en-US" sz="2000" dirty="0">
                <a:latin typeface="Constantia" panose="02030602050306030303" pitchFamily="18" charset="0"/>
              </a:rPr>
              <a:t>Phân loại: Structural Pattern</a:t>
            </a:r>
          </a:p>
          <a:p>
            <a:pPr marL="285750" indent="-285750">
              <a:lnSpc>
                <a:spcPct val="150000"/>
              </a:lnSpc>
              <a:spcBef>
                <a:spcPts val="0"/>
              </a:spcBef>
              <a:spcAft>
                <a:spcPts val="0"/>
              </a:spcAft>
              <a:buFontTx/>
              <a:buChar char="-"/>
            </a:pPr>
            <a:r>
              <a:rPr lang="en-US" sz="2000" dirty="0">
                <a:latin typeface="Constantia" panose="02030602050306030303" pitchFamily="18" charset="0"/>
              </a:rPr>
              <a:t>Tên khác: Dependents, Publish/Subcribe hoặc Source/Listener</a:t>
            </a:r>
          </a:p>
          <a:p>
            <a:pPr>
              <a:lnSpc>
                <a:spcPct val="150000"/>
              </a:lnSpc>
              <a:spcBef>
                <a:spcPts val="0"/>
              </a:spcBef>
              <a:spcAft>
                <a:spcPts val="0"/>
              </a:spcAft>
            </a:pPr>
            <a:endParaRPr lang="en-US" sz="2000" dirty="0">
              <a:latin typeface="Constantia" panose="02030602050306030303" pitchFamily="18" charset="0"/>
            </a:endParaRPr>
          </a:p>
        </p:txBody>
      </p:sp>
    </p:spTree>
    <p:extLst>
      <p:ext uri="{BB962C8B-B14F-4D97-AF65-F5344CB8AC3E}">
        <p14:creationId xmlns:p14="http://schemas.microsoft.com/office/powerpoint/2010/main" val="133385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Định nghĩa	</a:t>
            </a:r>
            <a:endParaRPr lang="en-US" dirty="0"/>
          </a:p>
        </p:txBody>
      </p:sp>
      <p:sp>
        <p:nvSpPr>
          <p:cNvPr id="2" name="Content Placeholder 1"/>
          <p:cNvSpPr>
            <a:spLocks noGrp="1"/>
          </p:cNvSpPr>
          <p:nvPr>
            <p:ph idx="1"/>
          </p:nvPr>
        </p:nvSpPr>
        <p:spPr>
          <a:xfrm>
            <a:off x="1096994" y="1737361"/>
            <a:ext cx="10055781" cy="4131733"/>
          </a:xfrm>
        </p:spPr>
        <p:txBody>
          <a:bodyPr>
            <a:normAutofit/>
          </a:bodyPr>
          <a:lstStyle/>
          <a:p>
            <a:pPr lvl="1">
              <a:lnSpc>
                <a:spcPct val="150000"/>
              </a:lnSpc>
              <a:spcBef>
                <a:spcPts val="0"/>
              </a:spcBef>
              <a:spcAft>
                <a:spcPts val="0"/>
              </a:spcAft>
            </a:pPr>
            <a:r>
              <a:rPr lang="en-US" sz="2000" dirty="0" smtClean="0"/>
              <a:t>Định nghĩa một sự phụ thuộc 1 – nhiều giữa các đối tượng để khi có một tượng thay đổi trạng thái thì tất cả những đối tượng phụ thuộc của nó được thông báo và cập nhật tự một cách tự động</a:t>
            </a:r>
            <a:endParaRPr lang="en-US" sz="2000" dirty="0"/>
          </a:p>
        </p:txBody>
      </p:sp>
    </p:spTree>
    <p:extLst>
      <p:ext uri="{BB962C8B-B14F-4D97-AF65-F5344CB8AC3E}">
        <p14:creationId xmlns:p14="http://schemas.microsoft.com/office/powerpoint/2010/main" val="55215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Khi nào sử dụng?	</a:t>
            </a:r>
            <a:endParaRPr lang="en-US" dirty="0"/>
          </a:p>
        </p:txBody>
      </p:sp>
      <p:sp>
        <p:nvSpPr>
          <p:cNvPr id="2" name="Content Placeholder 1"/>
          <p:cNvSpPr>
            <a:spLocks noGrp="1"/>
          </p:cNvSpPr>
          <p:nvPr>
            <p:ph idx="1"/>
          </p:nvPr>
        </p:nvSpPr>
        <p:spPr/>
        <p:txBody>
          <a:bodyPr>
            <a:normAutofit/>
          </a:bodyPr>
          <a:lstStyle/>
          <a:p>
            <a:pPr lvl="1">
              <a:lnSpc>
                <a:spcPct val="150000"/>
              </a:lnSpc>
              <a:spcBef>
                <a:spcPts val="0"/>
              </a:spcBef>
              <a:spcAft>
                <a:spcPts val="0"/>
              </a:spcAft>
              <a:buFont typeface="Courier New" panose="02070309020205020404" pitchFamily="49" charset="0"/>
              <a:buChar char="o"/>
            </a:pPr>
            <a:r>
              <a:rPr lang="en-US" sz="2000" dirty="0" smtClean="0"/>
              <a:t>Khi ta muốn các đối tượng có thể liên lạc với nhau</a:t>
            </a:r>
          </a:p>
          <a:p>
            <a:pPr lvl="1">
              <a:lnSpc>
                <a:spcPct val="150000"/>
              </a:lnSpc>
              <a:spcBef>
                <a:spcPts val="0"/>
              </a:spcBef>
              <a:spcAft>
                <a:spcPts val="0"/>
              </a:spcAft>
              <a:buFont typeface="Courier New" panose="02070309020205020404" pitchFamily="49" charset="0"/>
              <a:buChar char="o"/>
            </a:pPr>
            <a:r>
              <a:rPr lang="en-US" sz="2000" dirty="0" smtClean="0"/>
              <a:t>Khi đối tượng này gửi thông điệp thì các đối tượng đăng ký lắng nghe thông điệp sẽ phản ứng lại với thông điệp đó. Đối tượng gửi thông điệp sẽ biết được nó sẽ gửi cho ai và đối tượng nhận thông điệp sẽ không cần biết ai gửi thông điệp đó</a:t>
            </a:r>
            <a:endParaRPr lang="en-US" sz="2000" dirty="0"/>
          </a:p>
        </p:txBody>
      </p:sp>
    </p:spTree>
    <p:extLst>
      <p:ext uri="{BB962C8B-B14F-4D97-AF65-F5344CB8AC3E}">
        <p14:creationId xmlns:p14="http://schemas.microsoft.com/office/powerpoint/2010/main" val="2807514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Khả năng ứng dụng</a:t>
            </a:r>
          </a:p>
        </p:txBody>
      </p:sp>
      <p:sp>
        <p:nvSpPr>
          <p:cNvPr id="3" name="Content Placeholder 2"/>
          <p:cNvSpPr>
            <a:spLocks noGrp="1"/>
          </p:cNvSpPr>
          <p:nvPr>
            <p:ph idx="1"/>
          </p:nvPr>
        </p:nvSpPr>
        <p:spPr>
          <a:xfrm>
            <a:off x="1217611" y="1845734"/>
            <a:ext cx="9601201" cy="4097866"/>
          </a:xfrm>
        </p:spPr>
        <p:txBody>
          <a:bodyPr>
            <a:noAutofit/>
          </a:bodyPr>
          <a:lstStyle/>
          <a:p>
            <a:pPr lvl="1">
              <a:lnSpc>
                <a:spcPct val="150000"/>
              </a:lnSpc>
              <a:spcBef>
                <a:spcPts val="0"/>
              </a:spcBef>
              <a:spcAft>
                <a:spcPts val="0"/>
              </a:spcAft>
            </a:pPr>
            <a:r>
              <a:rPr lang="en-US" sz="2000" dirty="0" smtClean="0"/>
              <a:t>Hệ thống thu thập thông tin người dùng</a:t>
            </a:r>
          </a:p>
          <a:p>
            <a:pPr lvl="1">
              <a:lnSpc>
                <a:spcPct val="150000"/>
              </a:lnSpc>
              <a:spcBef>
                <a:spcPts val="0"/>
              </a:spcBef>
              <a:spcAft>
                <a:spcPts val="0"/>
              </a:spcAft>
            </a:pPr>
            <a:r>
              <a:rPr lang="en-US" sz="2000" dirty="0" smtClean="0"/>
              <a:t>Hệ thống quảng cáo sản phẩm, spam, thông tin báo người dùng</a:t>
            </a:r>
            <a:endParaRPr lang="en-US" sz="2000" dirty="0"/>
          </a:p>
        </p:txBody>
      </p:sp>
    </p:spTree>
    <p:extLst>
      <p:ext uri="{BB962C8B-B14F-4D97-AF65-F5344CB8AC3E}">
        <p14:creationId xmlns:p14="http://schemas.microsoft.com/office/powerpoint/2010/main" val="2307822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Cấu trúc</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6779" y="2209800"/>
            <a:ext cx="9874218" cy="342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7150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Mối quan hệ</a:t>
            </a:r>
          </a:p>
        </p:txBody>
      </p:sp>
      <p:sp>
        <p:nvSpPr>
          <p:cNvPr id="6" name="Content Placeholder 1"/>
          <p:cNvSpPr txBox="1">
            <a:spLocks/>
          </p:cNvSpPr>
          <p:nvPr/>
        </p:nvSpPr>
        <p:spPr>
          <a:xfrm>
            <a:off x="1096994" y="1845734"/>
            <a:ext cx="10055781" cy="4326466"/>
          </a:xfrm>
          <a:prstGeom prst="rect">
            <a:avLst/>
          </a:prstGeom>
        </p:spPr>
        <p:txBody>
          <a:bodyPr vert="horz" lIns="0" tIns="45720" rIns="0" bIns="45720" rtlCol="0">
            <a:normAutofit fontScale="85000" lnSpcReduction="20000"/>
          </a:bodyPr>
          <a:lst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Constantia" panose="02030602050306030303" pitchFamily="18" charset="0"/>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Constantia" panose="02030602050306030303" pitchFamily="18" charset="0"/>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Constantia" panose="02030602050306030303" pitchFamily="18" charset="0"/>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Constantia" panose="02030602050306030303" pitchFamily="18" charset="0"/>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Constantia" panose="02030602050306030303" pitchFamily="18" charset="0"/>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lnSpc>
                <a:spcPct val="150000"/>
              </a:lnSpc>
              <a:spcBef>
                <a:spcPts val="0"/>
              </a:spcBef>
              <a:spcAft>
                <a:spcPts val="0"/>
              </a:spcAft>
            </a:pPr>
            <a:r>
              <a:rPr lang="en-US" sz="2000" b="1" dirty="0" smtClean="0"/>
              <a:t>Subject </a:t>
            </a:r>
          </a:p>
          <a:p>
            <a:pPr lvl="2">
              <a:lnSpc>
                <a:spcPct val="150000"/>
              </a:lnSpc>
              <a:spcBef>
                <a:spcPts val="0"/>
              </a:spcBef>
              <a:spcAft>
                <a:spcPts val="0"/>
              </a:spcAft>
            </a:pPr>
            <a:r>
              <a:rPr lang="en-US" sz="2000" dirty="0" smtClean="0"/>
              <a:t>Lớp giao diện chung cho các đối tượng. Bao gồm các phương thức chính: Thêm, xóa và thông báo các Observer</a:t>
            </a:r>
            <a:endParaRPr lang="en-US" sz="2000" b="1" dirty="0" smtClean="0"/>
          </a:p>
          <a:p>
            <a:pPr lvl="1">
              <a:lnSpc>
                <a:spcPct val="150000"/>
              </a:lnSpc>
              <a:spcBef>
                <a:spcPts val="0"/>
              </a:spcBef>
              <a:spcAft>
                <a:spcPts val="0"/>
              </a:spcAft>
            </a:pPr>
            <a:r>
              <a:rPr lang="en-US" sz="2000" b="1" dirty="0" smtClean="0"/>
              <a:t>ConcreteSubject</a:t>
            </a:r>
            <a:endParaRPr lang="en-US" sz="2000" dirty="0" smtClean="0"/>
          </a:p>
          <a:p>
            <a:pPr lvl="2">
              <a:lnSpc>
                <a:spcPct val="150000"/>
              </a:lnSpc>
              <a:spcBef>
                <a:spcPts val="0"/>
              </a:spcBef>
              <a:spcAft>
                <a:spcPts val="0"/>
              </a:spcAft>
            </a:pPr>
            <a:r>
              <a:rPr lang="en-US" sz="2000" dirty="0" smtClean="0"/>
              <a:t>Triển khai giao diện lớp Subject. Lưu trữ trạng thái mà các đối tượng Observer quan tâm. Mỗi khi thay đổi trạng thái thì thông báo sẽ được gửi đến các Observer đã được đăng ký trước đó</a:t>
            </a:r>
            <a:endParaRPr lang="en-US" sz="2000" dirty="0" smtClean="0"/>
          </a:p>
          <a:p>
            <a:pPr lvl="1">
              <a:lnSpc>
                <a:spcPct val="150000"/>
              </a:lnSpc>
              <a:spcBef>
                <a:spcPts val="0"/>
              </a:spcBef>
              <a:spcAft>
                <a:spcPts val="0"/>
              </a:spcAft>
            </a:pPr>
            <a:r>
              <a:rPr lang="en-US" sz="2000" b="1" dirty="0" smtClean="0"/>
              <a:t> Observer</a:t>
            </a:r>
            <a:endParaRPr lang="en-US" sz="2000" dirty="0" smtClean="0"/>
          </a:p>
          <a:p>
            <a:pPr lvl="2">
              <a:lnSpc>
                <a:spcPct val="150000"/>
              </a:lnSpc>
              <a:spcBef>
                <a:spcPts val="0"/>
              </a:spcBef>
              <a:spcAft>
                <a:spcPts val="0"/>
              </a:spcAft>
            </a:pPr>
            <a:r>
              <a:rPr lang="en-US" sz="2000" dirty="0" smtClean="0"/>
              <a:t>Là một giao diện với phương thức chính là Update(). Phương thức này truy cập đối tượng Subject và cập nhật Observer khi trạng thái của Subject thay đổi</a:t>
            </a:r>
          </a:p>
          <a:p>
            <a:pPr lvl="1">
              <a:lnSpc>
                <a:spcPct val="150000"/>
              </a:lnSpc>
              <a:spcBef>
                <a:spcPts val="0"/>
              </a:spcBef>
              <a:spcAft>
                <a:spcPts val="0"/>
              </a:spcAft>
            </a:pPr>
            <a:r>
              <a:rPr lang="en-US" sz="2000" b="1" dirty="0" smtClean="0"/>
              <a:t>ConcreteObserver</a:t>
            </a:r>
          </a:p>
          <a:p>
            <a:pPr lvl="2">
              <a:lnSpc>
                <a:spcPct val="150000"/>
              </a:lnSpc>
              <a:spcBef>
                <a:spcPts val="0"/>
              </a:spcBef>
              <a:spcAft>
                <a:spcPts val="0"/>
              </a:spcAft>
            </a:pPr>
            <a:r>
              <a:rPr lang="en-US" sz="2000" dirty="0" smtClean="0"/>
              <a:t>Hiện thực hóa giao diện Observer. Là đối tượng sẽ nhận được thông báo khi trạng thái của Subject thay đổi</a:t>
            </a:r>
            <a:endParaRPr lang="en-US" sz="2000" dirty="0"/>
          </a:p>
        </p:txBody>
      </p:sp>
    </p:spTree>
    <p:extLst>
      <p:ext uri="{BB962C8B-B14F-4D97-AF65-F5344CB8AC3E}">
        <p14:creationId xmlns:p14="http://schemas.microsoft.com/office/powerpoint/2010/main" val="3421464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hệ quả mang lại</a:t>
            </a:r>
            <a:endParaRPr lang="en-US" dirty="0"/>
          </a:p>
        </p:txBody>
      </p:sp>
      <p:sp>
        <p:nvSpPr>
          <p:cNvPr id="2" name="Content Placeholder 1"/>
          <p:cNvSpPr>
            <a:spLocks noGrp="1"/>
          </p:cNvSpPr>
          <p:nvPr>
            <p:ph idx="1"/>
          </p:nvPr>
        </p:nvSpPr>
        <p:spPr>
          <a:xfrm>
            <a:off x="1217612" y="1845734"/>
            <a:ext cx="9935163" cy="4023360"/>
          </a:xfrm>
        </p:spPr>
        <p:txBody>
          <a:bodyPr>
            <a:normAutofit/>
          </a:bodyPr>
          <a:lstStyle/>
          <a:p>
            <a:pPr lvl="1">
              <a:lnSpc>
                <a:spcPct val="150000"/>
              </a:lnSpc>
              <a:spcBef>
                <a:spcPts val="0"/>
              </a:spcBef>
              <a:spcAft>
                <a:spcPts val="0"/>
              </a:spcAft>
              <a:buFont typeface="Arial" panose="020B0604020202020204" pitchFamily="34" charset="0"/>
              <a:buChar char="•"/>
            </a:pPr>
            <a:r>
              <a:rPr lang="en-US" sz="2000" dirty="0" smtClean="0"/>
              <a:t>Các liên kết giữa các Subject và Observer là trừu tượng vì các đối tượng không biết những lớp cụ thể của bất kỳ Observer nào</a:t>
            </a:r>
          </a:p>
          <a:p>
            <a:pPr lvl="1">
              <a:lnSpc>
                <a:spcPct val="150000"/>
              </a:lnSpc>
              <a:spcBef>
                <a:spcPts val="0"/>
              </a:spcBef>
              <a:spcAft>
                <a:spcPts val="0"/>
              </a:spcAft>
              <a:buFont typeface="Arial" panose="020B0604020202020204" pitchFamily="34" charset="0"/>
              <a:buChar char="•"/>
            </a:pPr>
            <a:r>
              <a:rPr lang="en-US" sz="2000" dirty="0" smtClean="0"/>
              <a:t>Hỗ trợ giao tiếp Broadcast</a:t>
            </a:r>
          </a:p>
          <a:p>
            <a:pPr lvl="1">
              <a:lnSpc>
                <a:spcPct val="150000"/>
              </a:lnSpc>
              <a:spcBef>
                <a:spcPts val="0"/>
              </a:spcBef>
              <a:spcAft>
                <a:spcPts val="0"/>
              </a:spcAft>
              <a:buFont typeface="Arial" panose="020B0604020202020204" pitchFamily="34" charset="0"/>
              <a:buChar char="•"/>
            </a:pPr>
            <a:r>
              <a:rPr lang="en-US" sz="2000" dirty="0" smtClean="0"/>
              <a:t>Các request không cần phải chỉ ra người nhận, mà các thông báo sẽ được gửi đi tự động đến tất cả các đối tượng đã đăng ký với nó</a:t>
            </a:r>
            <a:endParaRPr lang="en-US" sz="2000" dirty="0"/>
          </a:p>
          <a:p>
            <a:pPr lvl="1">
              <a:lnSpc>
                <a:spcPct val="150000"/>
              </a:lnSpc>
              <a:spcBef>
                <a:spcPts val="0"/>
              </a:spcBef>
              <a:spcAft>
                <a:spcPts val="0"/>
              </a:spcAft>
              <a:buFont typeface="Arial" panose="020B0604020202020204" pitchFamily="34" charset="0"/>
              <a:buChar char="•"/>
            </a:pPr>
            <a:r>
              <a:rPr lang="en-US" sz="2000" dirty="0" smtClean="0"/>
              <a:t>Các đối tượng không quan đến việc có bao nhiêu đối tượng khác tồn tại. Nhiệm vụ của nỏ chỉ là thông báo đến các đối tượng đang quan sát nó. Điều này giúp ta dễ dàng thêm và loại bỏ các Observer bất cứ lúc nào</a:t>
            </a:r>
            <a:endParaRPr lang="en-US" sz="2000" dirty="0"/>
          </a:p>
        </p:txBody>
      </p:sp>
    </p:spTree>
    <p:extLst>
      <p:ext uri="{BB962C8B-B14F-4D97-AF65-F5344CB8AC3E}">
        <p14:creationId xmlns:p14="http://schemas.microsoft.com/office/powerpoint/2010/main" val="2486869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chú ý liên quan đến cài đặt</a:t>
            </a:r>
          </a:p>
        </p:txBody>
      </p:sp>
      <p:sp>
        <p:nvSpPr>
          <p:cNvPr id="2" name="Content Placeholder 1"/>
          <p:cNvSpPr>
            <a:spLocks noGrp="1"/>
          </p:cNvSpPr>
          <p:nvPr>
            <p:ph idx="1"/>
          </p:nvPr>
        </p:nvSpPr>
        <p:spPr/>
        <p:txBody>
          <a:bodyPr/>
          <a:lstStyle/>
          <a:p>
            <a:pPr>
              <a:lnSpc>
                <a:spcPct val="150000"/>
              </a:lnSpc>
              <a:spcBef>
                <a:spcPts val="0"/>
              </a:spcBef>
              <a:spcAft>
                <a:spcPts val="0"/>
              </a:spcAft>
              <a:buFont typeface="Courier New" panose="02070309020205020404" pitchFamily="49" charset="0"/>
              <a:buChar char="o"/>
            </a:pPr>
            <a:r>
              <a:rPr lang="en-US" dirty="0" smtClean="0"/>
              <a:t> </a:t>
            </a:r>
            <a:r>
              <a:rPr lang="vi-VN" dirty="0" smtClean="0"/>
              <a:t>Trong </a:t>
            </a:r>
            <a:r>
              <a:rPr lang="vi-VN" dirty="0"/>
              <a:t>trường hợp các observer </a:t>
            </a:r>
            <a:r>
              <a:rPr lang="vi-VN" dirty="0" smtClean="0"/>
              <a:t>quan</a:t>
            </a:r>
            <a:r>
              <a:rPr lang="en-US" dirty="0" smtClean="0"/>
              <a:t> tâm</a:t>
            </a:r>
            <a:r>
              <a:rPr lang="vi-VN" dirty="0" smtClean="0"/>
              <a:t> </a:t>
            </a:r>
            <a:r>
              <a:rPr lang="vi-VN" dirty="0"/>
              <a:t>nhiều subject, trong quá </a:t>
            </a:r>
            <a:r>
              <a:rPr lang="vi-VN" dirty="0" smtClean="0"/>
              <a:t>trình</a:t>
            </a:r>
            <a:r>
              <a:rPr lang="en-US" dirty="0" smtClean="0"/>
              <a:t> </a:t>
            </a:r>
            <a:r>
              <a:rPr lang="vi-VN" dirty="0" smtClean="0"/>
              <a:t>thông </a:t>
            </a:r>
            <a:r>
              <a:rPr lang="vi-VN" dirty="0"/>
              <a:t>báo các subject truyền trực tiếp đến các observer để </a:t>
            </a:r>
            <a:r>
              <a:rPr lang="vi-VN" dirty="0" smtClean="0"/>
              <a:t>chính</a:t>
            </a:r>
            <a:r>
              <a:rPr lang="en-US" dirty="0" smtClean="0"/>
              <a:t> </a:t>
            </a:r>
            <a:r>
              <a:rPr lang="vi-VN" dirty="0" smtClean="0"/>
              <a:t>observer </a:t>
            </a:r>
            <a:r>
              <a:rPr lang="vi-VN" dirty="0"/>
              <a:t>quy định hành vi thay đổi</a:t>
            </a:r>
            <a:r>
              <a:rPr lang="vi-VN" dirty="0" smtClean="0"/>
              <a:t>.</a:t>
            </a:r>
            <a:endParaRPr lang="vi-VN" dirty="0"/>
          </a:p>
          <a:p>
            <a:pPr>
              <a:lnSpc>
                <a:spcPct val="150000"/>
              </a:lnSpc>
              <a:spcBef>
                <a:spcPts val="0"/>
              </a:spcBef>
              <a:spcAft>
                <a:spcPts val="0"/>
              </a:spcAft>
              <a:buFont typeface="Courier New" panose="02070309020205020404" pitchFamily="49" charset="0"/>
              <a:buChar char="o"/>
            </a:pPr>
            <a:r>
              <a:rPr lang="en-US" dirty="0" smtClean="0"/>
              <a:t> </a:t>
            </a:r>
            <a:r>
              <a:rPr lang="vi-VN" dirty="0" smtClean="0"/>
              <a:t>Các </a:t>
            </a:r>
            <a:r>
              <a:rPr lang="vi-VN" dirty="0"/>
              <a:t>subject sẽ quy định điều kiện thông báo đến các observer, lược </a:t>
            </a:r>
            <a:r>
              <a:rPr lang="vi-VN" dirty="0" smtClean="0"/>
              <a:t>bỏ</a:t>
            </a:r>
            <a:r>
              <a:rPr lang="en-US" dirty="0" smtClean="0"/>
              <a:t> </a:t>
            </a:r>
            <a:r>
              <a:rPr lang="vi-VN" dirty="0" smtClean="0"/>
              <a:t>những </a:t>
            </a:r>
            <a:r>
              <a:rPr lang="vi-VN" dirty="0"/>
              <a:t>thông báo không cần thiết, tăng hiệu năng, trong trường </a:t>
            </a:r>
            <a:r>
              <a:rPr lang="vi-VN" dirty="0" smtClean="0"/>
              <a:t>hợp</a:t>
            </a:r>
            <a:r>
              <a:rPr lang="en-US" dirty="0" smtClean="0"/>
              <a:t> </a:t>
            </a:r>
            <a:r>
              <a:rPr lang="vi-VN" dirty="0" smtClean="0"/>
              <a:t>này</a:t>
            </a:r>
            <a:r>
              <a:rPr lang="vi-VN" dirty="0"/>
              <a:t>, các observer sẽ thông báo cho các subject khi nào là cần thiết.</a:t>
            </a:r>
            <a:endParaRPr lang="en-US" dirty="0" smtClean="0"/>
          </a:p>
        </p:txBody>
      </p:sp>
    </p:spTree>
    <p:extLst>
      <p:ext uri="{BB962C8B-B14F-4D97-AF65-F5344CB8AC3E}">
        <p14:creationId xmlns:p14="http://schemas.microsoft.com/office/powerpoint/2010/main" val="3853396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98950B5-7B6B-4C28-8458-CAB8EA4CB2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1150</Words>
  <Application>Microsoft Office PowerPoint</Application>
  <PresentationFormat>Custom</PresentationFormat>
  <Paragraphs>68</Paragraphs>
  <Slides>14</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Century Gothic</vt:lpstr>
      <vt:lpstr>Constantia</vt:lpstr>
      <vt:lpstr>Courier New</vt:lpstr>
      <vt:lpstr>Verdana</vt:lpstr>
      <vt:lpstr>Retrospect</vt:lpstr>
      <vt:lpstr>DESIGN  PATTERN</vt:lpstr>
      <vt:lpstr>Mẫu Observer</vt:lpstr>
      <vt:lpstr>Định nghĩa </vt:lpstr>
      <vt:lpstr>Khi nào sử dụng? </vt:lpstr>
      <vt:lpstr>Khả năng ứng dụng</vt:lpstr>
      <vt:lpstr>Cấu trúc</vt:lpstr>
      <vt:lpstr>Mối quan hệ</vt:lpstr>
      <vt:lpstr>Các hệ quả mang lại</vt:lpstr>
      <vt:lpstr>Các chú ý liên quan đến cài đặt</vt:lpstr>
      <vt:lpstr>Demo</vt:lpstr>
      <vt:lpstr>Sơ đồ lớp</vt:lpstr>
      <vt:lpstr>Code mẫu</vt:lpstr>
      <vt:lpstr>Ví dụ về một số hệ thống thực tế</vt:lpstr>
      <vt:lpstr>Các mẫu liên quan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2016-10-16T14:17:38Z</dcterms:created>
  <dcterms:modified xsi:type="dcterms:W3CDTF">2016-12-06T15:11:06Z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TC034605859991</vt:lpwstr>
  </property>
</Properties>
</file>