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59" r:id="rId6"/>
    <p:sldId id="260" r:id="rId7"/>
    <p:sldId id="262" r:id="rId8"/>
    <p:sldId id="263" r:id="rId9"/>
    <p:sldId id="269"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Visitor</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95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41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a:t>Visitor Pattern</a:t>
            </a:r>
            <a:endParaRPr lang="en-US" b="1"/>
          </a:p>
          <a:p>
            <a:r>
              <a:rPr lang="en-US"/>
              <a:t>Tên ngắn gọn</a:t>
            </a:r>
            <a:r>
              <a:rPr lang="en-US" b="1"/>
              <a:t>: </a:t>
            </a:r>
            <a:r>
              <a:rPr lang="en-US"/>
              <a:t>Visitor</a:t>
            </a:r>
            <a:endParaRPr lang="en-US" b="1"/>
          </a:p>
          <a:p>
            <a:r>
              <a:rPr lang="en-US"/>
              <a:t>Phân loại: </a:t>
            </a:r>
            <a:r>
              <a:rPr lang="en-US"/>
              <a:t>Mẫu hành vi</a:t>
            </a:r>
            <a:endParaRPr lang="en-US"/>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pPr lvl="0"/>
            <a:r>
              <a:rPr lang="en-US"/>
              <a:t>Biểu diễn một hành động (operation) sẽ được thực hiện trên các phần tử của một cấu trúc đối tượng.</a:t>
            </a:r>
          </a:p>
          <a:p>
            <a:r>
              <a:rPr lang="en-US"/>
              <a:t>Cho phép chúng ta định nghĩa một hành động mới mà không làm thay đổi lớp của các phần tử sẽ bị hành động đó tác động</a:t>
            </a:r>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a:xfrm>
            <a:off x="677334" y="1447061"/>
            <a:ext cx="8596668" cy="4594302"/>
          </a:xfrm>
        </p:spPr>
        <p:txBody>
          <a:bodyPr>
            <a:normAutofit fontScale="85000" lnSpcReduction="20000"/>
          </a:bodyPr>
          <a:lstStyle/>
          <a:p>
            <a:pPr lvl="0"/>
            <a:r>
              <a:rPr lang="en-US"/>
              <a:t>Giả sử ta có một trình biên dịch sẽ chuyển một chương trình và thể hiện chương trình đã được dịch thành một cấu trúc cây cú pháp trừu tượng (abstract syntax tree – AST). AST có nhiều kiểu node khác nhau, chẳng hạn như các node Assignment, node Variable Reference, và node Arithmetic Expression.</a:t>
            </a:r>
            <a:endParaRPr lang="en-US" sz="1600"/>
          </a:p>
          <a:p>
            <a:pPr lvl="0"/>
            <a:r>
              <a:rPr lang="en-US"/>
              <a:t>Các hành động muốn thực hiện trên AST bao gồm:</a:t>
            </a:r>
            <a:endParaRPr lang="en-US" sz="1600"/>
          </a:p>
          <a:p>
            <a:pPr lvl="1"/>
            <a:r>
              <a:rPr lang="en-US"/>
              <a:t>Kiểm tra tất cả các </a:t>
            </a:r>
            <a:r>
              <a:rPr lang="en-US"/>
              <a:t>biến </a:t>
            </a:r>
            <a:br>
              <a:rPr lang="en-US"/>
            </a:br>
            <a:r>
              <a:rPr lang="en-US"/>
              <a:t>đã </a:t>
            </a:r>
            <a:r>
              <a:rPr lang="en-US"/>
              <a:t>được định nghĩa chưa.</a:t>
            </a:r>
            <a:endParaRPr lang="en-US" sz="1400"/>
          </a:p>
          <a:p>
            <a:pPr lvl="1"/>
            <a:r>
              <a:rPr lang="en-US"/>
              <a:t>Kiểm tra các biến </a:t>
            </a:r>
            <a:r>
              <a:rPr lang="en-US"/>
              <a:t>đã được</a:t>
            </a:r>
            <a:br>
              <a:rPr lang="en-US"/>
            </a:br>
            <a:r>
              <a:rPr lang="en-US"/>
              <a:t> </a:t>
            </a:r>
            <a:r>
              <a:rPr lang="en-US"/>
              <a:t>gán giá trị trước khi được dùng chưa.</a:t>
            </a:r>
            <a:endParaRPr lang="en-US" sz="1400"/>
          </a:p>
          <a:p>
            <a:pPr lvl="1"/>
            <a:r>
              <a:rPr lang="en-US"/>
              <a:t>Kiểm tra type.</a:t>
            </a:r>
            <a:endParaRPr lang="en-US" sz="1400"/>
          </a:p>
          <a:p>
            <a:pPr lvl="1"/>
            <a:r>
              <a:rPr lang="en-US"/>
              <a:t>Sinh code.</a:t>
            </a:r>
            <a:endParaRPr lang="en-US" sz="1400"/>
          </a:p>
          <a:p>
            <a:pPr lvl="1"/>
            <a:r>
              <a:rPr lang="en-US"/>
              <a:t>In/Định dạng code.</a:t>
            </a:r>
            <a:endParaRPr lang="en-US" sz="1400"/>
          </a:p>
          <a:p>
            <a:pPr lvl="0"/>
            <a:r>
              <a:rPr lang="en-US"/>
              <a:t>Ta đóng gói một hành động mong muốn vào một đối tượng riêng biêt, được gọi là một visitor.</a:t>
            </a:r>
            <a:endParaRPr lang="en-US" sz="1600"/>
          </a:p>
          <a:p>
            <a:pPr lvl="0"/>
            <a:r>
              <a:rPr lang="en-US"/>
              <a:t>Đối tượng Visitor sau đó có thể duyệt qua các phần tử của cây AST.</a:t>
            </a:r>
            <a:endParaRPr lang="en-US" sz="1600"/>
          </a:p>
          <a:p>
            <a:pPr lvl="0"/>
            <a:r>
              <a:rPr lang="en-US"/>
              <a:t>Khi một node chấp nhận visitor, nó gọi (invoke) một phương thức của visitor này bao gồm kiểu của của node như là một tham số.</a:t>
            </a:r>
            <a:endParaRPr lang="en-US" sz="1600"/>
          </a:p>
          <a:p>
            <a:pPr lvl="0"/>
            <a:r>
              <a:rPr lang="en-US"/>
              <a:t>Visitor sẽ thực thi hành động trên node đó.</a:t>
            </a:r>
            <a:endParaRPr lang="en-US" sz="1600"/>
          </a:p>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403578" y="2041865"/>
            <a:ext cx="6421478" cy="2137739"/>
          </a:xfrm>
          <a:prstGeom prst="rect">
            <a:avLst/>
          </a:prstGeom>
          <a:noFill/>
          <a:ln>
            <a:noFill/>
          </a:ln>
          <a:effectLst/>
        </p:spPr>
      </p:pic>
    </p:spTree>
    <p:extLst>
      <p:ext uri="{BB962C8B-B14F-4D97-AF65-F5344CB8AC3E}">
        <p14:creationId xmlns:p14="http://schemas.microsoft.com/office/powerpoint/2010/main" val="320297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normAutofit/>
          </a:bodyPr>
          <a:lstStyle/>
          <a:p>
            <a:pPr lvl="0"/>
            <a:r>
              <a:rPr lang="en-US"/>
              <a:t>Một cấu trúc đối tượng chứa nhiều đối tượng với interface khác nhau, và ta muốn thực hiện các hành động trên các đối tượng của nó tùy thuộc vào lớp cụ thể.</a:t>
            </a:r>
          </a:p>
          <a:p>
            <a:pPr lvl="0"/>
            <a:r>
              <a:rPr lang="en-US"/>
              <a:t>Nhiều hoạt động riêng biệt và không liên quan cần được thực hiện trên các đối tượng của một cấu trúc đối tượng, </a:t>
            </a:r>
            <a:r>
              <a:rPr lang="en-US"/>
              <a:t>và ta </a:t>
            </a:r>
            <a:r>
              <a:rPr lang="en-US"/>
              <a:t>không muốn làm các lớp của các đối tượng đó trở nên phức tạp hơn với bằn cách định nghĩa các hành động có liên quan bằng trong cùng một lớp.</a:t>
            </a:r>
          </a:p>
          <a:p>
            <a:pPr lvl="0"/>
            <a:r>
              <a:rPr lang="en-US"/>
              <a:t>Khi đối tượng cấu trúc được chia sẻ trong nhiều ứng dụng</a:t>
            </a:r>
            <a:r>
              <a:rPr lang="en-US"/>
              <a:t>, mỗi ứng dụng sẽ có một cách đối xử với đối tượng cấu trúc khác nhau.</a:t>
            </a:r>
          </a:p>
          <a:p>
            <a:pPr lvl="1"/>
            <a:r>
              <a:rPr lang="en-US"/>
              <a:t>Sử </a:t>
            </a:r>
            <a:r>
              <a:rPr lang="en-US"/>
              <a:t>dụng mẫu Visitor để đưa </a:t>
            </a:r>
            <a:r>
              <a:rPr lang="en-US"/>
              <a:t>các hành động vào ứng dụng tương ứng.</a:t>
            </a:r>
            <a:endParaRPr lang="en-US"/>
          </a:p>
          <a:p>
            <a:pPr lvl="0"/>
            <a:r>
              <a:rPr lang="en-US"/>
              <a:t>Lớp định nghĩa nên đối tượng cấu trúc ít khi thay đổi, </a:t>
            </a:r>
            <a:r>
              <a:rPr lang="en-US"/>
              <a:t>nhưng ta </a:t>
            </a:r>
            <a:r>
              <a:rPr lang="en-US"/>
              <a:t>muốn định nghĩa một hành động mới trên cấu trúc đó.</a:t>
            </a:r>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a:xfrm>
            <a:off x="5089969" y="1270000"/>
            <a:ext cx="5802931" cy="5681708"/>
          </a:xfrm>
        </p:spPr>
        <p:txBody>
          <a:bodyPr>
            <a:normAutofit fontScale="70000" lnSpcReduction="20000"/>
          </a:bodyPr>
          <a:lstStyle/>
          <a:p>
            <a:pPr lvl="0"/>
            <a:r>
              <a:rPr lang="en-US" b="1"/>
              <a:t>Visitor</a:t>
            </a:r>
            <a:r>
              <a:rPr lang="en-US"/>
              <a:t>:</a:t>
            </a:r>
            <a:endParaRPr lang="en-US" sz="1600"/>
          </a:p>
          <a:p>
            <a:pPr lvl="1"/>
            <a:r>
              <a:rPr lang="en-US"/>
              <a:t>Định nghĩa một thao tác Visit cho mỗi lớp ConcreteElement trong cấu trúc đối tượng. </a:t>
            </a:r>
            <a:endParaRPr lang="en-US" sz="1400"/>
          </a:p>
          <a:p>
            <a:pPr lvl="1"/>
            <a:r>
              <a:rPr lang="en-US"/>
              <a:t>Tên và signature của thao tác này sẽ nhận dạng ra lớp</a:t>
            </a:r>
            <a:endParaRPr lang="en-US" sz="1400"/>
          </a:p>
          <a:p>
            <a:pPr lvl="2"/>
            <a:r>
              <a:rPr lang="en-US"/>
              <a:t>Gửi yêu cầu Visit tới visitor, </a:t>
            </a:r>
            <a:endParaRPr lang="en-US" sz="1200"/>
          </a:p>
          <a:p>
            <a:pPr lvl="2"/>
            <a:r>
              <a:rPr lang="en-US"/>
              <a:t>Co phép visitor phát hiện lớp cụ thể của thành phần được visitor ghé thăm. </a:t>
            </a:r>
            <a:endParaRPr lang="en-US" sz="1200"/>
          </a:p>
          <a:p>
            <a:pPr lvl="2"/>
            <a:r>
              <a:rPr lang="en-US"/>
              <a:t>Sau đó visitor có thể truy xuất phần tử trực tiếp thông qua giao diện đặc trưng của nó.</a:t>
            </a:r>
            <a:endParaRPr lang="en-US" sz="1200"/>
          </a:p>
          <a:p>
            <a:pPr lvl="0"/>
            <a:r>
              <a:rPr lang="en-US" b="1"/>
              <a:t>ConcreteVisitor</a:t>
            </a:r>
            <a:r>
              <a:rPr lang="en-US"/>
              <a:t>:</a:t>
            </a:r>
            <a:endParaRPr lang="en-US" sz="1600"/>
          </a:p>
          <a:p>
            <a:pPr lvl="1"/>
            <a:r>
              <a:rPr lang="en-US"/>
              <a:t>Thực hiện mỗi thao tác được khai báo bởi Visitor. </a:t>
            </a:r>
            <a:endParaRPr lang="en-US" sz="1400"/>
          </a:p>
          <a:p>
            <a:pPr lvl="1"/>
            <a:r>
              <a:rPr lang="en-US"/>
              <a:t>Mỗi thao tác thực hiện một phần của giải thuật được định nghĩa cho lớp tương ứng của đối tượng trong cấu trúc. </a:t>
            </a:r>
            <a:endParaRPr lang="en-US" sz="1400"/>
          </a:p>
          <a:p>
            <a:pPr lvl="1"/>
            <a:r>
              <a:rPr lang="en-US"/>
              <a:t>Cung cấp ngữ cảnh cho giải thuật và lưu trữ trạng thái cục bộ của nó. Trạng thái này thường dùng để tích lũy các kết quả trong suốt quá trình duyệt qua cấu trúc.</a:t>
            </a:r>
            <a:endParaRPr lang="en-US" sz="1400"/>
          </a:p>
          <a:p>
            <a:pPr lvl="0"/>
            <a:r>
              <a:rPr lang="en-US" b="1"/>
              <a:t>Element:</a:t>
            </a:r>
            <a:endParaRPr lang="en-US" sz="1600"/>
          </a:p>
          <a:p>
            <a:pPr lvl="1"/>
            <a:r>
              <a:rPr lang="en-US"/>
              <a:t>Định nghia một hành động Accep() sẽ nhận một visitor làm tham số.</a:t>
            </a:r>
            <a:endParaRPr lang="en-US" sz="1400"/>
          </a:p>
          <a:p>
            <a:pPr lvl="0"/>
            <a:r>
              <a:rPr lang="en-US" b="1"/>
              <a:t>ConcreteElement:</a:t>
            </a:r>
            <a:endParaRPr lang="en-US" sz="1600"/>
          </a:p>
          <a:p>
            <a:pPr lvl="1"/>
            <a:r>
              <a:rPr lang="en-US"/>
              <a:t>Hiện thực giao diện Element.</a:t>
            </a:r>
            <a:endParaRPr lang="en-US" sz="1400"/>
          </a:p>
          <a:p>
            <a:pPr lvl="0"/>
            <a:r>
              <a:rPr lang="en-US" b="1"/>
              <a:t>ObjectStructure:</a:t>
            </a:r>
            <a:endParaRPr lang="en-US" sz="1600"/>
          </a:p>
          <a:p>
            <a:pPr lvl="1"/>
            <a:r>
              <a:rPr lang="en-US"/>
              <a:t>Có thể liệt kê các phần tử trong cấu trúc.</a:t>
            </a:r>
            <a:endParaRPr lang="en-US" sz="1400"/>
          </a:p>
          <a:p>
            <a:pPr lvl="1"/>
            <a:r>
              <a:rPr lang="en-US"/>
              <a:t>Có thể cung cấp một giao diện cấp cáo cho phép visitor thăm các phần tử của nó.</a:t>
            </a:r>
            <a:endParaRPr lang="en-US" sz="1400"/>
          </a:p>
          <a:p>
            <a:pPr lvl="1"/>
            <a:r>
              <a:rPr lang="en-US"/>
              <a:t>Có thể là một composite hay một collection (list, </a:t>
            </a:r>
            <a:r>
              <a:rPr lang="en-US"/>
              <a:t>set,…)</a:t>
            </a:r>
            <a:endParaRPr lang="en-US" sz="1400"/>
          </a:p>
        </p:txBody>
      </p:sp>
      <p:pic>
        <p:nvPicPr>
          <p:cNvPr id="6" name="Picture 5"/>
          <p:cNvPicPr>
            <a:picLocks noChangeAspect="1"/>
          </p:cNvPicPr>
          <p:nvPr/>
        </p:nvPicPr>
        <p:blipFill>
          <a:blip r:embed="rId2"/>
          <a:stretch>
            <a:fillRect/>
          </a:stretch>
        </p:blipFill>
        <p:spPr>
          <a:xfrm>
            <a:off x="656618" y="1458758"/>
            <a:ext cx="4206145" cy="4835510"/>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stretch>
            <a:fillRect/>
          </a:stretch>
        </p:blipFill>
        <p:spPr>
          <a:xfrm>
            <a:off x="1657598" y="2006354"/>
            <a:ext cx="6785066" cy="4035672"/>
          </a:xfrm>
          <a:prstGeom prst="rect">
            <a:avLst/>
          </a:prstGeom>
        </p:spPr>
      </p:pic>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r>
              <a:rPr lang="en-US"/>
              <a:t>Làm việc thêm các operation mới dễ dàng hơn</a:t>
            </a:r>
          </a:p>
          <a:p>
            <a:r>
              <a:rPr lang="en-US"/>
              <a:t>Phân nhóm các hoạt động: các hoạt động có liên quan sẽ được tập hợp vào một nhóm và được tách ra khỏi các hoạt động không có liên quan khác.</a:t>
            </a:r>
          </a:p>
          <a:p>
            <a:r>
              <a:rPr lang="en-US"/>
              <a:t>Khó khăn khi cần thêm một lớp </a:t>
            </a:r>
            <a:r>
              <a:rPr lang="en-US"/>
              <a:t>ConcreteElement mới.	</a:t>
            </a:r>
          </a:p>
          <a:p>
            <a:r>
              <a:rPr lang="en-US"/>
              <a:t>Phá </a:t>
            </a:r>
            <a:r>
              <a:rPr lang="en-US"/>
              <a:t>vỡ tính đóng gói của các đối tượng được ghé thăm.</a:t>
            </a:r>
            <a:endParaRPr lang="en-US"/>
          </a:p>
          <a:p>
            <a:endParaRPr lang="en-US"/>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pPr lvl="0"/>
            <a:r>
              <a:rPr lang="en-US"/>
              <a:t>Composite: </a:t>
            </a:r>
            <a:endParaRPr lang="en-US" sz="1600"/>
          </a:p>
          <a:p>
            <a:pPr lvl="1"/>
            <a:r>
              <a:rPr lang="en-US"/>
              <a:t>Visitor có thể được áp dụng trong một hành động duyệt qua cấu trúc đối tượng được định nghĩa bởi mẫu Composite.</a:t>
            </a:r>
            <a:endParaRPr lang="en-US" sz="1400"/>
          </a:p>
          <a:p>
            <a:pPr lvl="0"/>
            <a:r>
              <a:rPr lang="en-US"/>
              <a:t>Interpreter: </a:t>
            </a:r>
            <a:endParaRPr lang="en-US" sz="1600"/>
          </a:p>
          <a:p>
            <a:pPr lvl="1"/>
            <a:r>
              <a:rPr lang="en-US"/>
              <a:t>Visitor có thể áp dụng để thực hiện việc thông dịch.</a:t>
            </a:r>
            <a:endParaRPr lang="en-US" sz="1400"/>
          </a:p>
          <a:p>
            <a:endParaRPr lang="en-US"/>
          </a:p>
          <a:p>
            <a:endParaRPr lang="en-US" b="1"/>
          </a:p>
        </p:txBody>
      </p:sp>
    </p:spTree>
    <p:extLst>
      <p:ext uri="{BB962C8B-B14F-4D97-AF65-F5344CB8AC3E}">
        <p14:creationId xmlns:p14="http://schemas.microsoft.com/office/powerpoint/2010/main" val="2917200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673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Mẫu Visitor</vt:lpstr>
      <vt:lpstr>Giới thiệu </vt:lpstr>
      <vt:lpstr>Mục đích, ý định</vt:lpstr>
      <vt:lpstr>Động lực sử dụng</vt:lpstr>
      <vt:lpstr>Khi nào sử dụng</vt:lpstr>
      <vt:lpstr>Cấu trúc - Thành phần</vt:lpstr>
      <vt:lpstr>Mối quan hệ</vt:lpstr>
      <vt:lpstr>Các hệ quả mang lại</vt:lpstr>
      <vt:lpstr>Các mẫu có liên quan</vt:lpstr>
      <vt:lpstr>Ví dụ về một số hệ thống thực tế</vt:lpstr>
      <vt:lpstr>Các chú ý liên quan đến cài đặt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30</cp:revision>
  <dcterms:created xsi:type="dcterms:W3CDTF">2016-11-11T15:20:19Z</dcterms:created>
  <dcterms:modified xsi:type="dcterms:W3CDTF">2016-12-08T04:21:31Z</dcterms:modified>
</cp:coreProperties>
</file>