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09" r:id="rId2"/>
  </p:sldMasterIdLst>
  <p:notesMasterIdLst>
    <p:notesMasterId r:id="rId17"/>
  </p:notesMasterIdLst>
  <p:handoutMasterIdLst>
    <p:handoutMasterId r:id="rId18"/>
  </p:handoutMasterIdLst>
  <p:sldIdLst>
    <p:sldId id="256" r:id="rId3"/>
    <p:sldId id="275" r:id="rId4"/>
    <p:sldId id="276" r:id="rId5"/>
    <p:sldId id="277" r:id="rId6"/>
    <p:sldId id="287" r:id="rId7"/>
    <p:sldId id="278" r:id="rId8"/>
    <p:sldId id="280" r:id="rId9"/>
    <p:sldId id="281" r:id="rId10"/>
    <p:sldId id="282" r:id="rId11"/>
    <p:sldId id="292" r:id="rId12"/>
    <p:sldId id="293" r:id="rId13"/>
    <p:sldId id="294" r:id="rId14"/>
    <p:sldId id="284" r:id="rId15"/>
    <p:sldId id="285" r:id="rId16"/>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4434" autoAdjust="0"/>
  </p:normalViewPr>
  <p:slideViewPr>
    <p:cSldViewPr>
      <p:cViewPr varScale="1">
        <p:scale>
          <a:sx n="70" d="100"/>
          <a:sy n="70" d="100"/>
        </p:scale>
        <p:origin x="708" y="72"/>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06/12/2016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06/12/2016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a:t>
            </a:fld>
            <a:endParaRPr lang="en-US"/>
          </a:p>
        </p:txBody>
      </p:sp>
    </p:spTree>
    <p:extLst>
      <p:ext uri="{BB962C8B-B14F-4D97-AF65-F5344CB8AC3E}">
        <p14:creationId xmlns:p14="http://schemas.microsoft.com/office/powerpoint/2010/main" val="233363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Các mẫu Proxy được sử dụng khi bạn cần để biểu diễn một đối tượng phức tạp hay tốn thời gian để tạo ra bằng một thứ đơn giản hơn.</a:t>
            </a:r>
          </a:p>
          <a:p>
            <a:r>
              <a:rPr lang="en-US" sz="1200" kern="1200">
                <a:solidFill>
                  <a:schemeClr val="tx1"/>
                </a:solidFill>
                <a:effectLst/>
                <a:latin typeface="+mn-lt"/>
                <a:ea typeface="+mn-ea"/>
                <a:cs typeface="+mn-cs"/>
              </a:rPr>
              <a:t>Nếu việc tạo ra một đối tượng mới mất nhiều thời gian hay tài nguyên máy tính, Proxy cho phép chúng ta trì hoãn quá trình tạo đối tượng cho đến khi chúng ta cần đối tượng thực sự.</a:t>
            </a:r>
          </a:p>
          <a:p>
            <a:r>
              <a:rPr lang="en-US" sz="1200" kern="1200">
                <a:solidFill>
                  <a:schemeClr val="tx1"/>
                </a:solidFill>
                <a:effectLst/>
                <a:latin typeface="+mn-lt"/>
                <a:ea typeface="+mn-ea"/>
                <a:cs typeface="+mn-cs"/>
              </a:rPr>
              <a:t>Một mẫu Proxy thường có chung các phương thúc giống như đối tượng mà nó đại diện, và một khi đối tượng được nạp vào bộ nhớ, các lời gọi hàm đến đối tượng thực sự này sẽ được chuyển tiếp qua Proxy</a:t>
            </a: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3</a:t>
            </a:fld>
            <a:endParaRPr lang="en-US"/>
          </a:p>
        </p:txBody>
      </p:sp>
    </p:spTree>
    <p:extLst>
      <p:ext uri="{BB962C8B-B14F-4D97-AF65-F5344CB8AC3E}">
        <p14:creationId xmlns:p14="http://schemas.microsoft.com/office/powerpoint/2010/main" val="1177798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1. Một đối tượng, chẳng hạn như một file ảnh, mất quá nhiều thời gian để load.</a:t>
            </a:r>
          </a:p>
          <a:p>
            <a:r>
              <a:rPr lang="en-US" sz="1200" kern="1200">
                <a:solidFill>
                  <a:schemeClr val="tx1"/>
                </a:solidFill>
                <a:effectLst/>
                <a:latin typeface="+mn-lt"/>
                <a:ea typeface="+mn-ea"/>
                <a:cs typeface="+mn-cs"/>
              </a:rPr>
              <a:t>2. Kết quả của một tính toán cần nhiều thời gian để hoàn thành, và bạn cần hiển thị các kết quả ngay lập tức trong khi quá trình tính toán vẫn đang tiếp tục.</a:t>
            </a:r>
          </a:p>
          <a:p>
            <a:r>
              <a:rPr lang="en-US" sz="1200" kern="1200">
                <a:solidFill>
                  <a:schemeClr val="tx1"/>
                </a:solidFill>
                <a:effectLst/>
                <a:latin typeface="+mn-lt"/>
                <a:ea typeface="+mn-ea"/>
                <a:cs typeface="+mn-cs"/>
              </a:rPr>
              <a:t>3. Đối tượng nằm ở trên một máy remote, và tải nó thông qua mạng có thể mất nhiều thời gian, đặc biệt trong những thời điểm mạng lag.</a:t>
            </a:r>
          </a:p>
          <a:p>
            <a:r>
              <a:rPr lang="en-US" sz="1200" kern="1200">
                <a:solidFill>
                  <a:schemeClr val="tx1"/>
                </a:solidFill>
                <a:effectLst/>
                <a:latin typeface="+mn-lt"/>
                <a:ea typeface="+mn-ea"/>
                <a:cs typeface="+mn-cs"/>
              </a:rPr>
              <a:t>4. Quyền truy cập đối tượng bị hạn chế, và proxy có thể xác nhận quyền truy cần của người dùng.</a:t>
            </a:r>
          </a:p>
          <a:p>
            <a:endParaRPr lang="en-US"/>
          </a:p>
          <a:p>
            <a:r>
              <a:rPr lang="en-US" sz="1200" kern="1200">
                <a:solidFill>
                  <a:schemeClr val="tx1"/>
                </a:solidFill>
                <a:effectLst/>
                <a:latin typeface="+mn-lt"/>
                <a:ea typeface="+mn-ea"/>
                <a:cs typeface="+mn-cs"/>
              </a:rPr>
              <a:t>Giả sử trong trường hợp chương trình cần nạp và hiển thị một file ảnh có dung lượng lớn. Khi chương trình khởi động, cần có một vài dấu hiệu cho người dùng thấy rằng bức ảnh đó sẽ được hiển thị trên màn hình và nằm đúng vị trí, nhưng thực sự thì việc hiển thị hình ảnh sẽ bị trì hoãn lại cho đến khi nào việc nạp bức ảnh hoàn tất.</a:t>
            </a:r>
          </a:p>
          <a:p>
            <a:r>
              <a:rPr lang="en-US" sz="1200" kern="1200">
                <a:solidFill>
                  <a:schemeClr val="tx1"/>
                </a:solidFill>
                <a:effectLst/>
                <a:latin typeface="+mn-lt"/>
                <a:ea typeface="+mn-ea"/>
                <a:cs typeface="+mn-cs"/>
              </a:rPr>
              <a:t>Điều này đặc biệt quan trọng trong các chương trình xử lí văn bản hay các trình duyệt Web khi chúng đặt các dòng chữ nằm xung quanh các bức ảnh thậm chí trước khi cả tấm ảnh đó được hiển </a:t>
            </a:r>
            <a:r>
              <a:rPr lang="en-US"/>
              <a:t/>
            </a:r>
            <a:br>
              <a:rPr lang="en-US"/>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4</a:t>
            </a:fld>
            <a:endParaRPr lang="en-US"/>
          </a:p>
        </p:txBody>
      </p:sp>
    </p:spTree>
    <p:extLst>
      <p:ext uri="{BB962C8B-B14F-4D97-AF65-F5344CB8AC3E}">
        <p14:creationId xmlns:p14="http://schemas.microsoft.com/office/powerpoint/2010/main" val="1071599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a:solidFill>
                  <a:schemeClr val="tx1"/>
                </a:solidFill>
                <a:effectLst/>
                <a:latin typeface="+mn-lt"/>
                <a:ea typeface="+mn-ea"/>
                <a:cs typeface="+mn-cs"/>
              </a:rPr>
              <a:t/>
            </a:r>
            <a:br>
              <a:rPr lang="vi-VN" sz="1200" b="1" i="0" kern="1200">
                <a:solidFill>
                  <a:schemeClr val="tx1"/>
                </a:solidFill>
                <a:effectLst/>
                <a:latin typeface="+mn-lt"/>
                <a:ea typeface="+mn-ea"/>
                <a:cs typeface="+mn-cs"/>
              </a:rPr>
            </a:b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5</a:t>
            </a:fld>
            <a:endParaRPr lang="en-US"/>
          </a:p>
        </p:txBody>
      </p:sp>
    </p:spTree>
    <p:extLst>
      <p:ext uri="{BB962C8B-B14F-4D97-AF65-F5344CB8AC3E}">
        <p14:creationId xmlns:p14="http://schemas.microsoft.com/office/powerpoint/2010/main" val="1790935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A client obtains a reference to a Proxy, the client then handles the proxy in the same way it handles RealSubject and thus invoking the method doSomething(). </a:t>
            </a:r>
          </a:p>
          <a:p>
            <a:r>
              <a:rPr lang="en-US" sz="1200" b="0" i="0" kern="1200">
                <a:solidFill>
                  <a:schemeClr val="tx1"/>
                </a:solidFill>
                <a:effectLst/>
                <a:latin typeface="+mn-lt"/>
                <a:ea typeface="+mn-ea"/>
                <a:cs typeface="+mn-cs"/>
              </a:rPr>
              <a:t>At that point the proxy can do different things prior to invoking RealSubject’s doSomething() method. </a:t>
            </a:r>
          </a:p>
          <a:p>
            <a:r>
              <a:rPr lang="en-US" sz="1200" b="0" i="0" kern="1200">
                <a:solidFill>
                  <a:schemeClr val="tx1"/>
                </a:solidFill>
                <a:effectLst/>
                <a:latin typeface="+mn-lt"/>
                <a:ea typeface="+mn-ea"/>
                <a:cs typeface="+mn-cs"/>
              </a:rPr>
              <a:t>The client might create a RealSubject object at that point, perform initialization, check permissions of the client to invoke the method, and then invoke the method on the object. </a:t>
            </a:r>
          </a:p>
          <a:p>
            <a:r>
              <a:rPr lang="en-US" sz="1200" b="0" i="0" kern="1200">
                <a:solidFill>
                  <a:schemeClr val="tx1"/>
                </a:solidFill>
                <a:effectLst/>
                <a:latin typeface="+mn-lt"/>
                <a:ea typeface="+mn-ea"/>
                <a:cs typeface="+mn-cs"/>
              </a:rPr>
              <a:t>The client can also do additional tasks after invoking the doSomething() method, such as incrementing the number of references to the object.</a:t>
            </a:r>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6</a:t>
            </a:fld>
            <a:endParaRPr lang="en-US"/>
          </a:p>
        </p:txBody>
      </p:sp>
    </p:spTree>
    <p:extLst>
      <p:ext uri="{BB962C8B-B14F-4D97-AF65-F5344CB8AC3E}">
        <p14:creationId xmlns:p14="http://schemas.microsoft.com/office/powerpoint/2010/main" val="128462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06/12/2016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5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06/12/2016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745659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06/12/2016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3794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atin typeface="Constantia" panose="02030602050306030303"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Constantia" panose="02030602050306030303" pitchFamily="18" charset="0"/>
              </a:defRPr>
            </a:lvl1pPr>
            <a:lvl2pPr>
              <a:defRPr sz="1800">
                <a:latin typeface="Constantia" panose="02030602050306030303" pitchFamily="18" charset="0"/>
              </a:defRPr>
            </a:lvl2pPr>
            <a:lvl3pPr>
              <a:defRPr sz="1600">
                <a:latin typeface="Constantia" panose="02030602050306030303" pitchFamily="18" charset="0"/>
              </a:defRPr>
            </a:lvl3pPr>
            <a:lvl4pPr>
              <a:defRPr sz="1600">
                <a:latin typeface="Constantia" panose="02030602050306030303" pitchFamily="18" charset="0"/>
              </a:defRPr>
            </a:lvl4pPr>
            <a:lvl5pPr>
              <a:defRPr sz="1600">
                <a:latin typeface="Constantia" panose="02030602050306030303"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06/12/2016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7791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06/12/2016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85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06/12/2016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92589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06/12/2016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12069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06/12/2016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12795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FE8FB1-0A7A-443E-AAF7-31D4FA1AA312}" type="datetimeFigureOut">
              <a:rPr lang="en-US" smtClean="0"/>
              <a:t>06/12/2016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33601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9AFE8FB1-0A7A-443E-AAF7-31D4FA1AA312}" type="datetimeFigureOut">
              <a:rPr lang="en-US" smtClean="0"/>
              <a:t>06/12/2016</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BA54BD-C84D-46CE-8B72-31BFB26ABA43}" type="slidenum">
              <a:rPr lang="en-US" smtClean="0"/>
              <a:t>‹#›</a:t>
            </a:fld>
            <a:endParaRPr lang="en-US"/>
          </a:p>
        </p:txBody>
      </p:sp>
    </p:spTree>
    <p:extLst>
      <p:ext uri="{BB962C8B-B14F-4D97-AF65-F5344CB8AC3E}">
        <p14:creationId xmlns:p14="http://schemas.microsoft.com/office/powerpoint/2010/main" val="215258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06/12/2016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9956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9AFE8FB1-0A7A-443E-AAF7-31D4FA1AA312}" type="datetimeFigureOut">
              <a:rPr lang="en-US" smtClean="0"/>
              <a:pPr/>
              <a:t>06/12/2016</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5BA54BD-C84D-46CE-8B72-31BFB26ABA43}"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23053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6802" y="2514600"/>
            <a:ext cx="10110630" cy="822960"/>
          </a:xfrm>
        </p:spPr>
        <p:txBody>
          <a:bodyPr/>
          <a:lstStyle/>
          <a:p>
            <a:pPr algn="ctr"/>
            <a:r>
              <a:rPr lang="en-US" sz="5400" dirty="0">
                <a:solidFill>
                  <a:schemeClr val="tx1"/>
                </a:solidFill>
                <a:latin typeface="Constantia" panose="02030602050306030303" pitchFamily="18" charset="0"/>
              </a:rPr>
              <a:t>DESIGN</a:t>
            </a:r>
            <a:r>
              <a:rPr lang="en-US" sz="5400" dirty="0">
                <a:latin typeface="Constantia" panose="02030602050306030303" pitchFamily="18" charset="0"/>
              </a:rPr>
              <a:t>  </a:t>
            </a:r>
            <a:r>
              <a:rPr lang="en-US" sz="5400" dirty="0">
                <a:solidFill>
                  <a:schemeClr val="tx1"/>
                </a:solidFill>
                <a:latin typeface="Constantia" panose="02030602050306030303" pitchFamily="18" charset="0"/>
              </a:rPr>
              <a:t>PATTERN</a:t>
            </a:r>
          </a:p>
        </p:txBody>
      </p:sp>
      <p:sp>
        <p:nvSpPr>
          <p:cNvPr id="5" name="Subtitle 4"/>
          <p:cNvSpPr>
            <a:spLocks noGrp="1"/>
          </p:cNvSpPr>
          <p:nvPr>
            <p:ph type="body" sz="half" idx="2"/>
          </p:nvPr>
        </p:nvSpPr>
        <p:spPr>
          <a:xfrm>
            <a:off x="1039097" y="3429000"/>
            <a:ext cx="10110630" cy="1447800"/>
          </a:xfrm>
        </p:spPr>
        <p:txBody>
          <a:bodyPr>
            <a:normAutofit fontScale="92500" lnSpcReduction="10000"/>
          </a:bodyPr>
          <a:lstStyle/>
          <a:p>
            <a:pPr algn="ctr"/>
            <a:r>
              <a:rPr lang="en-US" sz="3000" dirty="0">
                <a:solidFill>
                  <a:schemeClr val="tx1"/>
                </a:solidFill>
              </a:rPr>
              <a:t>Mẫu: </a:t>
            </a:r>
            <a:r>
              <a:rPr lang="en-US" sz="3000" dirty="0" smtClean="0">
                <a:solidFill>
                  <a:schemeClr val="tx1"/>
                </a:solidFill>
              </a:rPr>
              <a:t>Proxy</a:t>
            </a:r>
          </a:p>
          <a:p>
            <a:pPr algn="ctr"/>
            <a:r>
              <a:rPr lang="en-US" dirty="0" smtClean="0">
                <a:solidFill>
                  <a:schemeClr val="tx1"/>
                </a:solidFill>
              </a:rPr>
              <a:t>Nhóm </a:t>
            </a:r>
            <a:r>
              <a:rPr lang="en-US" dirty="0">
                <a:solidFill>
                  <a:schemeClr val="tx1"/>
                </a:solidFill>
              </a:rPr>
              <a:t>trình bày: 28</a:t>
            </a:r>
          </a:p>
          <a:p>
            <a:pPr algn="ctr"/>
            <a:r>
              <a:rPr lang="en-US" dirty="0">
                <a:solidFill>
                  <a:schemeClr val="tx1"/>
                </a:solidFill>
              </a:rPr>
              <a:t>Văn Vũ Tuấn</a:t>
            </a:r>
          </a:p>
          <a:p>
            <a:pPr algn="ctr"/>
            <a:r>
              <a:rPr lang="en-US" dirty="0">
                <a:solidFill>
                  <a:schemeClr val="tx1"/>
                </a:solidFill>
              </a:rPr>
              <a:t>Phạm Ngọc Linh</a:t>
            </a:r>
          </a:p>
          <a:p>
            <a:pPr algn="ctr"/>
            <a:r>
              <a:rPr lang="en-US" dirty="0">
                <a:solidFill>
                  <a:schemeClr val="tx1"/>
                </a:solidFill>
              </a:rPr>
              <a:t>Huỳnh Đức Đăng Khoa</a:t>
            </a:r>
          </a:p>
          <a:p>
            <a:pPr algn="ctr"/>
            <a:endParaRPr lang="en-US" dirty="0">
              <a:solidFill>
                <a:schemeClr val="tx1"/>
              </a:solidFill>
            </a:endParaRPr>
          </a:p>
        </p:txBody>
      </p:sp>
      <p:sp>
        <p:nvSpPr>
          <p:cNvPr id="2" name="Rectangle 1"/>
          <p:cNvSpPr/>
          <p:nvPr/>
        </p:nvSpPr>
        <p:spPr>
          <a:xfrm>
            <a:off x="3586396" y="685800"/>
            <a:ext cx="5031442" cy="341632"/>
          </a:xfrm>
          <a:prstGeom prst="rect">
            <a:avLst/>
          </a:prstGeom>
        </p:spPr>
        <p:txBody>
          <a:bodyPr wrap="none">
            <a:spAutoFit/>
          </a:bodyPr>
          <a:lstStyle/>
          <a:p>
            <a:pPr>
              <a:lnSpc>
                <a:spcPct val="90000"/>
              </a:lnSpc>
            </a:pPr>
            <a:r>
              <a:rPr lang="en-US">
                <a:latin typeface="Constantia" panose="02030602050306030303" pitchFamily="18" charset="0"/>
              </a:rPr>
              <a:t>Trường ĐH Công nghệ Thông tin - ĐHQG HCM</a:t>
            </a:r>
            <a:endParaRPr lang="en-US" dirty="0">
              <a:latin typeface="Constantia" panose="02030602050306030303" pitchFamily="18" charset="0"/>
            </a:endParaRPr>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2" name="Content Placeholder 1"/>
          <p:cNvSpPr>
            <a:spLocks noGrp="1"/>
          </p:cNvSpPr>
          <p:nvPr>
            <p:ph idx="1"/>
          </p:nvPr>
        </p:nvSpPr>
        <p:spPr/>
        <p:txBody>
          <a:bodyPr>
            <a:normAutofit/>
          </a:bodyPr>
          <a:lstStyle/>
          <a:p>
            <a:pPr lvl="1">
              <a:lnSpc>
                <a:spcPct val="150000"/>
              </a:lnSpc>
              <a:spcBef>
                <a:spcPts val="0"/>
              </a:spcBef>
              <a:spcAft>
                <a:spcPts val="0"/>
              </a:spcAft>
            </a:pPr>
            <a:r>
              <a:rPr lang="en-US" sz="2000" dirty="0"/>
              <a:t>Bài toán</a:t>
            </a:r>
            <a:r>
              <a:rPr lang="en-US" sz="2000" dirty="0" smtClean="0"/>
              <a:t>: Người dùng A muốn truy cập để xem thông tin bảo mật của người dùng B. Nhưng để xem được thì cần phải có quyền hạn cho chức năng này. Người dùng A cần có quyền hạn của Admin để truy cập những thông tin đó.</a:t>
            </a:r>
            <a:endParaRPr lang="en-US" sz="2000" dirty="0"/>
          </a:p>
          <a:p>
            <a:pPr lvl="1">
              <a:lnSpc>
                <a:spcPct val="150000"/>
              </a:lnSpc>
              <a:spcBef>
                <a:spcPts val="0"/>
              </a:spcBef>
              <a:spcAft>
                <a:spcPts val="0"/>
              </a:spcAft>
            </a:pPr>
            <a:r>
              <a:rPr lang="en-US" sz="2000" dirty="0"/>
              <a:t>Yêu cầu</a:t>
            </a:r>
            <a:r>
              <a:rPr lang="en-US" sz="2000" dirty="0" smtClean="0"/>
              <a:t>: Xuất thông tin người dùng B ra màn hình khi người dùng A đủ quyền hạn truy cập (quyền Admin)</a:t>
            </a:r>
            <a:endParaRPr lang="en-US" sz="2000" dirty="0"/>
          </a:p>
        </p:txBody>
      </p:sp>
    </p:spTree>
    <p:extLst>
      <p:ext uri="{BB962C8B-B14F-4D97-AF65-F5344CB8AC3E}">
        <p14:creationId xmlns:p14="http://schemas.microsoft.com/office/powerpoint/2010/main" val="205757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Sơ đồ lớp</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98612" y="1747155"/>
            <a:ext cx="8839200" cy="4220518"/>
          </a:xfrm>
          <a:prstGeom prst="rect">
            <a:avLst/>
          </a:prstGeom>
        </p:spPr>
      </p:pic>
    </p:spTree>
    <p:extLst>
      <p:ext uri="{BB962C8B-B14F-4D97-AF65-F5344CB8AC3E}">
        <p14:creationId xmlns:p14="http://schemas.microsoft.com/office/powerpoint/2010/main" val="387722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Code mẫu</a:t>
            </a:r>
          </a:p>
        </p:txBody>
      </p:sp>
      <p:pic>
        <p:nvPicPr>
          <p:cNvPr id="3" name="Picture 2"/>
          <p:cNvPicPr>
            <a:picLocks noChangeAspect="1"/>
          </p:cNvPicPr>
          <p:nvPr/>
        </p:nvPicPr>
        <p:blipFill>
          <a:blip r:embed="rId2"/>
          <a:stretch>
            <a:fillRect/>
          </a:stretch>
        </p:blipFill>
        <p:spPr>
          <a:xfrm>
            <a:off x="543858" y="1889761"/>
            <a:ext cx="3395988" cy="3063239"/>
          </a:xfrm>
          <a:prstGeom prst="rect">
            <a:avLst/>
          </a:prstGeom>
        </p:spPr>
      </p:pic>
      <p:pic>
        <p:nvPicPr>
          <p:cNvPr id="4" name="Picture 3"/>
          <p:cNvPicPr>
            <a:picLocks noChangeAspect="1"/>
          </p:cNvPicPr>
          <p:nvPr/>
        </p:nvPicPr>
        <p:blipFill>
          <a:blip r:embed="rId3"/>
          <a:stretch>
            <a:fillRect/>
          </a:stretch>
        </p:blipFill>
        <p:spPr>
          <a:xfrm>
            <a:off x="543407" y="5130421"/>
            <a:ext cx="3382813" cy="1000029"/>
          </a:xfrm>
          <a:prstGeom prst="rect">
            <a:avLst/>
          </a:prstGeom>
        </p:spPr>
      </p:pic>
      <p:pic>
        <p:nvPicPr>
          <p:cNvPr id="5" name="Picture 4"/>
          <p:cNvPicPr>
            <a:picLocks noChangeAspect="1"/>
          </p:cNvPicPr>
          <p:nvPr/>
        </p:nvPicPr>
        <p:blipFill>
          <a:blip r:embed="rId4"/>
          <a:stretch>
            <a:fillRect/>
          </a:stretch>
        </p:blipFill>
        <p:spPr>
          <a:xfrm>
            <a:off x="4407529" y="2290984"/>
            <a:ext cx="2895600" cy="3339451"/>
          </a:xfrm>
          <a:prstGeom prst="rect">
            <a:avLst/>
          </a:prstGeom>
        </p:spPr>
      </p:pic>
      <p:pic>
        <p:nvPicPr>
          <p:cNvPr id="6" name="Picture 5"/>
          <p:cNvPicPr>
            <a:picLocks noChangeAspect="1"/>
          </p:cNvPicPr>
          <p:nvPr/>
        </p:nvPicPr>
        <p:blipFill>
          <a:blip r:embed="rId5"/>
          <a:stretch>
            <a:fillRect/>
          </a:stretch>
        </p:blipFill>
        <p:spPr>
          <a:xfrm>
            <a:off x="7736242" y="2281885"/>
            <a:ext cx="4007398" cy="1889046"/>
          </a:xfrm>
          <a:prstGeom prst="rect">
            <a:avLst/>
          </a:prstGeom>
        </p:spPr>
      </p:pic>
    </p:spTree>
    <p:extLst>
      <p:ext uri="{BB962C8B-B14F-4D97-AF65-F5344CB8AC3E}">
        <p14:creationId xmlns:p14="http://schemas.microsoft.com/office/powerpoint/2010/main" val="396741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Ví dụ về một số hệ thống thực tế</a:t>
            </a:r>
          </a:p>
        </p:txBody>
      </p:sp>
      <p:sp>
        <p:nvSpPr>
          <p:cNvPr id="2" name="Content Placeholder 1"/>
          <p:cNvSpPr>
            <a:spLocks noGrp="1"/>
          </p:cNvSpPr>
          <p:nvPr>
            <p:ph idx="1"/>
          </p:nvPr>
        </p:nvSpPr>
        <p:spPr/>
        <p:txBody>
          <a:bodyPr>
            <a:normAutofit/>
          </a:bodyPr>
          <a:lstStyle/>
          <a:p>
            <a:pPr lvl="1">
              <a:lnSpc>
                <a:spcPct val="150000"/>
              </a:lnSpc>
              <a:spcBef>
                <a:spcPts val="0"/>
              </a:spcBef>
              <a:spcAft>
                <a:spcPts val="0"/>
              </a:spcAft>
              <a:buFont typeface="Arial" panose="020B0604020202020204" pitchFamily="34" charset="0"/>
              <a:buChar char="•"/>
            </a:pPr>
            <a:r>
              <a:rPr lang="en-US" sz="2000" dirty="0"/>
              <a:t>Các hệ thống cần truy cập thông tin từ các hệ thống khác đa phần sử dụng kiến trúc Proxy</a:t>
            </a:r>
          </a:p>
          <a:p>
            <a:pPr lvl="1">
              <a:lnSpc>
                <a:spcPct val="150000"/>
              </a:lnSpc>
              <a:spcBef>
                <a:spcPts val="0"/>
              </a:spcBef>
              <a:spcAft>
                <a:spcPts val="0"/>
              </a:spcAft>
              <a:buFont typeface="Arial" panose="020B0604020202020204" pitchFamily="34" charset="0"/>
              <a:buChar char="•"/>
            </a:pPr>
            <a:r>
              <a:rPr lang="en-US" sz="2000" dirty="0"/>
              <a:t>Các máy khách sử dụng các dịch vụ WCF phụ thuộc vào các đối tượng proxy được WCF tự động tạo ra.</a:t>
            </a:r>
          </a:p>
          <a:p>
            <a:pPr lvl="1">
              <a:lnSpc>
                <a:spcPct val="150000"/>
              </a:lnSpc>
              <a:spcBef>
                <a:spcPts val="0"/>
              </a:spcBef>
              <a:spcAft>
                <a:spcPts val="0"/>
              </a:spcAft>
              <a:buFont typeface="Arial" panose="020B0604020202020204" pitchFamily="34" charset="0"/>
              <a:buChar char="•"/>
            </a:pPr>
            <a:r>
              <a:rPr lang="en-US" sz="2000" dirty="0"/>
              <a:t>Máy ATM có một proxy ảo lưu các thông tin ngân hàng được dùng khi xác nhận thẻ tín dụng,…</a:t>
            </a:r>
            <a:br>
              <a:rPr lang="en-US" sz="2000" dirty="0"/>
            </a:br>
            <a:endParaRPr lang="en-US" sz="2000" dirty="0"/>
          </a:p>
        </p:txBody>
      </p:sp>
    </p:spTree>
    <p:extLst>
      <p:ext uri="{BB962C8B-B14F-4D97-AF65-F5344CB8AC3E}">
        <p14:creationId xmlns:p14="http://schemas.microsoft.com/office/powerpoint/2010/main" val="287752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mẫu liên quan</a:t>
            </a:r>
          </a:p>
        </p:txBody>
      </p:sp>
      <p:sp>
        <p:nvSpPr>
          <p:cNvPr id="2" name="Content Placeholder 1"/>
          <p:cNvSpPr>
            <a:spLocks noGrp="1"/>
          </p:cNvSpPr>
          <p:nvPr>
            <p:ph idx="1"/>
          </p:nvPr>
        </p:nvSpPr>
        <p:spPr/>
        <p:txBody>
          <a:bodyPr>
            <a:normAutofit lnSpcReduction="10000"/>
          </a:bodyPr>
          <a:lstStyle/>
          <a:p>
            <a:pPr lvl="1">
              <a:lnSpc>
                <a:spcPct val="150000"/>
              </a:lnSpc>
              <a:spcBef>
                <a:spcPts val="0"/>
              </a:spcBef>
              <a:spcAft>
                <a:spcPts val="0"/>
              </a:spcAft>
            </a:pPr>
            <a:r>
              <a:rPr lang="vi-VN" sz="2000" dirty="0"/>
              <a:t>Mẫu Adapter: </a:t>
            </a:r>
          </a:p>
          <a:p>
            <a:pPr lvl="2">
              <a:lnSpc>
                <a:spcPct val="150000"/>
              </a:lnSpc>
              <a:spcBef>
                <a:spcPts val="0"/>
              </a:spcBef>
              <a:spcAft>
                <a:spcPts val="0"/>
              </a:spcAft>
            </a:pPr>
            <a:r>
              <a:rPr lang="vi-VN" sz="2000" dirty="0"/>
              <a:t>Adapter hiện thực một giao diện khác cho đối tượng mà nó tham chiếu tới (đối tượng cần sự tương thích)</a:t>
            </a:r>
            <a:r>
              <a:rPr lang="en-US" sz="2000" dirty="0"/>
              <a:t>.</a:t>
            </a:r>
          </a:p>
          <a:p>
            <a:pPr lvl="2">
              <a:lnSpc>
                <a:spcPct val="150000"/>
              </a:lnSpc>
              <a:spcBef>
                <a:spcPts val="0"/>
              </a:spcBef>
              <a:spcAft>
                <a:spcPts val="0"/>
              </a:spcAft>
            </a:pPr>
            <a:r>
              <a:rPr lang="vi-VN" sz="2000" dirty="0"/>
              <a:t>Proxy hiện thực một giao diện tương tự như chủ thể của mà nó giữ tham chiếu.</a:t>
            </a:r>
            <a:endParaRPr lang="en-US" sz="2000" dirty="0"/>
          </a:p>
          <a:p>
            <a:pPr lvl="1">
              <a:lnSpc>
                <a:spcPct val="150000"/>
              </a:lnSpc>
              <a:spcBef>
                <a:spcPts val="0"/>
              </a:spcBef>
              <a:spcAft>
                <a:spcPts val="0"/>
              </a:spcAft>
            </a:pPr>
            <a:r>
              <a:rPr lang="vi-VN" sz="2000" dirty="0"/>
              <a:t>Mẫu Decorator:</a:t>
            </a:r>
          </a:p>
          <a:p>
            <a:pPr lvl="2">
              <a:lnSpc>
                <a:spcPct val="150000"/>
              </a:lnSpc>
              <a:spcBef>
                <a:spcPts val="0"/>
              </a:spcBef>
              <a:spcAft>
                <a:spcPts val="0"/>
              </a:spcAft>
            </a:pPr>
            <a:r>
              <a:rPr lang="vi-VN" sz="2000" dirty="0"/>
              <a:t>Một hiện thực của decorator có thể gần giống như các proxy, tuy nhiên một decorator sẽ thêm một trách nhiệm mới cho đối tượng được tham chiếu.</a:t>
            </a:r>
            <a:endParaRPr lang="en-US" sz="2000" dirty="0"/>
          </a:p>
          <a:p>
            <a:pPr lvl="2">
              <a:lnSpc>
                <a:spcPct val="150000"/>
              </a:lnSpc>
              <a:spcBef>
                <a:spcPts val="0"/>
              </a:spcBef>
              <a:spcAft>
                <a:spcPts val="0"/>
              </a:spcAft>
            </a:pPr>
            <a:r>
              <a:rPr lang="vi-VN" sz="2000" dirty="0"/>
              <a:t>Trong khi đó, một proxy sẽ kiểm soát các truy cập vào đối tượng mà nó đang giữ tham chiếu.</a:t>
            </a:r>
          </a:p>
          <a:p>
            <a:pPr>
              <a:lnSpc>
                <a:spcPct val="150000"/>
              </a:lnSpc>
              <a:spcBef>
                <a:spcPts val="0"/>
              </a:spcBef>
              <a:spcAft>
                <a:spcPts val="0"/>
              </a:spcAft>
            </a:pPr>
            <a:endParaRPr lang="en-US" sz="2000" dirty="0"/>
          </a:p>
        </p:txBody>
      </p:sp>
    </p:spTree>
    <p:extLst>
      <p:ext uri="{BB962C8B-B14F-4D97-AF65-F5344CB8AC3E}">
        <p14:creationId xmlns:p14="http://schemas.microsoft.com/office/powerpoint/2010/main" val="163995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Mẫu </a:t>
            </a:r>
            <a:r>
              <a:rPr lang="en-US" b="1"/>
              <a:t>Proxy</a:t>
            </a:r>
            <a:endParaRPr lang="en-US" dirty="0"/>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lstStyle/>
          <a:p>
            <a:pPr marL="285750" indent="-285750">
              <a:buFontTx/>
              <a:buChar char="-"/>
            </a:pPr>
            <a:r>
              <a:rPr lang="en-US"/>
              <a:t>Tên chính thức: Proxy Pattern</a:t>
            </a:r>
          </a:p>
          <a:p>
            <a:pPr marL="285750" indent="-285750">
              <a:buFontTx/>
              <a:buChar char="-"/>
            </a:pPr>
            <a:r>
              <a:rPr lang="en-US"/>
              <a:t>Phân loại: Structural Pattern</a:t>
            </a:r>
          </a:p>
          <a:p>
            <a:pPr marL="285750" indent="-285750">
              <a:buFontTx/>
              <a:buChar char="-"/>
            </a:pPr>
            <a:r>
              <a:rPr lang="en-US"/>
              <a:t>Tên khác: Không có</a:t>
            </a:r>
          </a:p>
          <a:p>
            <a:endParaRPr lang="en-US"/>
          </a:p>
        </p:txBody>
      </p:sp>
    </p:spTree>
    <p:extLst>
      <p:ext uri="{BB962C8B-B14F-4D97-AF65-F5344CB8AC3E}">
        <p14:creationId xmlns:p14="http://schemas.microsoft.com/office/powerpoint/2010/main" val="133385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Định nghĩa	</a:t>
            </a:r>
            <a:endParaRPr lang="en-US" dirty="0"/>
          </a:p>
        </p:txBody>
      </p:sp>
      <p:sp>
        <p:nvSpPr>
          <p:cNvPr id="2" name="Content Placeholder 1"/>
          <p:cNvSpPr>
            <a:spLocks noGrp="1"/>
          </p:cNvSpPr>
          <p:nvPr>
            <p:ph idx="1"/>
          </p:nvPr>
        </p:nvSpPr>
        <p:spPr>
          <a:xfrm>
            <a:off x="1096994" y="2040467"/>
            <a:ext cx="10055781" cy="4131733"/>
          </a:xfrm>
        </p:spPr>
        <p:txBody>
          <a:bodyPr>
            <a:normAutofit/>
          </a:bodyPr>
          <a:lstStyle/>
          <a:p>
            <a:pPr lvl="1">
              <a:lnSpc>
                <a:spcPct val="150000"/>
              </a:lnSpc>
              <a:spcBef>
                <a:spcPts val="0"/>
              </a:spcBef>
              <a:spcAft>
                <a:spcPts val="0"/>
              </a:spcAft>
            </a:pPr>
            <a:r>
              <a:rPr lang="vi-VN" sz="2000" dirty="0"/>
              <a:t>Cung cấp </a:t>
            </a:r>
            <a:r>
              <a:rPr lang="vi-VN" sz="2000" dirty="0" smtClean="0"/>
              <a:t>một</a:t>
            </a:r>
            <a:r>
              <a:rPr lang="en-US" sz="2000" dirty="0" smtClean="0"/>
              <a:t> sự</a:t>
            </a:r>
            <a:r>
              <a:rPr lang="vi-VN" sz="2000" dirty="0" smtClean="0"/>
              <a:t> </a:t>
            </a:r>
            <a:r>
              <a:rPr lang="vi-VN" sz="2000" dirty="0"/>
              <a:t>thay thế hoặc </a:t>
            </a:r>
            <a:r>
              <a:rPr lang="vi-VN" sz="2000" dirty="0" smtClean="0"/>
              <a:t>kiểm soát </a:t>
            </a:r>
            <a:r>
              <a:rPr lang="vi-VN" sz="2000" dirty="0"/>
              <a:t>truy cập </a:t>
            </a:r>
            <a:r>
              <a:rPr lang="vi-VN" sz="2000" dirty="0" smtClean="0"/>
              <a:t>vào</a:t>
            </a:r>
            <a:r>
              <a:rPr lang="en-US" sz="2000" dirty="0" smtClean="0"/>
              <a:t> đối tượng khác từ đối tượng hiện tại</a:t>
            </a:r>
            <a:endParaRPr lang="en-US" sz="2000" dirty="0"/>
          </a:p>
        </p:txBody>
      </p:sp>
    </p:spTree>
    <p:extLst>
      <p:ext uri="{BB962C8B-B14F-4D97-AF65-F5344CB8AC3E}">
        <p14:creationId xmlns:p14="http://schemas.microsoft.com/office/powerpoint/2010/main" val="5521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Khi nào sử dụng?	</a:t>
            </a:r>
            <a:endParaRPr lang="en-US" dirty="0"/>
          </a:p>
        </p:txBody>
      </p:sp>
      <p:sp>
        <p:nvSpPr>
          <p:cNvPr id="2" name="Content Placeholder 1"/>
          <p:cNvSpPr>
            <a:spLocks noGrp="1"/>
          </p:cNvSpPr>
          <p:nvPr>
            <p:ph idx="1"/>
          </p:nvPr>
        </p:nvSpPr>
        <p:spPr/>
        <p:txBody>
          <a:bodyPr>
            <a:normAutofit/>
          </a:bodyPr>
          <a:lstStyle/>
          <a:p>
            <a:pPr lvl="1">
              <a:lnSpc>
                <a:spcPct val="150000"/>
              </a:lnSpc>
              <a:spcBef>
                <a:spcPts val="0"/>
              </a:spcBef>
              <a:spcAft>
                <a:spcPts val="0"/>
              </a:spcAft>
              <a:buFont typeface="Courier New" panose="02070309020205020404" pitchFamily="49" charset="0"/>
              <a:buChar char="o"/>
            </a:pPr>
            <a:r>
              <a:rPr lang="en-US" sz="2000" dirty="0"/>
              <a:t>Khi ta cần khả năng kiểm soát các truy xuất đến </a:t>
            </a:r>
            <a:r>
              <a:rPr lang="en-US" sz="2000" dirty="0" smtClean="0"/>
              <a:t>đối </a:t>
            </a:r>
            <a:r>
              <a:rPr lang="en-US" sz="2000" dirty="0"/>
              <a:t>tượng do nhiều lý do khác nhau:</a:t>
            </a:r>
          </a:p>
          <a:p>
            <a:pPr lvl="2">
              <a:lnSpc>
                <a:spcPct val="150000"/>
              </a:lnSpc>
              <a:spcBef>
                <a:spcPts val="0"/>
              </a:spcBef>
              <a:spcAft>
                <a:spcPts val="0"/>
              </a:spcAft>
              <a:buFont typeface="Courier New" panose="02070309020205020404" pitchFamily="49" charset="0"/>
              <a:buChar char="o"/>
            </a:pPr>
            <a:r>
              <a:rPr lang="en-US" sz="2000" dirty="0"/>
              <a:t>Khi đối tượng đó tốn nhiều tài nguyên để được khởi tạo và quá trình khởi tạo chúng mất nhiều thời gian.</a:t>
            </a:r>
          </a:p>
          <a:p>
            <a:pPr lvl="2">
              <a:lnSpc>
                <a:spcPct val="150000"/>
              </a:lnSpc>
              <a:spcBef>
                <a:spcPts val="0"/>
              </a:spcBef>
              <a:spcAft>
                <a:spcPts val="0"/>
              </a:spcAft>
              <a:buFont typeface="Courier New" panose="02070309020205020404" pitchFamily="49" charset="0"/>
              <a:buChar char="o"/>
            </a:pPr>
            <a:r>
              <a:rPr lang="en-US" sz="2000" dirty="0" smtClean="0"/>
              <a:t>Khi đối tượng đó cần cung </a:t>
            </a:r>
            <a:r>
              <a:rPr lang="en-US" sz="2000" dirty="0"/>
              <a:t>cấp các quyền truy cập vào </a:t>
            </a:r>
            <a:r>
              <a:rPr lang="en-US" sz="2000" dirty="0" smtClean="0"/>
              <a:t>chính </a:t>
            </a:r>
            <a:r>
              <a:rPr lang="en-US" sz="2000" dirty="0" smtClean="0"/>
              <a:t>nó</a:t>
            </a:r>
            <a:endParaRPr lang="en-US" sz="2000" dirty="0"/>
          </a:p>
        </p:txBody>
      </p:sp>
    </p:spTree>
    <p:extLst>
      <p:ext uri="{BB962C8B-B14F-4D97-AF65-F5344CB8AC3E}">
        <p14:creationId xmlns:p14="http://schemas.microsoft.com/office/powerpoint/2010/main" val="280751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Khả năng ứng dụng</a:t>
            </a:r>
          </a:p>
        </p:txBody>
      </p:sp>
      <p:sp>
        <p:nvSpPr>
          <p:cNvPr id="3" name="Content Placeholder 2"/>
          <p:cNvSpPr>
            <a:spLocks noGrp="1"/>
          </p:cNvSpPr>
          <p:nvPr>
            <p:ph idx="1"/>
          </p:nvPr>
        </p:nvSpPr>
        <p:spPr>
          <a:xfrm>
            <a:off x="1217611" y="1998134"/>
            <a:ext cx="9601201" cy="4097866"/>
          </a:xfrm>
        </p:spPr>
        <p:txBody>
          <a:bodyPr>
            <a:noAutofit/>
          </a:bodyPr>
          <a:lstStyle/>
          <a:p>
            <a:pPr lvl="1">
              <a:lnSpc>
                <a:spcPct val="150000"/>
              </a:lnSpc>
              <a:spcBef>
                <a:spcPts val="0"/>
              </a:spcBef>
              <a:spcAft>
                <a:spcPts val="0"/>
              </a:spcAft>
            </a:pPr>
            <a:r>
              <a:rPr lang="en-US" sz="2000" dirty="0"/>
              <a:t>Các tình huống thường thấy khi cần áp dụng một mẫu proxy:</a:t>
            </a:r>
          </a:p>
          <a:p>
            <a:pPr lvl="2">
              <a:lnSpc>
                <a:spcPct val="150000"/>
              </a:lnSpc>
              <a:spcBef>
                <a:spcPts val="0"/>
              </a:spcBef>
              <a:spcAft>
                <a:spcPts val="0"/>
              </a:spcAft>
            </a:pPr>
            <a:r>
              <a:rPr lang="en-US" sz="2000" dirty="0">
                <a:solidFill>
                  <a:schemeClr val="accent1"/>
                </a:solidFill>
              </a:rPr>
              <a:t>Proxy ảo</a:t>
            </a:r>
            <a:r>
              <a:rPr lang="en-US" sz="2000" dirty="0" smtClean="0"/>
              <a:t>: Giữ chổ cho một đối tượng mà đối tượng đó tốn tài nguyên khi được tạo ra. Đối tượng đó được tạo ra chỉ khi có yêu cầu từ client</a:t>
            </a:r>
            <a:r>
              <a:rPr lang="vi-VN" sz="2000" dirty="0"/>
              <a:t> </a:t>
            </a:r>
            <a:endParaRPr lang="en-US" sz="2000" dirty="0"/>
          </a:p>
          <a:p>
            <a:pPr lvl="2">
              <a:lnSpc>
                <a:spcPct val="150000"/>
              </a:lnSpc>
              <a:spcBef>
                <a:spcPts val="0"/>
              </a:spcBef>
              <a:spcAft>
                <a:spcPts val="0"/>
              </a:spcAft>
            </a:pPr>
            <a:r>
              <a:rPr lang="en-US" sz="2000" dirty="0">
                <a:solidFill>
                  <a:schemeClr val="accent1"/>
                </a:solidFill>
              </a:rPr>
              <a:t>Proxy từ xa</a:t>
            </a:r>
            <a:r>
              <a:rPr lang="en-US" sz="2000" dirty="0" smtClean="0"/>
              <a:t>: </a:t>
            </a:r>
            <a:r>
              <a:rPr lang="en-US" sz="2000" dirty="0" smtClean="0">
                <a:solidFill>
                  <a:srgbClr val="FF0000"/>
                </a:solidFill>
              </a:rPr>
              <a:t>??????????</a:t>
            </a:r>
            <a:endParaRPr lang="en-US" sz="2000" dirty="0">
              <a:solidFill>
                <a:srgbClr val="FF0000"/>
              </a:solidFill>
            </a:endParaRPr>
          </a:p>
          <a:p>
            <a:pPr lvl="2">
              <a:lnSpc>
                <a:spcPct val="150000"/>
              </a:lnSpc>
              <a:spcBef>
                <a:spcPts val="0"/>
              </a:spcBef>
              <a:spcAft>
                <a:spcPts val="0"/>
              </a:spcAft>
            </a:pPr>
            <a:r>
              <a:rPr lang="en-US" sz="2000" dirty="0">
                <a:solidFill>
                  <a:schemeClr val="accent1"/>
                </a:solidFill>
              </a:rPr>
              <a:t>Proxy bảo vệ</a:t>
            </a:r>
            <a:r>
              <a:rPr lang="en-US" sz="2000" dirty="0"/>
              <a:t>: Đ</a:t>
            </a:r>
            <a:r>
              <a:rPr lang="en-US" sz="2000" dirty="0" smtClean="0"/>
              <a:t>iều </a:t>
            </a:r>
            <a:r>
              <a:rPr lang="en-US" sz="2000" dirty="0"/>
              <a:t>khiển truy cập đối một đối tượng RealObject nào </a:t>
            </a:r>
            <a:r>
              <a:rPr lang="en-US" sz="2000" dirty="0" smtClean="0"/>
              <a:t>đó. Việc truy cập đến RealObject sẽ được thông qua ProxyObject</a:t>
            </a:r>
            <a:endParaRPr lang="en-US" sz="2000" dirty="0"/>
          </a:p>
          <a:p>
            <a:pPr lvl="2">
              <a:lnSpc>
                <a:spcPct val="150000"/>
              </a:lnSpc>
              <a:spcBef>
                <a:spcPts val="0"/>
              </a:spcBef>
              <a:spcAft>
                <a:spcPts val="0"/>
              </a:spcAft>
            </a:pPr>
            <a:r>
              <a:rPr lang="en-US" sz="2000" dirty="0">
                <a:solidFill>
                  <a:schemeClr val="accent1"/>
                </a:solidFill>
              </a:rPr>
              <a:t>Liên kết thông minh</a:t>
            </a:r>
            <a:r>
              <a:rPr lang="en-US" sz="2000" dirty="0" smtClean="0"/>
              <a:t>: bổ sung hành động cho đối tượng được truy cập như đếm số lượng tham chiếu, tải đối tượng vào bộ nhớ khi nó được tham chiếu lần đầu tiên, kiểm tra đối tượng có đang được truy cập bởi một đối tượng khác hay không</a:t>
            </a:r>
            <a:endParaRPr lang="en-US" sz="2000" dirty="0"/>
          </a:p>
        </p:txBody>
      </p:sp>
    </p:spTree>
    <p:extLst>
      <p:ext uri="{BB962C8B-B14F-4D97-AF65-F5344CB8AC3E}">
        <p14:creationId xmlns:p14="http://schemas.microsoft.com/office/powerpoint/2010/main" val="230782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Cấu trúc</a:t>
            </a:r>
            <a:endParaRPr lang="en-US" dirty="0"/>
          </a:p>
        </p:txBody>
      </p:sp>
      <p:pic>
        <p:nvPicPr>
          <p:cNvPr id="4" name="Picture 3"/>
          <p:cNvPicPr>
            <a:picLocks noChangeAspect="1"/>
          </p:cNvPicPr>
          <p:nvPr/>
        </p:nvPicPr>
        <p:blipFill>
          <a:blip r:embed="rId3"/>
          <a:stretch>
            <a:fillRect/>
          </a:stretch>
        </p:blipFill>
        <p:spPr>
          <a:xfrm>
            <a:off x="252720" y="2209800"/>
            <a:ext cx="5410200" cy="3299246"/>
          </a:xfrm>
          <a:prstGeom prst="rect">
            <a:avLst/>
          </a:prstGeom>
        </p:spPr>
      </p:pic>
      <p:sp>
        <p:nvSpPr>
          <p:cNvPr id="5" name="Content Placeholder 1"/>
          <p:cNvSpPr>
            <a:spLocks noGrp="1"/>
          </p:cNvSpPr>
          <p:nvPr>
            <p:ph idx="1"/>
          </p:nvPr>
        </p:nvSpPr>
        <p:spPr>
          <a:xfrm>
            <a:off x="5637212" y="1845734"/>
            <a:ext cx="5715000" cy="4326466"/>
          </a:xfrm>
        </p:spPr>
        <p:txBody>
          <a:bodyPr>
            <a:normAutofit/>
          </a:bodyPr>
          <a:lstStyle/>
          <a:p>
            <a:pPr lvl="1"/>
            <a:r>
              <a:rPr lang="en-US" sz="2200" b="1" dirty="0"/>
              <a:t>Subject </a:t>
            </a:r>
          </a:p>
          <a:p>
            <a:pPr lvl="2"/>
            <a:r>
              <a:rPr lang="en-US" sz="2200" dirty="0"/>
              <a:t>Định nghĩa một giao diện chung cho cả </a:t>
            </a:r>
            <a:r>
              <a:rPr lang="en-US" sz="2200" dirty="0" smtClean="0"/>
              <a:t>Real Subject </a:t>
            </a:r>
            <a:r>
              <a:rPr lang="en-US" sz="2200" dirty="0"/>
              <a:t>và </a:t>
            </a:r>
            <a:r>
              <a:rPr lang="en-US" sz="2200" dirty="0" smtClean="0"/>
              <a:t>Proxy</a:t>
            </a:r>
            <a:endParaRPr lang="en-US" sz="2200" b="1" dirty="0" smtClean="0"/>
          </a:p>
          <a:p>
            <a:pPr lvl="1"/>
            <a:r>
              <a:rPr lang="en-US" sz="2200" b="1" dirty="0" smtClean="0"/>
              <a:t>Proxy</a:t>
            </a:r>
            <a:endParaRPr lang="en-US" sz="2200" dirty="0"/>
          </a:p>
          <a:p>
            <a:pPr lvl="2"/>
            <a:r>
              <a:rPr lang="en-US" sz="2200" dirty="0"/>
              <a:t>Giữ một tham chiếu cho </a:t>
            </a:r>
            <a:r>
              <a:rPr lang="en-US" sz="2200" dirty="0" smtClean="0"/>
              <a:t>phép </a:t>
            </a:r>
            <a:r>
              <a:rPr lang="en-US" sz="2200" dirty="0"/>
              <a:t>truy cập đến đối tượng thực </a:t>
            </a:r>
            <a:r>
              <a:rPr lang="en-US" sz="2200" dirty="0" smtClean="0"/>
              <a:t>sự (Real Subject)</a:t>
            </a:r>
            <a:endParaRPr lang="en-US" sz="2200" dirty="0"/>
          </a:p>
          <a:p>
            <a:pPr lvl="2"/>
            <a:r>
              <a:rPr lang="en-US" sz="2200" dirty="0"/>
              <a:t>Hiện thực hóa </a:t>
            </a:r>
            <a:r>
              <a:rPr lang="en-US" sz="2200" dirty="0" smtClean="0"/>
              <a:t>giao diện chung (Subject).</a:t>
            </a:r>
            <a:endParaRPr lang="en-US" sz="2200" dirty="0"/>
          </a:p>
          <a:p>
            <a:pPr lvl="2"/>
            <a:r>
              <a:rPr lang="en-US" sz="2200" dirty="0"/>
              <a:t>Giữ quyền điều khiển và quyền truy cập vào đối tượng </a:t>
            </a:r>
            <a:r>
              <a:rPr lang="en-US" sz="2200" dirty="0" smtClean="0"/>
              <a:t>Real Subject</a:t>
            </a:r>
            <a:endParaRPr lang="en-US" sz="2200" dirty="0"/>
          </a:p>
          <a:p>
            <a:pPr lvl="1"/>
            <a:r>
              <a:rPr lang="en-US" sz="2200" b="1" dirty="0" smtClean="0"/>
              <a:t>Real Subject </a:t>
            </a:r>
            <a:endParaRPr lang="en-US" sz="2200" dirty="0"/>
          </a:p>
          <a:p>
            <a:pPr lvl="2"/>
            <a:r>
              <a:rPr lang="en-US" sz="2200" dirty="0" smtClean="0"/>
              <a:t>Đối tượng thực sự được sử dụng thông qua Proxy</a:t>
            </a:r>
            <a:endParaRPr lang="en-US" dirty="0"/>
          </a:p>
        </p:txBody>
      </p:sp>
    </p:spTree>
    <p:extLst>
      <p:ext uri="{BB962C8B-B14F-4D97-AF65-F5344CB8AC3E}">
        <p14:creationId xmlns:p14="http://schemas.microsoft.com/office/powerpoint/2010/main" val="3177150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Mối quan hệ</a:t>
            </a:r>
          </a:p>
        </p:txBody>
      </p:sp>
      <p:pic>
        <p:nvPicPr>
          <p:cNvPr id="4" name="Content Placeholder 3"/>
          <p:cNvPicPr>
            <a:picLocks noGrp="1" noChangeAspect="1"/>
          </p:cNvPicPr>
          <p:nvPr>
            <p:ph idx="1"/>
          </p:nvPr>
        </p:nvPicPr>
        <p:blipFill>
          <a:blip r:embed="rId2"/>
          <a:stretch>
            <a:fillRect/>
          </a:stretch>
        </p:blipFill>
        <p:spPr>
          <a:xfrm>
            <a:off x="303212" y="2133600"/>
            <a:ext cx="5624815" cy="3505200"/>
          </a:xfrm>
          <a:prstGeom prst="rect">
            <a:avLst/>
          </a:prstGeom>
        </p:spPr>
      </p:pic>
      <p:sp>
        <p:nvSpPr>
          <p:cNvPr id="5" name="Content Placeholder 1"/>
          <p:cNvSpPr txBox="1">
            <a:spLocks/>
          </p:cNvSpPr>
          <p:nvPr/>
        </p:nvSpPr>
        <p:spPr>
          <a:xfrm>
            <a:off x="5928027" y="2667000"/>
            <a:ext cx="5715000" cy="3124200"/>
          </a:xfrm>
          <a:prstGeom prst="rect">
            <a:avLst/>
          </a:prstGeom>
        </p:spPr>
        <p:txBody>
          <a:bodyPr vert="horz" lIns="0" tIns="45720" rIns="0" bIns="45720" rtlCol="0">
            <a:normAutofit/>
          </a:bodyPr>
          <a:lst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Constantia" panose="02030602050306030303" pitchFamily="18" charset="0"/>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Constantia" panose="02030602050306030303" pitchFamily="18" charset="0"/>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Constantia" panose="02030602050306030303" pitchFamily="18" charset="0"/>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Constantia" panose="02030602050306030303" pitchFamily="18" charset="0"/>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Constantia" panose="02030602050306030303" pitchFamily="18" charset="0"/>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sz="2200" dirty="0" smtClean="0"/>
              <a:t>Đối tượng Proxy sẽ là đối tượng trung gian và là một lớp bảo vệ cho đối tượng RealSubject khi có truy cập đến đối tượng này</a:t>
            </a:r>
          </a:p>
          <a:p>
            <a:pPr lvl="1"/>
            <a:r>
              <a:rPr lang="en-US" sz="2200" dirty="0" smtClean="0"/>
              <a:t>Không phải tất cả các truy cập đều phải thông qua Proxy</a:t>
            </a:r>
          </a:p>
        </p:txBody>
      </p:sp>
    </p:spTree>
    <p:extLst>
      <p:ext uri="{BB962C8B-B14F-4D97-AF65-F5344CB8AC3E}">
        <p14:creationId xmlns:p14="http://schemas.microsoft.com/office/powerpoint/2010/main" val="342146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hệ quả mang lại</a:t>
            </a:r>
            <a:endParaRPr lang="en-US" dirty="0"/>
          </a:p>
        </p:txBody>
      </p:sp>
      <p:sp>
        <p:nvSpPr>
          <p:cNvPr id="2" name="Content Placeholder 1"/>
          <p:cNvSpPr>
            <a:spLocks noGrp="1"/>
          </p:cNvSpPr>
          <p:nvPr>
            <p:ph idx="1"/>
          </p:nvPr>
        </p:nvSpPr>
        <p:spPr>
          <a:xfrm>
            <a:off x="1217612" y="1845734"/>
            <a:ext cx="9935163" cy="4023360"/>
          </a:xfrm>
        </p:spPr>
        <p:txBody>
          <a:bodyPr>
            <a:normAutofit/>
          </a:bodyPr>
          <a:lstStyle/>
          <a:p>
            <a:pPr lvl="1">
              <a:lnSpc>
                <a:spcPct val="150000"/>
              </a:lnSpc>
              <a:spcBef>
                <a:spcPts val="0"/>
              </a:spcBef>
              <a:spcAft>
                <a:spcPts val="0"/>
              </a:spcAft>
              <a:buFont typeface="Arial" panose="020B0604020202020204" pitchFamily="34" charset="0"/>
              <a:buChar char="•"/>
            </a:pPr>
            <a:r>
              <a:rPr lang="en-US" sz="2000" dirty="0"/>
              <a:t>Che giấu thông tin của các đối tượng thực sự đối với các client sử dụng chúng bằng cách c</a:t>
            </a:r>
            <a:r>
              <a:rPr lang="vi-VN" sz="2000" dirty="0"/>
              <a:t>ung cấp mức truy cập gián tiếp vào đối tượng</a:t>
            </a:r>
            <a:r>
              <a:rPr lang="en-US" sz="2000" dirty="0"/>
              <a:t> đó và cơ chế </a:t>
            </a:r>
            <a:r>
              <a:rPr lang="en-US" sz="2000" b="1" dirty="0"/>
              <a:t> </a:t>
            </a:r>
            <a:r>
              <a:rPr lang="en-US" sz="2000" dirty="0"/>
              <a:t>th</a:t>
            </a:r>
            <a:r>
              <a:rPr lang="vi-VN" sz="2000" dirty="0"/>
              <a:t>am chiếu vào đối tượng đích và chuyển tiếp các yêu cầu đến đối tượng đó.</a:t>
            </a:r>
            <a:endParaRPr lang="en-US" sz="2000" dirty="0"/>
          </a:p>
          <a:p>
            <a:pPr lvl="1">
              <a:lnSpc>
                <a:spcPct val="150000"/>
              </a:lnSpc>
              <a:spcBef>
                <a:spcPts val="0"/>
              </a:spcBef>
              <a:spcAft>
                <a:spcPts val="0"/>
              </a:spcAft>
              <a:buFont typeface="Arial" panose="020B0604020202020204" pitchFamily="34" charset="0"/>
              <a:buChar char="•"/>
            </a:pPr>
            <a:r>
              <a:rPr lang="en-US" sz="2000" dirty="0"/>
              <a:t>Tối ưu hóa hoạt động của hệ thống nhờ cơ chế tải theo nhu cầu – demand loading.</a:t>
            </a:r>
          </a:p>
          <a:p>
            <a:pPr lvl="1">
              <a:lnSpc>
                <a:spcPct val="150000"/>
              </a:lnSpc>
              <a:spcBef>
                <a:spcPts val="0"/>
              </a:spcBef>
              <a:spcAft>
                <a:spcPts val="0"/>
              </a:spcAft>
              <a:buFont typeface="Arial" panose="020B0604020202020204" pitchFamily="34" charset="0"/>
              <a:buChar char="•"/>
            </a:pPr>
            <a:r>
              <a:rPr lang="vi-VN" sz="2000" dirty="0"/>
              <a:t>Cả proxy và đối tượng đích đều kế thừa hoặc thực thi chung một lớp giao diện. Mã máy dịch cho lớp giao diện thường “nhẹ” hơn các lớp cụ thể và do đó có thể giảm được thời gian tải dữ liệu giữa server và client</a:t>
            </a:r>
            <a:r>
              <a:rPr lang="vi-VN" sz="2000" dirty="0" smtClean="0"/>
              <a:t>.</a:t>
            </a:r>
            <a:endParaRPr lang="en-US" sz="2000" dirty="0"/>
          </a:p>
        </p:txBody>
      </p:sp>
    </p:spTree>
    <p:extLst>
      <p:ext uri="{BB962C8B-B14F-4D97-AF65-F5344CB8AC3E}">
        <p14:creationId xmlns:p14="http://schemas.microsoft.com/office/powerpoint/2010/main" val="248686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Các chú ý liên quan đến cài đặt</a:t>
            </a:r>
          </a:p>
        </p:txBody>
      </p:sp>
      <p:sp>
        <p:nvSpPr>
          <p:cNvPr id="2" name="Content Placeholder 1"/>
          <p:cNvSpPr>
            <a:spLocks noGrp="1"/>
          </p:cNvSpPr>
          <p:nvPr>
            <p:ph idx="1"/>
          </p:nvPr>
        </p:nvSpPr>
        <p:spPr>
          <a:xfrm>
            <a:off x="1096994" y="2072640"/>
            <a:ext cx="10055781" cy="4023360"/>
          </a:xfrm>
        </p:spPr>
        <p:txBody>
          <a:bodyPr/>
          <a:lstStyle/>
          <a:p>
            <a:r>
              <a:rPr lang="en-US" dirty="0"/>
              <a:t>- </a:t>
            </a:r>
            <a:r>
              <a:rPr lang="en-US" dirty="0" smtClean="0"/>
              <a:t>Mẫu proxy cung cấp cùng một interface cho đối tượng thực và đối tượng Proxy</a:t>
            </a:r>
            <a:endParaRPr lang="en-US" dirty="0"/>
          </a:p>
          <a:p>
            <a:r>
              <a:rPr lang="en-US" dirty="0" smtClean="0"/>
              <a:t>- Mẫu Decorator và mẫu Proxy có mục đích khác nhau nhưng cấu trúc thì giống nhau</a:t>
            </a:r>
          </a:p>
          <a:p>
            <a:r>
              <a:rPr lang="en-US" dirty="0" smtClean="0"/>
              <a:t>- Đối tượng Proxy luôn luôn giữ một tham chiếu đến đối tượng thực sự</a:t>
            </a:r>
          </a:p>
        </p:txBody>
      </p:sp>
    </p:spTree>
    <p:extLst>
      <p:ext uri="{BB962C8B-B14F-4D97-AF65-F5344CB8AC3E}">
        <p14:creationId xmlns:p14="http://schemas.microsoft.com/office/powerpoint/2010/main" val="385339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1195</Words>
  <Application>Microsoft Office PowerPoint</Application>
  <PresentationFormat>Custom</PresentationFormat>
  <Paragraphs>79</Paragraphs>
  <Slides>14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Century Gothic</vt:lpstr>
      <vt:lpstr>Constantia</vt:lpstr>
      <vt:lpstr>Courier New</vt:lpstr>
      <vt:lpstr>Verdana</vt:lpstr>
      <vt:lpstr>Retrospect</vt:lpstr>
      <vt:lpstr>DESIGN  PATTERN</vt:lpstr>
      <vt:lpstr>Mẫu Proxy</vt:lpstr>
      <vt:lpstr>Định nghĩa </vt:lpstr>
      <vt:lpstr>Khi nào sử dụng? </vt:lpstr>
      <vt:lpstr>Khả năng ứng dụng</vt:lpstr>
      <vt:lpstr>Cấu trúc</vt:lpstr>
      <vt:lpstr>Mối quan hệ</vt:lpstr>
      <vt:lpstr>Các hệ quả mang lại</vt:lpstr>
      <vt:lpstr>Các chú ý liên quan đến cài đặt</vt:lpstr>
      <vt:lpstr>Demo</vt:lpstr>
      <vt:lpstr>Sơ đồ lớp</vt:lpstr>
      <vt:lpstr>Code mẫu</vt:lpstr>
      <vt:lpstr>Ví dụ về một số hệ thống thực tế</vt:lpstr>
      <vt:lpstr>Các mẫu liên quan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2016-10-16T14:17:38Z</dcterms:created>
  <dcterms:modified xsi:type="dcterms:W3CDTF">2016-12-06T14:35:20Z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