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59" r:id="rId6"/>
    <p:sldId id="260" r:id="rId7"/>
    <p:sldId id="262" r:id="rId8"/>
    <p:sldId id="263" r:id="rId9"/>
    <p:sldId id="264"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12/7/2016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Composite</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normAutofit lnSpcReduction="10000"/>
          </a:bodyPr>
          <a:lstStyle/>
          <a:p>
            <a:pPr lvl="0"/>
            <a:r>
              <a:rPr lang="en-US"/>
              <a:t>Thông thường liên kết </a:t>
            </a:r>
            <a:r>
              <a:rPr lang="en-US"/>
              <a:t>“component-cha </a:t>
            </a:r>
            <a:r>
              <a:rPr lang="en-US"/>
              <a:t>của component” được sử dụng trong mẫu Chain of Reponsibility.</a:t>
            </a:r>
          </a:p>
          <a:p>
            <a:pPr lvl="0"/>
            <a:r>
              <a:rPr lang="en-US"/>
              <a:t>Mẫu Decorator cũng thường được sử dụng với Composite</a:t>
            </a:r>
            <a:r>
              <a:rPr lang="en-US"/>
              <a:t>. </a:t>
            </a:r>
          </a:p>
          <a:p>
            <a:pPr lvl="1"/>
            <a:r>
              <a:rPr lang="en-US"/>
              <a:t>Khi </a:t>
            </a:r>
            <a:r>
              <a:rPr lang="en-US"/>
              <a:t>Decoratior và Composite cùng được sử dụng cùng nhau, chúng thường sẽ có một lớp cha chung. Do đó Decorator sẽ hỗ trợ giao diện Component với các thao tác như Add, Remove và GetChild.</a:t>
            </a:r>
          </a:p>
          <a:p>
            <a:pPr lvl="0"/>
            <a:r>
              <a:rPr lang="en-US"/>
              <a:t>Flyweight để cho chúng ta chia sẻ các thành phần, nhưng chúng sẽ không còn tham chiếu đến cha của chúng.</a:t>
            </a:r>
          </a:p>
          <a:p>
            <a:pPr lvl="0"/>
            <a:r>
              <a:rPr lang="en-US"/>
              <a:t>Iterator có thể </a:t>
            </a:r>
            <a:r>
              <a:rPr lang="en-US"/>
              <a:t>được sử </a:t>
            </a:r>
            <a:r>
              <a:rPr lang="en-US"/>
              <a:t>dụng để duyệt </a:t>
            </a:r>
            <a:r>
              <a:rPr lang="en-US"/>
              <a:t>qua các thành phần bên trong đối tượng Composite.</a:t>
            </a:r>
            <a:endParaRPr lang="en-US"/>
          </a:p>
          <a:p>
            <a:pPr lvl="0"/>
            <a:r>
              <a:rPr lang="en-US"/>
              <a:t>Visitor định vị các thao tác và các hành vi nào sẽ được phân phối trên lớp </a:t>
            </a:r>
            <a:r>
              <a:rPr lang="en-US"/>
              <a:t>Composite và lớp </a:t>
            </a:r>
            <a:r>
              <a:rPr lang="en-US"/>
              <a:t>Leaf.</a:t>
            </a:r>
          </a:p>
          <a:p>
            <a:endParaRPr lang="en-US" b="1"/>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r>
              <a:rPr lang="en-US"/>
              <a:t>Các hệ điều hành Linux sử dụng cấu trúc Composite để lưu trữ thông tin tập tin và </a:t>
            </a:r>
            <a:r>
              <a:rPr lang="en-US"/>
              <a:t>thư mục.</a:t>
            </a:r>
            <a:endParaRPr lang="en-US"/>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a:t>
            </a:r>
            <a:r>
              <a:rPr lang="en-US"/>
              <a:t>Composite Pattern.</a:t>
            </a:r>
            <a:endParaRPr lang="en-US" b="1"/>
          </a:p>
          <a:p>
            <a:r>
              <a:rPr lang="en-US"/>
              <a:t>Tên ngắn gọn</a:t>
            </a:r>
            <a:r>
              <a:rPr lang="en-US" b="1"/>
              <a:t>:</a:t>
            </a:r>
            <a:r>
              <a:rPr lang="en-US"/>
              <a:t> Composite.</a:t>
            </a:r>
            <a:endParaRPr lang="en-US" b="1"/>
          </a:p>
          <a:p>
            <a:r>
              <a:rPr lang="en-US"/>
              <a:t>Phân loại: Mẫu kiến trúc</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pPr lvl="0"/>
            <a:r>
              <a:rPr lang="en-US"/>
              <a:t>Kết hợp (compose) các đối tượng thành một cấu trúc hình cây để biểu diễn một cây phân cấp một phần – toàn bộ (part-whole hierarchies).</a:t>
            </a:r>
          </a:p>
          <a:p>
            <a:pPr lvl="0"/>
            <a:r>
              <a:rPr lang="en-US"/>
              <a:t>Mẫu Composites cho phép client xử lý một đối tượng riêng hoặc toàn bộ đối tượng theo cùng một cách.</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normAutofit lnSpcReduction="10000"/>
          </a:bodyPr>
          <a:lstStyle/>
          <a:p>
            <a:pPr lvl="0"/>
            <a:r>
              <a:rPr lang="en-US"/>
              <a:t>Giả sử chúng ta có một ứng dụng đồ họa, biểu diễn cho một đối tượng đồ họa là lớp Graphic.</a:t>
            </a:r>
            <a:endParaRPr lang="en-US" sz="1400"/>
          </a:p>
          <a:p>
            <a:pPr lvl="0"/>
            <a:r>
              <a:rPr lang="en-US"/>
              <a:t>Khi đó, một Graphic có thể là:</a:t>
            </a:r>
            <a:endParaRPr lang="en-US" sz="1400"/>
          </a:p>
          <a:p>
            <a:pPr lvl="1"/>
            <a:r>
              <a:rPr lang="en-US"/>
              <a:t>Một Line</a:t>
            </a:r>
            <a:r>
              <a:rPr lang="en-US" b="1"/>
              <a:t>;</a:t>
            </a:r>
            <a:endParaRPr lang="en-US" sz="1200"/>
          </a:p>
          <a:p>
            <a:pPr lvl="1"/>
            <a:r>
              <a:rPr lang="en-US"/>
              <a:t>Một Rectangle;</a:t>
            </a:r>
            <a:endParaRPr lang="en-US" sz="1200"/>
          </a:p>
          <a:p>
            <a:pPr lvl="1"/>
            <a:r>
              <a:rPr lang="en-US"/>
              <a:t>Một Text Box;</a:t>
            </a:r>
            <a:endParaRPr lang="en-US" sz="1200"/>
          </a:p>
          <a:p>
            <a:pPr lvl="1"/>
            <a:r>
              <a:rPr lang="en-US"/>
              <a:t>Hoặc là bất cứ sự </a:t>
            </a:r>
            <a:r>
              <a:rPr lang="en-US"/>
              <a:t>kết hợp</a:t>
            </a:r>
          </a:p>
          <a:p>
            <a:pPr marL="457200" lvl="1" indent="0">
              <a:buNone/>
            </a:pPr>
            <a:r>
              <a:rPr lang="en-US"/>
              <a:t>nào của các </a:t>
            </a:r>
            <a:r>
              <a:rPr lang="en-US"/>
              <a:t>thành phần trên,…</a:t>
            </a:r>
            <a:endParaRPr lang="en-US" sz="1200"/>
          </a:p>
          <a:p>
            <a:pPr lvl="0"/>
            <a:r>
              <a:rPr lang="en-US"/>
              <a:t>Sử dụng mẫu Composite, chúng ta có thể quản lý các các đối tượng graphic trên theo một cách như nhau.</a:t>
            </a:r>
            <a:endParaRPr lang="en-US" sz="1400"/>
          </a:p>
          <a:p>
            <a:r>
              <a:rPr lang="en-US"/>
              <a:t> </a:t>
            </a:r>
            <a:endParaRPr lang="en-US" sz="1400"/>
          </a:p>
          <a:p>
            <a:endParaRPr lang="en-US"/>
          </a:p>
        </p:txBody>
      </p:sp>
      <p:pic>
        <p:nvPicPr>
          <p:cNvPr id="4" name="Picture 3" descr="composite-movitation"/>
          <p:cNvPicPr/>
          <p:nvPr/>
        </p:nvPicPr>
        <p:blipFill>
          <a:blip r:embed="rId2">
            <a:extLst>
              <a:ext uri="{28A0092B-C50C-407E-A947-70E740481C1C}">
                <a14:useLocalDpi xmlns:a14="http://schemas.microsoft.com/office/drawing/2010/main" val="0"/>
              </a:ext>
            </a:extLst>
          </a:blip>
          <a:srcRect/>
          <a:stretch>
            <a:fillRect/>
          </a:stretch>
        </p:blipFill>
        <p:spPr bwMode="auto">
          <a:xfrm>
            <a:off x="4422640" y="2448639"/>
            <a:ext cx="5271770" cy="2472690"/>
          </a:xfrm>
          <a:prstGeom prst="rect">
            <a:avLst/>
          </a:prstGeom>
          <a:noFill/>
          <a:ln>
            <a:noFill/>
          </a:ln>
        </p:spPr>
      </p:pic>
    </p:spTree>
    <p:extLst>
      <p:ext uri="{BB962C8B-B14F-4D97-AF65-F5344CB8AC3E}">
        <p14:creationId xmlns:p14="http://schemas.microsoft.com/office/powerpoint/2010/main" val="320297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pPr lvl="0"/>
            <a:r>
              <a:rPr lang="en-US"/>
              <a:t>Khi chúng ta muốn biểu diễn một cây phân cấp một phần-toàn bộ (part-whole hierarchies)của các đối tượng</a:t>
            </a:r>
          </a:p>
          <a:p>
            <a:pPr lvl="0"/>
            <a:r>
              <a:rPr lang="en-US"/>
              <a:t>Khi chúng ta các client có khả năng bỏ qua các khác biệt giữa một sự kết hợp của các đối tượng và các đối tượng riêng biệt. Client sẽ đối xử chúng (các đối tượng trong kiến trúc kết hợp) theo cùng một cách như nhau.</a:t>
            </a:r>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a:xfrm>
            <a:off x="5089969" y="1283369"/>
            <a:ext cx="4743841" cy="5406190"/>
          </a:xfrm>
        </p:spPr>
        <p:txBody>
          <a:bodyPr>
            <a:normAutofit fontScale="70000" lnSpcReduction="20000"/>
          </a:bodyPr>
          <a:lstStyle/>
          <a:p>
            <a:pPr lvl="0"/>
            <a:r>
              <a:rPr lang="en-US" b="1"/>
              <a:t>Component</a:t>
            </a:r>
            <a:endParaRPr lang="en-US" sz="1400"/>
          </a:p>
          <a:p>
            <a:pPr lvl="1"/>
            <a:r>
              <a:rPr lang="en-US"/>
              <a:t>Định nghĩa một giao diện cho các đối tượng trong composition.</a:t>
            </a:r>
            <a:endParaRPr lang="en-US" sz="1200"/>
          </a:p>
          <a:p>
            <a:pPr lvl="1"/>
            <a:r>
              <a:rPr lang="en-US"/>
              <a:t>Cài đặt các hành vi mặc định cho giao diện, các hành vi chung của các lớp một cách phù hợp.</a:t>
            </a:r>
            <a:endParaRPr lang="en-US" sz="1200"/>
          </a:p>
          <a:p>
            <a:pPr lvl="1"/>
            <a:r>
              <a:rPr lang="en-US"/>
              <a:t>Khai báo một giao diện cho việc truy cập và quản lý các thành phần con sẽ tham gia vào tập hợp.</a:t>
            </a:r>
            <a:endParaRPr lang="en-US" sz="1200"/>
          </a:p>
          <a:p>
            <a:pPr lvl="1"/>
            <a:r>
              <a:rPr lang="en-US"/>
              <a:t>Định nghĩa một giao diện cho việc truy cập các đối tượng cha của các thành phần theo một cấu trúc đệ quy và cài đặt nó nếu phù hợp.</a:t>
            </a:r>
            <a:endParaRPr lang="en-US" sz="1200"/>
          </a:p>
          <a:p>
            <a:pPr lvl="0"/>
            <a:r>
              <a:rPr lang="en-US" b="1"/>
              <a:t>Leaf:</a:t>
            </a:r>
            <a:endParaRPr lang="en-US" sz="1400"/>
          </a:p>
          <a:p>
            <a:pPr lvl="1"/>
            <a:r>
              <a:rPr lang="en-US"/>
              <a:t>Đại diện cho một đối tượng lá là trong composition. </a:t>
            </a:r>
            <a:endParaRPr lang="en-US" sz="1200"/>
          </a:p>
          <a:p>
            <a:pPr lvl="1"/>
            <a:r>
              <a:rPr lang="en-US"/>
              <a:t>Lá là đối tượng cơ bản nhất, nó không chứa các đối tượng khác.</a:t>
            </a:r>
            <a:endParaRPr lang="en-US" sz="1200"/>
          </a:p>
          <a:p>
            <a:pPr lvl="1"/>
            <a:r>
              <a:rPr lang="en-US"/>
              <a:t>Định nghĩa các hành vi cho các đối tượng nguyên thuỷ trong composition.</a:t>
            </a:r>
            <a:endParaRPr lang="en-US" sz="1200"/>
          </a:p>
          <a:p>
            <a:pPr lvl="0"/>
            <a:r>
              <a:rPr lang="en-US" b="1"/>
              <a:t>Composite:</a:t>
            </a:r>
            <a:endParaRPr lang="en-US" sz="1400"/>
          </a:p>
          <a:p>
            <a:pPr lvl="1"/>
            <a:r>
              <a:rPr lang="en-US"/>
              <a:t>Định nghĩa hành vi cho các thành phần có chứa các thành phần con.</a:t>
            </a:r>
            <a:endParaRPr lang="en-US" sz="1200"/>
          </a:p>
          <a:p>
            <a:pPr lvl="1"/>
            <a:r>
              <a:rPr lang="en-US"/>
              <a:t>Lưu trữ các thành phần con.</a:t>
            </a:r>
            <a:endParaRPr lang="en-US" sz="1200"/>
          </a:p>
          <a:p>
            <a:pPr lvl="1"/>
            <a:r>
              <a:rPr lang="en-US"/>
              <a:t>Hiện thực các hành vi liên quan đến các thành phần con được định nghĩa trong giao diện Component.</a:t>
            </a:r>
            <a:endParaRPr lang="en-US" sz="1200"/>
          </a:p>
          <a:p>
            <a:pPr lvl="0"/>
            <a:r>
              <a:rPr lang="en-US" b="1"/>
              <a:t>Client:</a:t>
            </a:r>
            <a:endParaRPr lang="en-US" sz="1400"/>
          </a:p>
          <a:p>
            <a:pPr lvl="1"/>
            <a:r>
              <a:rPr lang="en-US"/>
              <a:t>Điều khiển các đối tượng trong composition thông qua giao diện </a:t>
            </a:r>
            <a:r>
              <a:rPr lang="en-US"/>
              <a:t>Component.</a:t>
            </a:r>
            <a:endParaRPr lang="en-US" sz="1200"/>
          </a:p>
        </p:txBody>
      </p:sp>
      <p:pic>
        <p:nvPicPr>
          <p:cNvPr id="5" name="Content Placeholder 4"/>
          <p:cNvPicPr>
            <a:picLocks noGrp="1" noChangeAspect="1"/>
          </p:cNvPicPr>
          <p:nvPr>
            <p:ph sz="half" idx="1"/>
          </p:nvPr>
        </p:nvPicPr>
        <p:blipFill>
          <a:blip r:embed="rId2"/>
          <a:stretch>
            <a:fillRect/>
          </a:stretch>
        </p:blipFill>
        <p:spPr>
          <a:xfrm>
            <a:off x="330231" y="2447713"/>
            <a:ext cx="4598328" cy="3279319"/>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0492" y="1171074"/>
            <a:ext cx="4552646" cy="5454315"/>
          </a:xfrm>
          <a:prstGeom prst="rect">
            <a:avLst/>
          </a:prstGeom>
          <a:noFill/>
          <a:ln>
            <a:noFill/>
          </a:ln>
          <a:effectLst/>
        </p:spPr>
      </p:pic>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r>
              <a:rPr lang="en-US"/>
              <a:t>Ưu điểm:</a:t>
            </a:r>
          </a:p>
          <a:p>
            <a:pPr lvl="1"/>
            <a:r>
              <a:rPr lang="en-US"/>
              <a:t>Định </a:t>
            </a:r>
            <a:r>
              <a:rPr lang="en-US"/>
              <a:t>nghĩa một cây phân cấp lớp bao gồm các đối tượng cơ bản và các đối tượng </a:t>
            </a:r>
            <a:r>
              <a:rPr lang="en-US"/>
              <a:t>kết hợp</a:t>
            </a:r>
          </a:p>
          <a:p>
            <a:pPr lvl="1"/>
            <a:r>
              <a:rPr lang="en-US"/>
              <a:t>Làm cho code bên client trở nên đơn giản hơn.</a:t>
            </a:r>
          </a:p>
          <a:p>
            <a:pPr lvl="1"/>
            <a:r>
              <a:rPr lang="en-US"/>
              <a:t>Dễ dàng thêm các kiểu thành </a:t>
            </a:r>
            <a:r>
              <a:rPr lang="en-US"/>
              <a:t>phần mới.</a:t>
            </a:r>
            <a:endParaRPr lang="en-US"/>
          </a:p>
          <a:p>
            <a:r>
              <a:rPr lang="en-US"/>
              <a:t>Nhược điểm: </a:t>
            </a:r>
          </a:p>
          <a:p>
            <a:pPr lvl="1"/>
            <a:r>
              <a:rPr lang="en-US"/>
              <a:t>Làm </a:t>
            </a:r>
            <a:r>
              <a:rPr lang="en-US"/>
              <a:t>cho thiết kết trở nên </a:t>
            </a:r>
            <a:r>
              <a:rPr lang="en-US"/>
              <a:t>chung chung (overly general).</a:t>
            </a:r>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TotalTime>
  <Words>679</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Mẫu Composite</vt:lpstr>
      <vt:lpstr>Giới thiệu </vt:lpstr>
      <vt:lpstr>Mục đích, ý định</vt:lpstr>
      <vt:lpstr>Động lực sử dụng</vt:lpstr>
      <vt:lpstr>Khi nào sử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34</cp:revision>
  <dcterms:created xsi:type="dcterms:W3CDTF">2016-11-11T15:20:19Z</dcterms:created>
  <dcterms:modified xsi:type="dcterms:W3CDTF">2016-12-07T14:46:45Z</dcterms:modified>
</cp:coreProperties>
</file>