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6"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Flyweight</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5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a:r>
              <a:rPr lang="en-US"/>
              <a:t>Mẫu Flyweight thường được kết hợp với mẫu Composite để hiện thực cấu trúc cây phân cấp logic.</a:t>
            </a:r>
          </a:p>
          <a:p>
            <a:pPr lvl="0"/>
            <a:r>
              <a:rPr lang="en-US"/>
              <a:t>Các đối tượng State và Strategy được hiện thực như các flyweight thì tốt hơn.</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Flyweight Pattern.</a:t>
            </a:r>
            <a:endParaRPr lang="en-US" b="1"/>
          </a:p>
          <a:p>
            <a:r>
              <a:rPr lang="en-US"/>
              <a:t>Phân loại: Mẫu kiến trúc.</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Sử dụng việc chia sẻ để giúp cho việc xử lý các đối tượng lớn một cách hiệu quả.</a:t>
            </a:r>
          </a:p>
          <a:p>
            <a:pPr lvl="0"/>
            <a:r>
              <a:rPr lang="en-US"/>
              <a:t>Một mẫu flyweight là một đối tượng chia sẻ mà có thể sử dụng trong đồng thời nhiều ngữ cảnh. Mẫu flyweight hoạt động như một đối tượng độc lập trong mỗi thời điểm.</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lstStyle/>
          <a:p>
            <a:pPr lvl="0"/>
            <a:r>
              <a:rPr lang="en-US"/>
              <a:t>Thay vì phải làm việc với nhiều đối tượng độc lập, to lớn, bạn giảm bớt kích thước chúng bằng việc tạo một tập hợp các đối tượng dùng chung nhỏ hơn, gọi là flyweight mà bạn có thể cài đặt vào lúc thực thi chương trình để chúng trông giống như những đối tượng lớn hơn.</a:t>
            </a:r>
          </a:p>
          <a:p>
            <a:pPr lvl="0"/>
            <a:r>
              <a:rPr lang="en-US"/>
              <a:t>Mỗi đối tượng to lớn có thể tiêu tốn nhiều tài nguyên hệ thống, bằng cách tách những điểm giống nhau của các đối tượng này, và dựa trên việc cấu hình thời gian thực để mô phỏng lại các đối tượng lớn, bạn đã làm giảm bớt gánh nặng lên tài nguyên hệ thống.</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ứng dụng</a:t>
            </a:r>
          </a:p>
        </p:txBody>
      </p:sp>
      <p:sp>
        <p:nvSpPr>
          <p:cNvPr id="3" name="Content Placeholder 2"/>
          <p:cNvSpPr>
            <a:spLocks noGrp="1"/>
          </p:cNvSpPr>
          <p:nvPr>
            <p:ph idx="1"/>
          </p:nvPr>
        </p:nvSpPr>
        <p:spPr/>
        <p:txBody>
          <a:bodyPr>
            <a:normAutofit/>
          </a:bodyPr>
          <a:lstStyle/>
          <a:p>
            <a:pPr lvl="0"/>
            <a:r>
              <a:rPr lang="en-US"/>
              <a:t>Khi ứng dụng sử dụng một số lượng lớn các đối tượng.</a:t>
            </a:r>
          </a:p>
          <a:p>
            <a:pPr lvl="0"/>
            <a:r>
              <a:rPr lang="en-US"/>
              <a:t>Chi phí lưu trữ cao bởi vì dung lượng của mỗi đối tượng.</a:t>
            </a:r>
          </a:p>
          <a:p>
            <a:pPr lvl="0"/>
            <a:r>
              <a:rPr lang="en-US"/>
              <a:t>Đa số các trạng thái của đối tượng thể hiện là extrinsic state (trạng thái bên ngoài).</a:t>
            </a:r>
          </a:p>
          <a:p>
            <a:pPr lvl="0"/>
            <a:r>
              <a:rPr lang="en-US"/>
              <a:t>Nhiều nhóm các đối tượng có thể được thay thế bằng một số các đối tượng có liên quan được chia sẻ  một khi các extrinsic state bị gỡ bỏ.</a:t>
            </a:r>
          </a:p>
          <a:p>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089970" y="1379621"/>
            <a:ext cx="5225104" cy="4828674"/>
          </a:xfrm>
        </p:spPr>
        <p:txBody>
          <a:bodyPr>
            <a:normAutofit fontScale="70000" lnSpcReduction="20000"/>
          </a:bodyPr>
          <a:lstStyle/>
          <a:p>
            <a:pPr lvl="0"/>
            <a:r>
              <a:rPr lang="en-US" b="1"/>
              <a:t>Flyweight:</a:t>
            </a:r>
            <a:endParaRPr lang="en-US" sz="1600"/>
          </a:p>
          <a:p>
            <a:pPr lvl="1"/>
            <a:r>
              <a:rPr lang="en-US"/>
              <a:t>Khai báo một interface mà thông qua nó các flyweight có thể nhận và xử lý trên các trạng thái extrinsic.</a:t>
            </a:r>
            <a:endParaRPr lang="en-US" sz="1400"/>
          </a:p>
          <a:p>
            <a:pPr lvl="0"/>
            <a:r>
              <a:rPr lang="en-US" b="1"/>
              <a:t>ConcreteFlyweight</a:t>
            </a:r>
            <a:r>
              <a:rPr lang="en-US"/>
              <a:t>:</a:t>
            </a:r>
            <a:endParaRPr lang="en-US" sz="1600"/>
          </a:p>
          <a:p>
            <a:pPr lvl="1"/>
            <a:r>
              <a:rPr lang="en-US"/>
              <a:t>Thực thi giao diện Flyweight và thêm vào phần lưu trữ cho trạng thái nội (intrinsic state) nếu có. </a:t>
            </a:r>
            <a:endParaRPr lang="en-US" sz="1400"/>
          </a:p>
          <a:p>
            <a:pPr lvl="1"/>
            <a:r>
              <a:rPr lang="en-US"/>
              <a:t>Một đối tượng ConcreteFlyweight phải có khả năng chia sẻ được. Bất kì trạng thái nào mà nó lưu trữ phải là trạng thái nội; nghĩa là nó phải độc lập với bối cảnh của đối tượng ConcreteFlyweight.</a:t>
            </a:r>
            <a:endParaRPr lang="en-US" sz="1400"/>
          </a:p>
          <a:p>
            <a:pPr lvl="0"/>
            <a:r>
              <a:rPr lang="en-US" b="1"/>
              <a:t>UnsharedConcreteFlyweight</a:t>
            </a:r>
            <a:r>
              <a:rPr lang="en-US"/>
              <a:t>: </a:t>
            </a:r>
            <a:endParaRPr lang="en-US" sz="1600"/>
          </a:p>
          <a:p>
            <a:pPr lvl="1"/>
            <a:r>
              <a:rPr lang="en-US"/>
              <a:t>Không phải tất cả các lớp con đều cần được chia sẻ. </a:t>
            </a:r>
            <a:endParaRPr lang="en-US" sz="1400"/>
          </a:p>
          <a:p>
            <a:pPr lvl="1"/>
            <a:r>
              <a:rPr lang="en-US"/>
              <a:t>Flyweight interface cho phép chia sẻ, nhưng nó không ép buộc. </a:t>
            </a:r>
            <a:endParaRPr lang="en-US" sz="1400"/>
          </a:p>
          <a:p>
            <a:pPr lvl="0"/>
            <a:r>
              <a:rPr lang="en-US" b="1"/>
              <a:t>Client:</a:t>
            </a:r>
            <a:endParaRPr lang="en-US" sz="1600"/>
          </a:p>
          <a:p>
            <a:pPr lvl="1"/>
            <a:r>
              <a:rPr lang="en-US"/>
              <a:t>Giữ tham chiếu đến một (nhiều) đối tượng flyweight.</a:t>
            </a:r>
            <a:endParaRPr lang="en-US" sz="1400"/>
          </a:p>
          <a:p>
            <a:pPr lvl="1"/>
            <a:r>
              <a:rPr lang="en-US"/>
              <a:t>Tính toán hoặc lưu trữ các trạng thái ngoại của flyweight.</a:t>
            </a:r>
            <a:endParaRPr lang="en-US" sz="1400"/>
          </a:p>
          <a:p>
            <a:pPr lvl="0"/>
            <a:r>
              <a:rPr lang="en-US" b="1"/>
              <a:t>Flyweight Factory:</a:t>
            </a:r>
            <a:endParaRPr lang="en-US" sz="1600"/>
          </a:p>
          <a:p>
            <a:pPr lvl="1"/>
            <a:r>
              <a:rPr lang="en-US"/>
              <a:t>Tạo và quản lý các đối tượng flyweight</a:t>
            </a:r>
            <a:endParaRPr lang="en-US" sz="1400"/>
          </a:p>
          <a:p>
            <a:pPr lvl="1"/>
            <a:r>
              <a:rPr lang="en-US"/>
              <a:t>Đảm bảo rằng các flyweight được chia sẻ một cách đúng đắn. Khi một client yêu cầu một flyweight, FlyweightFactory trả về một flyweight hoặc tạo mới nếu không có.</a:t>
            </a:r>
            <a:endParaRPr lang="en-US" sz="1400"/>
          </a:p>
          <a:p>
            <a:endParaRPr lang="en-US"/>
          </a:p>
        </p:txBody>
      </p:sp>
      <p:pic>
        <p:nvPicPr>
          <p:cNvPr id="5" name="Content Placeholder 4"/>
          <p:cNvPicPr>
            <a:picLocks noGrp="1" noChangeAspect="1"/>
          </p:cNvPicPr>
          <p:nvPr>
            <p:ph sz="half" idx="1"/>
          </p:nvPr>
        </p:nvPicPr>
        <p:blipFill>
          <a:blip r:embed="rId2"/>
          <a:stretch>
            <a:fillRect/>
          </a:stretch>
        </p:blipFill>
        <p:spPr>
          <a:xfrm>
            <a:off x="364636" y="2602663"/>
            <a:ext cx="4611032" cy="2755399"/>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545" y="1930400"/>
            <a:ext cx="5502760" cy="3892884"/>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Ưu điểm:</a:t>
            </a:r>
          </a:p>
          <a:p>
            <a:pPr lvl="1"/>
            <a:r>
              <a:rPr lang="en-US"/>
              <a:t>Sử dụng mẫu này hợp lý giúp tang hiệu suất của chương trình khi phải làm việc với nhiều đối tượng có kích thước lớn.</a:t>
            </a:r>
          </a:p>
          <a:p>
            <a:r>
              <a:rPr lang="en-US"/>
              <a:t>Hạn chế:</a:t>
            </a:r>
          </a:p>
          <a:p>
            <a:pPr lvl="1"/>
            <a:r>
              <a:rPr lang="en-US"/>
              <a:t>Cần tốn thao tác để cài đặt đối tượng flyweight.</a:t>
            </a:r>
          </a:p>
          <a:p>
            <a:pPr lvl="1"/>
            <a:endParaRPr lang="en-US"/>
          </a:p>
          <a:p>
            <a:pPr lvl="1"/>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588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Flyweight</vt:lpstr>
      <vt:lpstr>Giới thiệu </vt:lpstr>
      <vt:lpstr>Mục đích, ý định</vt:lpstr>
      <vt:lpstr>Động lực sử dụng</vt:lpstr>
      <vt:lpstr>Khi nào ứng dụng</vt:lpstr>
      <vt:lpstr>Cấu trúc - Thành phần</vt:lpstr>
      <vt:lpstr>Mối quan hệ</vt:lpstr>
      <vt:lpstr>Các hệ quả mang lại</vt:lpstr>
      <vt:lpstr>Các chú ý liên quan đến cài đặt</vt:lpstr>
      <vt:lpstr>Ví dụ về một số hệ thống thực tế</vt:lpstr>
      <vt:lpstr>Các mẫu có liên quan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31</cp:revision>
  <dcterms:created xsi:type="dcterms:W3CDTF">2016-11-11T15:20:19Z</dcterms:created>
  <dcterms:modified xsi:type="dcterms:W3CDTF">2016-12-07T13:14:57Z</dcterms:modified>
</cp:coreProperties>
</file>