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09" r:id="rId2"/>
  </p:sldMasterIdLst>
  <p:notesMasterIdLst>
    <p:notesMasterId r:id="rId23"/>
  </p:notesMasterIdLst>
  <p:handoutMasterIdLst>
    <p:handoutMasterId r:id="rId24"/>
  </p:handoutMasterIdLst>
  <p:sldIdLst>
    <p:sldId id="256" r:id="rId3"/>
    <p:sldId id="257" r:id="rId4"/>
    <p:sldId id="258" r:id="rId5"/>
    <p:sldId id="259" r:id="rId6"/>
    <p:sldId id="263" r:id="rId7"/>
    <p:sldId id="265" r:id="rId8"/>
    <p:sldId id="266" r:id="rId9"/>
    <p:sldId id="286" r:id="rId10"/>
    <p:sldId id="267" r:id="rId11"/>
    <p:sldId id="268" r:id="rId12"/>
    <p:sldId id="269" r:id="rId13"/>
    <p:sldId id="270" r:id="rId14"/>
    <p:sldId id="271" r:id="rId15"/>
    <p:sldId id="272" r:id="rId16"/>
    <p:sldId id="288" r:id="rId17"/>
    <p:sldId id="289" r:id="rId18"/>
    <p:sldId id="291" r:id="rId19"/>
    <p:sldId id="290" r:id="rId20"/>
    <p:sldId id="273" r:id="rId21"/>
    <p:sldId id="274" r:id="rId22"/>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78454" autoAdjust="0"/>
  </p:normalViewPr>
  <p:slideViewPr>
    <p:cSldViewPr>
      <p:cViewPr varScale="1">
        <p:scale>
          <a:sx n="90" d="100"/>
          <a:sy n="90" d="100"/>
        </p:scale>
        <p:origin x="1350" y="78"/>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1/7/2017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1/7/2017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a:t>
            </a:fld>
            <a:endParaRPr lang="en-US"/>
          </a:p>
        </p:txBody>
      </p:sp>
    </p:spTree>
    <p:extLst>
      <p:ext uri="{BB962C8B-B14F-4D97-AF65-F5344CB8AC3E}">
        <p14:creationId xmlns:p14="http://schemas.microsoft.com/office/powerpoint/2010/main" val="2333632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10</a:t>
            </a:fld>
            <a:endParaRPr lang="en-US"/>
          </a:p>
        </p:txBody>
      </p:sp>
    </p:spTree>
    <p:extLst>
      <p:ext uri="{BB962C8B-B14F-4D97-AF65-F5344CB8AC3E}">
        <p14:creationId xmlns:p14="http://schemas.microsoft.com/office/powerpoint/2010/main" val="3430884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19</a:t>
            </a:fld>
            <a:endParaRPr lang="en-US"/>
          </a:p>
        </p:txBody>
      </p:sp>
    </p:spTree>
    <p:extLst>
      <p:ext uri="{BB962C8B-B14F-4D97-AF65-F5344CB8AC3E}">
        <p14:creationId xmlns:p14="http://schemas.microsoft.com/office/powerpoint/2010/main" val="1167471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15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745659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3794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atin typeface="Constantia" panose="02030602050306030303"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Constantia" panose="02030602050306030303" pitchFamily="18" charset="0"/>
              </a:defRPr>
            </a:lvl1pPr>
            <a:lvl2pPr>
              <a:defRPr sz="1800">
                <a:latin typeface="Constantia" panose="02030602050306030303" pitchFamily="18" charset="0"/>
              </a:defRPr>
            </a:lvl2pPr>
            <a:lvl3pPr>
              <a:defRPr sz="1600">
                <a:latin typeface="Constantia" panose="02030602050306030303" pitchFamily="18" charset="0"/>
              </a:defRPr>
            </a:lvl3pPr>
            <a:lvl4pPr>
              <a:defRPr sz="1600">
                <a:latin typeface="Constantia" panose="02030602050306030303" pitchFamily="18" charset="0"/>
              </a:defRPr>
            </a:lvl4pPr>
            <a:lvl5pPr>
              <a:defRPr sz="1600">
                <a:latin typeface="Constantia" panose="02030602050306030303"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7791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85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92589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12069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12795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FE8FB1-0A7A-443E-AAF7-31D4FA1AA312}" type="datetimeFigureOut">
              <a:rPr lang="en-US" smtClean="0"/>
              <a:t>1/7/2017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33601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9AFE8FB1-0A7A-443E-AAF7-31D4FA1AA312}" type="datetimeFigureOut">
              <a:rPr lang="en-US" smtClean="0"/>
              <a:t>1/7/2017</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BA54BD-C84D-46CE-8B72-31BFB26ABA43}" type="slidenum">
              <a:rPr lang="en-US" smtClean="0"/>
              <a:t>‹#›</a:t>
            </a:fld>
            <a:endParaRPr lang="en-US"/>
          </a:p>
        </p:txBody>
      </p:sp>
    </p:spTree>
    <p:extLst>
      <p:ext uri="{BB962C8B-B14F-4D97-AF65-F5344CB8AC3E}">
        <p14:creationId xmlns:p14="http://schemas.microsoft.com/office/powerpoint/2010/main" val="215258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9956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9AFE8FB1-0A7A-443E-AAF7-31D4FA1AA312}" type="datetimeFigureOut">
              <a:rPr lang="en-US" smtClean="0"/>
              <a:pPr/>
              <a:t>1/7/2017</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25BA54BD-C84D-46CE-8B72-31BFB26ABA43}"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23053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6802" y="2514600"/>
            <a:ext cx="10110630" cy="822960"/>
          </a:xfrm>
        </p:spPr>
        <p:txBody>
          <a:bodyPr/>
          <a:lstStyle/>
          <a:p>
            <a:pPr algn="ctr"/>
            <a:r>
              <a:rPr lang="en-US" sz="5400">
                <a:solidFill>
                  <a:schemeClr val="tx1"/>
                </a:solidFill>
                <a:latin typeface="Constantia" panose="02030602050306030303" pitchFamily="18" charset="0"/>
              </a:rPr>
              <a:t>DESIGN</a:t>
            </a:r>
            <a:r>
              <a:rPr lang="en-US" sz="5400">
                <a:latin typeface="Constantia" panose="02030602050306030303" pitchFamily="18" charset="0"/>
              </a:rPr>
              <a:t>  </a:t>
            </a:r>
            <a:r>
              <a:rPr lang="en-US" sz="5400">
                <a:solidFill>
                  <a:schemeClr val="tx1"/>
                </a:solidFill>
                <a:latin typeface="Constantia" panose="02030602050306030303" pitchFamily="18" charset="0"/>
              </a:rPr>
              <a:t>PATTERN</a:t>
            </a:r>
            <a:endParaRPr lang="en-US" sz="5400" dirty="0">
              <a:solidFill>
                <a:schemeClr val="tx1"/>
              </a:solidFill>
              <a:latin typeface="Constantia" panose="02030602050306030303" pitchFamily="18" charset="0"/>
            </a:endParaRPr>
          </a:p>
        </p:txBody>
      </p:sp>
      <p:sp>
        <p:nvSpPr>
          <p:cNvPr id="5" name="Subtitle 4"/>
          <p:cNvSpPr>
            <a:spLocks noGrp="1"/>
          </p:cNvSpPr>
          <p:nvPr>
            <p:ph type="body" sz="half" idx="2"/>
          </p:nvPr>
        </p:nvSpPr>
        <p:spPr>
          <a:xfrm>
            <a:off x="1039097" y="3429000"/>
            <a:ext cx="10110630" cy="1447800"/>
          </a:xfrm>
        </p:spPr>
        <p:txBody>
          <a:bodyPr>
            <a:normAutofit fontScale="92500" lnSpcReduction="10000"/>
          </a:bodyPr>
          <a:lstStyle/>
          <a:p>
            <a:pPr algn="ctr"/>
            <a:r>
              <a:rPr lang="en-US" sz="3000">
                <a:solidFill>
                  <a:schemeClr val="tx1"/>
                </a:solidFill>
              </a:rPr>
              <a:t>Mẫu: Proxy, Decorator</a:t>
            </a:r>
          </a:p>
          <a:p>
            <a:pPr algn="ctr"/>
            <a:r>
              <a:rPr lang="en-US">
                <a:solidFill>
                  <a:schemeClr val="tx1"/>
                </a:solidFill>
              </a:rPr>
              <a:t>Nhóm trình bày: 28</a:t>
            </a:r>
          </a:p>
          <a:p>
            <a:pPr algn="ctr"/>
            <a:r>
              <a:rPr lang="en-US">
                <a:solidFill>
                  <a:schemeClr val="tx1"/>
                </a:solidFill>
              </a:rPr>
              <a:t>Văn Vũ Tuấn</a:t>
            </a:r>
          </a:p>
          <a:p>
            <a:pPr algn="ctr"/>
            <a:r>
              <a:rPr lang="en-US">
                <a:solidFill>
                  <a:schemeClr val="tx1"/>
                </a:solidFill>
              </a:rPr>
              <a:t>Phạm Ngọc Linh</a:t>
            </a:r>
          </a:p>
          <a:p>
            <a:pPr algn="ctr"/>
            <a:r>
              <a:rPr lang="en-US">
                <a:solidFill>
                  <a:schemeClr val="tx1"/>
                </a:solidFill>
              </a:rPr>
              <a:t>Huỳnh Đức Đăng Khoa</a:t>
            </a:r>
          </a:p>
          <a:p>
            <a:pPr algn="ctr"/>
            <a:endParaRPr lang="en-US" dirty="0">
              <a:solidFill>
                <a:schemeClr val="tx1"/>
              </a:solidFill>
            </a:endParaRPr>
          </a:p>
        </p:txBody>
      </p:sp>
      <p:sp>
        <p:nvSpPr>
          <p:cNvPr id="2" name="Rectangle 1"/>
          <p:cNvSpPr/>
          <p:nvPr/>
        </p:nvSpPr>
        <p:spPr>
          <a:xfrm>
            <a:off x="3586396" y="685800"/>
            <a:ext cx="5031442" cy="341632"/>
          </a:xfrm>
          <a:prstGeom prst="rect">
            <a:avLst/>
          </a:prstGeom>
        </p:spPr>
        <p:txBody>
          <a:bodyPr wrap="none">
            <a:spAutoFit/>
          </a:bodyPr>
          <a:lstStyle/>
          <a:p>
            <a:pPr>
              <a:lnSpc>
                <a:spcPct val="90000"/>
              </a:lnSpc>
            </a:pPr>
            <a:r>
              <a:rPr lang="en-US">
                <a:latin typeface="Constantia" panose="02030602050306030303" pitchFamily="18" charset="0"/>
              </a:rPr>
              <a:t>Trường ĐH Công nghệ Thông tin - ĐHQG HCM</a:t>
            </a:r>
            <a:endParaRPr lang="en-US" dirty="0">
              <a:latin typeface="Constantia" panose="02030602050306030303" pitchFamily="18" charset="0"/>
            </a:endParaRPr>
          </a:p>
        </p:txBody>
      </p:sp>
    </p:spTree>
    <p:extLst>
      <p:ext uri="{BB962C8B-B14F-4D97-AF65-F5344CB8AC3E}">
        <p14:creationId xmlns:p14="http://schemas.microsoft.com/office/powerpoint/2010/main" val="57531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Thành phần</a:t>
            </a:r>
            <a:endParaRPr lang="en-US" dirty="0"/>
          </a:p>
        </p:txBody>
      </p:sp>
      <p:sp>
        <p:nvSpPr>
          <p:cNvPr id="2" name="Content Placeholder 1"/>
          <p:cNvSpPr>
            <a:spLocks noGrp="1"/>
          </p:cNvSpPr>
          <p:nvPr>
            <p:ph idx="1"/>
          </p:nvPr>
        </p:nvSpPr>
        <p:spPr/>
        <p:txBody>
          <a:bodyPr>
            <a:normAutofit/>
          </a:bodyPr>
          <a:lstStyle/>
          <a:p>
            <a:pPr lvl="1"/>
            <a:r>
              <a:rPr lang="en-US" b="1" dirty="0"/>
              <a:t>Component </a:t>
            </a:r>
            <a:r>
              <a:rPr lang="en-US" dirty="0"/>
              <a:t>  </a:t>
            </a:r>
          </a:p>
          <a:p>
            <a:pPr lvl="2"/>
            <a:r>
              <a:rPr lang="en-US" sz="1800" dirty="0" err="1"/>
              <a:t>Một</a:t>
            </a:r>
            <a:r>
              <a:rPr lang="en-US" sz="1800" dirty="0"/>
              <a:t> </a:t>
            </a:r>
            <a:r>
              <a:rPr lang="en-US" sz="1800" dirty="0" err="1"/>
              <a:t>giao</a:t>
            </a:r>
            <a:r>
              <a:rPr lang="en-US" sz="1800" dirty="0"/>
              <a:t> </a:t>
            </a:r>
            <a:r>
              <a:rPr lang="en-US" sz="1800" dirty="0" err="1"/>
              <a:t>diện</a:t>
            </a:r>
            <a:r>
              <a:rPr lang="en-US" sz="1800" dirty="0"/>
              <a:t> </a:t>
            </a:r>
            <a:r>
              <a:rPr lang="en-US" sz="1800" dirty="0" err="1"/>
              <a:t>được</a:t>
            </a:r>
            <a:r>
              <a:rPr lang="en-US" sz="1800" dirty="0"/>
              <a:t> </a:t>
            </a:r>
            <a:r>
              <a:rPr lang="en-US" sz="1800" dirty="0" err="1"/>
              <a:t>định</a:t>
            </a:r>
            <a:r>
              <a:rPr lang="en-US" sz="1800" dirty="0"/>
              <a:t> </a:t>
            </a:r>
            <a:r>
              <a:rPr lang="en-US" sz="1800" dirty="0" err="1"/>
              <a:t>nghĩa</a:t>
            </a:r>
            <a:r>
              <a:rPr lang="en-US" sz="1800" dirty="0"/>
              <a:t> </a:t>
            </a:r>
            <a:r>
              <a:rPr lang="en-US" sz="1800" dirty="0" err="1"/>
              <a:t>cho</a:t>
            </a:r>
            <a:r>
              <a:rPr lang="en-US" sz="1800" dirty="0"/>
              <a:t> </a:t>
            </a:r>
            <a:r>
              <a:rPr lang="en-US" sz="1800" dirty="0" err="1"/>
              <a:t>các</a:t>
            </a:r>
            <a:r>
              <a:rPr lang="en-US" sz="1800" dirty="0"/>
              <a:t> </a:t>
            </a:r>
            <a:r>
              <a:rPr lang="en-US" sz="1800" dirty="0" err="1"/>
              <a:t>đối</a:t>
            </a:r>
            <a:r>
              <a:rPr lang="en-US" sz="1800" dirty="0"/>
              <a:t> </a:t>
            </a:r>
            <a:r>
              <a:rPr lang="en-US" sz="1800" dirty="0" err="1"/>
              <a:t>tượng</a:t>
            </a:r>
            <a:r>
              <a:rPr lang="en-US" sz="1800" dirty="0"/>
              <a:t> </a:t>
            </a:r>
            <a:r>
              <a:rPr lang="en-US" sz="1800" dirty="0" err="1"/>
              <a:t>cần</a:t>
            </a:r>
            <a:r>
              <a:rPr lang="en-US" sz="1800" dirty="0"/>
              <a:t> </a:t>
            </a:r>
            <a:r>
              <a:rPr lang="en-US" sz="1800" dirty="0" err="1"/>
              <a:t>được</a:t>
            </a:r>
            <a:r>
              <a:rPr lang="en-US" sz="1800" dirty="0"/>
              <a:t> </a:t>
            </a:r>
            <a:r>
              <a:rPr lang="en-US" sz="1800" dirty="0" err="1"/>
              <a:t>trang</a:t>
            </a:r>
            <a:r>
              <a:rPr lang="en-US" sz="1800" dirty="0"/>
              <a:t> </a:t>
            </a:r>
            <a:r>
              <a:rPr lang="en-US" sz="1800" dirty="0" err="1"/>
              <a:t>trí</a:t>
            </a:r>
            <a:r>
              <a:rPr lang="en-US" sz="1800" dirty="0"/>
              <a:t>.</a:t>
            </a:r>
          </a:p>
          <a:p>
            <a:pPr lvl="1"/>
            <a:r>
              <a:rPr lang="en-US" b="1" dirty="0" err="1"/>
              <a:t>ConcreteComponent</a:t>
            </a:r>
            <a:r>
              <a:rPr lang="en-US" b="1" dirty="0"/>
              <a:t> </a:t>
            </a:r>
            <a:r>
              <a:rPr lang="en-US" dirty="0"/>
              <a:t>  </a:t>
            </a:r>
          </a:p>
          <a:p>
            <a:pPr lvl="2"/>
            <a:r>
              <a:rPr lang="en-US" sz="1800" dirty="0" err="1"/>
              <a:t>Một</a:t>
            </a:r>
            <a:r>
              <a:rPr lang="en-US" sz="1800" dirty="0"/>
              <a:t> </a:t>
            </a:r>
            <a:r>
              <a:rPr lang="en-US" sz="1800" dirty="0" err="1"/>
              <a:t>đối</a:t>
            </a:r>
            <a:r>
              <a:rPr lang="en-US" sz="1800" dirty="0"/>
              <a:t> </a:t>
            </a:r>
            <a:r>
              <a:rPr lang="en-US" sz="1800" dirty="0" err="1"/>
              <a:t>tượng</a:t>
            </a:r>
            <a:r>
              <a:rPr lang="en-US" sz="1800" dirty="0"/>
              <a:t> </a:t>
            </a:r>
            <a:r>
              <a:rPr lang="en-US" sz="1800" dirty="0" err="1"/>
              <a:t>cụ</a:t>
            </a:r>
            <a:r>
              <a:rPr lang="en-US" sz="1800" dirty="0"/>
              <a:t> </a:t>
            </a:r>
            <a:r>
              <a:rPr lang="en-US" sz="1800" dirty="0" err="1"/>
              <a:t>thể</a:t>
            </a:r>
            <a:r>
              <a:rPr lang="en-US" sz="1800" dirty="0"/>
              <a:t> </a:t>
            </a:r>
            <a:r>
              <a:rPr lang="en-US" sz="1800" dirty="0" err="1"/>
              <a:t>hiện</a:t>
            </a:r>
            <a:r>
              <a:rPr lang="en-US" sz="1800" dirty="0"/>
              <a:t> </a:t>
            </a:r>
            <a:r>
              <a:rPr lang="en-US" sz="1800" dirty="0" err="1"/>
              <a:t>thực</a:t>
            </a:r>
            <a:r>
              <a:rPr lang="en-US" sz="1800" dirty="0"/>
              <a:t> </a:t>
            </a:r>
            <a:r>
              <a:rPr lang="en-US" sz="1800" dirty="0" err="1"/>
              <a:t>giao</a:t>
            </a:r>
            <a:r>
              <a:rPr lang="en-US" sz="1800" dirty="0"/>
              <a:t> </a:t>
            </a:r>
            <a:r>
              <a:rPr lang="en-US" sz="1800" dirty="0" err="1"/>
              <a:t>diện</a:t>
            </a:r>
            <a:r>
              <a:rPr lang="en-US" sz="1800" dirty="0"/>
              <a:t> Component</a:t>
            </a:r>
            <a:r>
              <a:rPr lang="en-US" dirty="0"/>
              <a:t>.</a:t>
            </a:r>
          </a:p>
          <a:p>
            <a:pPr lvl="1"/>
            <a:r>
              <a:rPr lang="en-US" b="1" dirty="0"/>
              <a:t>Decorator </a:t>
            </a:r>
            <a:endParaRPr lang="en-US" dirty="0"/>
          </a:p>
          <a:p>
            <a:pPr lvl="2"/>
            <a:r>
              <a:rPr lang="en-US" sz="1800" dirty="0" err="1"/>
              <a:t>Là</a:t>
            </a:r>
            <a:r>
              <a:rPr lang="en-US" sz="1800" dirty="0"/>
              <a:t> </a:t>
            </a:r>
            <a:r>
              <a:rPr lang="en-US" sz="1800" dirty="0" err="1"/>
              <a:t>lớp</a:t>
            </a:r>
            <a:r>
              <a:rPr lang="en-US" sz="1800" dirty="0"/>
              <a:t> </a:t>
            </a:r>
            <a:r>
              <a:rPr lang="en-US" sz="1800" dirty="0" err="1"/>
              <a:t>thuần</a:t>
            </a:r>
            <a:r>
              <a:rPr lang="en-US" sz="1800" dirty="0"/>
              <a:t> </a:t>
            </a:r>
            <a:r>
              <a:rPr lang="en-US" sz="1800" dirty="0" err="1"/>
              <a:t>ảo</a:t>
            </a:r>
            <a:r>
              <a:rPr lang="en-US" sz="1800" dirty="0"/>
              <a:t> </a:t>
            </a:r>
            <a:r>
              <a:rPr lang="en-US" sz="1800" dirty="0" err="1"/>
              <a:t>có</a:t>
            </a:r>
            <a:r>
              <a:rPr lang="en-US" sz="1800" dirty="0"/>
              <a:t> </a:t>
            </a:r>
            <a:r>
              <a:rPr lang="en-US" sz="1800" dirty="0" err="1"/>
              <a:t>kiểu</a:t>
            </a:r>
            <a:r>
              <a:rPr lang="en-US" sz="1800" dirty="0"/>
              <a:t> </a:t>
            </a:r>
            <a:r>
              <a:rPr lang="en-US" sz="1800" dirty="0" err="1"/>
              <a:t>dữ</a:t>
            </a:r>
            <a:r>
              <a:rPr lang="en-US" sz="1800" dirty="0"/>
              <a:t> </a:t>
            </a:r>
            <a:r>
              <a:rPr lang="en-US" sz="1800" dirty="0" err="1"/>
              <a:t>liệu</a:t>
            </a:r>
            <a:r>
              <a:rPr lang="en-US" sz="1800" dirty="0"/>
              <a:t> </a:t>
            </a:r>
            <a:r>
              <a:rPr lang="en-US" sz="1800" dirty="0" err="1"/>
              <a:t>được</a:t>
            </a:r>
            <a:r>
              <a:rPr lang="en-US" sz="1800" dirty="0"/>
              <a:t> </a:t>
            </a:r>
            <a:r>
              <a:rPr lang="en-US" sz="1800" dirty="0" err="1"/>
              <a:t>kế</a:t>
            </a:r>
            <a:r>
              <a:rPr lang="en-US" sz="1800" dirty="0"/>
              <a:t> </a:t>
            </a:r>
            <a:r>
              <a:rPr lang="en-US" sz="1800" dirty="0" err="1"/>
              <a:t>thừa</a:t>
            </a:r>
            <a:r>
              <a:rPr lang="en-US" sz="1800" dirty="0"/>
              <a:t> Component </a:t>
            </a:r>
            <a:r>
              <a:rPr lang="en-US" sz="1800" dirty="0" err="1"/>
              <a:t>và</a:t>
            </a:r>
            <a:r>
              <a:rPr lang="en-US" sz="1800" dirty="0"/>
              <a:t> </a:t>
            </a:r>
            <a:r>
              <a:rPr lang="en-US" sz="1800" dirty="0" err="1"/>
              <a:t>giữ</a:t>
            </a:r>
            <a:r>
              <a:rPr lang="en-US" sz="1800" dirty="0"/>
              <a:t> </a:t>
            </a:r>
            <a:r>
              <a:rPr lang="en-US" sz="1800" dirty="0" err="1"/>
              <a:t>một</a:t>
            </a:r>
            <a:r>
              <a:rPr lang="en-US" sz="1800" dirty="0"/>
              <a:t> </a:t>
            </a:r>
            <a:r>
              <a:rPr lang="en-US" sz="1800" dirty="0" err="1"/>
              <a:t>tham</a:t>
            </a:r>
            <a:r>
              <a:rPr lang="en-US" sz="1800" dirty="0"/>
              <a:t> </a:t>
            </a:r>
            <a:r>
              <a:rPr lang="en-US" sz="1800" dirty="0" err="1"/>
              <a:t>chiếu</a:t>
            </a:r>
            <a:r>
              <a:rPr lang="en-US" sz="1800" dirty="0"/>
              <a:t> </a:t>
            </a:r>
            <a:r>
              <a:rPr lang="en-US" sz="1800" dirty="0" err="1"/>
              <a:t>đến</a:t>
            </a:r>
            <a:r>
              <a:rPr lang="en-US" sz="1800" dirty="0"/>
              <a:t> </a:t>
            </a:r>
            <a:r>
              <a:rPr lang="en-US" sz="1800" dirty="0" err="1"/>
              <a:t>một</a:t>
            </a:r>
            <a:r>
              <a:rPr lang="en-US" sz="1800" dirty="0"/>
              <a:t> </a:t>
            </a:r>
            <a:r>
              <a:rPr lang="en-US" sz="1800" dirty="0" err="1"/>
              <a:t>đối</a:t>
            </a:r>
            <a:r>
              <a:rPr lang="en-US" sz="1800" dirty="0"/>
              <a:t> </a:t>
            </a:r>
            <a:r>
              <a:rPr lang="en-US" sz="1800" dirty="0" err="1"/>
              <a:t>tượng</a:t>
            </a:r>
            <a:r>
              <a:rPr lang="en-US" sz="1800" dirty="0"/>
              <a:t> </a:t>
            </a:r>
            <a:r>
              <a:rPr lang="en-US" sz="1800" dirty="0" err="1"/>
              <a:t>kiểu</a:t>
            </a:r>
            <a:r>
              <a:rPr lang="en-US" sz="1800" dirty="0"/>
              <a:t> Component. </a:t>
            </a:r>
          </a:p>
          <a:p>
            <a:pPr lvl="2"/>
            <a:r>
              <a:rPr lang="en-US" sz="1800" dirty="0" err="1"/>
              <a:t>Định</a:t>
            </a:r>
            <a:r>
              <a:rPr lang="en-US" sz="1800" dirty="0"/>
              <a:t> </a:t>
            </a:r>
            <a:r>
              <a:rPr lang="en-US" sz="1800" dirty="0" err="1"/>
              <a:t>nghĩa</a:t>
            </a:r>
            <a:r>
              <a:rPr lang="en-US" sz="1800" dirty="0"/>
              <a:t> </a:t>
            </a:r>
            <a:r>
              <a:rPr lang="en-US" sz="1800" dirty="0" err="1"/>
              <a:t>một</a:t>
            </a:r>
            <a:r>
              <a:rPr lang="en-US" sz="1800" dirty="0"/>
              <a:t> </a:t>
            </a:r>
            <a:r>
              <a:rPr lang="en-US" sz="1800" dirty="0" err="1"/>
              <a:t>giao</a:t>
            </a:r>
            <a:r>
              <a:rPr lang="en-US" sz="1800" dirty="0"/>
              <a:t> </a:t>
            </a:r>
            <a:r>
              <a:rPr lang="en-US" sz="1800" dirty="0" err="1"/>
              <a:t>diện</a:t>
            </a:r>
            <a:r>
              <a:rPr lang="en-US" sz="1800" dirty="0"/>
              <a:t> </a:t>
            </a:r>
            <a:r>
              <a:rPr lang="en-US" sz="1800" dirty="0" err="1"/>
              <a:t>nhất</a:t>
            </a:r>
            <a:r>
              <a:rPr lang="en-US" sz="1800" dirty="0"/>
              <a:t> </a:t>
            </a:r>
            <a:r>
              <a:rPr lang="en-US" sz="1800" dirty="0" err="1"/>
              <a:t>quán</a:t>
            </a:r>
            <a:r>
              <a:rPr lang="en-US" sz="1800" dirty="0"/>
              <a:t> </a:t>
            </a:r>
            <a:r>
              <a:rPr lang="en-US" sz="1800" dirty="0" err="1"/>
              <a:t>cho</a:t>
            </a:r>
            <a:r>
              <a:rPr lang="en-US" sz="1800" dirty="0"/>
              <a:t> </a:t>
            </a:r>
            <a:r>
              <a:rPr lang="en-US" sz="1800" dirty="0" err="1"/>
              <a:t>các</a:t>
            </a:r>
            <a:r>
              <a:rPr lang="en-US" sz="1800" dirty="0"/>
              <a:t> Decorator </a:t>
            </a:r>
            <a:r>
              <a:rPr lang="en-US" sz="1800" dirty="0" err="1"/>
              <a:t>hiện</a:t>
            </a:r>
            <a:r>
              <a:rPr lang="en-US" sz="1800" dirty="0"/>
              <a:t> </a:t>
            </a:r>
            <a:r>
              <a:rPr lang="en-US" sz="1800" dirty="0" err="1"/>
              <a:t>thực</a:t>
            </a:r>
            <a:r>
              <a:rPr lang="en-US" sz="1800" dirty="0"/>
              <a:t> </a:t>
            </a:r>
            <a:r>
              <a:rPr lang="en-US" sz="1800" dirty="0" err="1"/>
              <a:t>nó</a:t>
            </a:r>
            <a:r>
              <a:rPr lang="en-US" sz="1800" dirty="0"/>
              <a:t>.</a:t>
            </a:r>
          </a:p>
          <a:p>
            <a:pPr lvl="1"/>
            <a:r>
              <a:rPr lang="en-US" b="1" dirty="0" err="1"/>
              <a:t>ConcreteDecorator</a:t>
            </a:r>
            <a:r>
              <a:rPr lang="en-US" b="1" dirty="0"/>
              <a:t> </a:t>
            </a:r>
            <a:r>
              <a:rPr lang="en-US" dirty="0"/>
              <a:t> </a:t>
            </a:r>
          </a:p>
          <a:p>
            <a:pPr lvl="2"/>
            <a:r>
              <a:rPr lang="en-US" sz="1800" dirty="0" err="1"/>
              <a:t>Thêm</a:t>
            </a:r>
            <a:r>
              <a:rPr lang="en-US" sz="1800" dirty="0"/>
              <a:t> </a:t>
            </a:r>
            <a:r>
              <a:rPr lang="en-US" sz="1800" dirty="0" err="1"/>
              <a:t>các</a:t>
            </a:r>
            <a:r>
              <a:rPr lang="en-US" sz="1800" dirty="0"/>
              <a:t> </a:t>
            </a:r>
            <a:r>
              <a:rPr lang="en-US" sz="1800" dirty="0" err="1"/>
              <a:t>trách</a:t>
            </a:r>
            <a:r>
              <a:rPr lang="en-US" sz="1800" dirty="0"/>
              <a:t> </a:t>
            </a:r>
            <a:r>
              <a:rPr lang="en-US" sz="1800" dirty="0" err="1"/>
              <a:t>nhiệm</a:t>
            </a:r>
            <a:r>
              <a:rPr lang="en-US" sz="1800" dirty="0"/>
              <a:t> </a:t>
            </a:r>
            <a:r>
              <a:rPr lang="en-US" sz="1800" dirty="0" err="1"/>
              <a:t>mới</a:t>
            </a:r>
            <a:r>
              <a:rPr lang="en-US" sz="1800" dirty="0"/>
              <a:t> </a:t>
            </a:r>
            <a:r>
              <a:rPr lang="en-US" sz="1800" dirty="0" err="1"/>
              <a:t>vào</a:t>
            </a:r>
            <a:r>
              <a:rPr lang="en-US" sz="1800" dirty="0"/>
              <a:t> </a:t>
            </a:r>
            <a:r>
              <a:rPr lang="en-US" sz="1800" dirty="0" err="1"/>
              <a:t>các</a:t>
            </a:r>
            <a:r>
              <a:rPr lang="en-US" sz="1800" dirty="0"/>
              <a:t> </a:t>
            </a:r>
            <a:r>
              <a:rPr lang="en-US" sz="1800" dirty="0" err="1"/>
              <a:t>đối</a:t>
            </a:r>
            <a:r>
              <a:rPr lang="en-US" sz="1800" dirty="0"/>
              <a:t> </a:t>
            </a:r>
            <a:r>
              <a:rPr lang="en-US" sz="1800" dirty="0" err="1"/>
              <a:t>tượng</a:t>
            </a:r>
            <a:r>
              <a:rPr lang="en-US" sz="1800" dirty="0"/>
              <a:t> </a:t>
            </a:r>
            <a:r>
              <a:rPr lang="en-US" sz="1800" dirty="0" err="1"/>
              <a:t>hiện</a:t>
            </a:r>
            <a:r>
              <a:rPr lang="en-US" sz="1800" dirty="0"/>
              <a:t> </a:t>
            </a:r>
            <a:r>
              <a:rPr lang="en-US" sz="1800" dirty="0" err="1"/>
              <a:t>thực</a:t>
            </a:r>
            <a:r>
              <a:rPr lang="en-US" sz="1800" dirty="0"/>
              <a:t> </a:t>
            </a:r>
            <a:r>
              <a:rPr lang="en-US" sz="1800" dirty="0" err="1"/>
              <a:t>hóa</a:t>
            </a:r>
            <a:r>
              <a:rPr lang="en-US" sz="1800" dirty="0"/>
              <a:t> </a:t>
            </a:r>
            <a:r>
              <a:rPr lang="en-US" sz="1800" dirty="0" err="1"/>
              <a:t>giao</a:t>
            </a:r>
            <a:r>
              <a:rPr lang="en-US" sz="1800" dirty="0"/>
              <a:t> </a:t>
            </a:r>
            <a:r>
              <a:rPr lang="en-US" sz="1800" dirty="0" err="1"/>
              <a:t>diện</a:t>
            </a:r>
            <a:r>
              <a:rPr lang="en-US" sz="1800" dirty="0"/>
              <a:t> Component </a:t>
            </a:r>
            <a:r>
              <a:rPr lang="en-US" sz="1800" dirty="0" err="1"/>
              <a:t>đang</a:t>
            </a:r>
            <a:r>
              <a:rPr lang="en-US" sz="1800" dirty="0"/>
              <a:t> </a:t>
            </a:r>
            <a:r>
              <a:rPr lang="en-US" sz="1800" dirty="0" err="1"/>
              <a:t>được</a:t>
            </a:r>
            <a:r>
              <a:rPr lang="en-US" sz="1800" dirty="0"/>
              <a:t> </a:t>
            </a:r>
            <a:r>
              <a:rPr lang="en-US" sz="1800" dirty="0" err="1"/>
              <a:t>nó</a:t>
            </a:r>
            <a:r>
              <a:rPr lang="en-US" sz="1800" dirty="0"/>
              <a:t> </a:t>
            </a:r>
            <a:r>
              <a:rPr lang="en-US" sz="1800" dirty="0" err="1"/>
              <a:t>tham</a:t>
            </a:r>
            <a:r>
              <a:rPr lang="en-US" sz="1800" dirty="0"/>
              <a:t> </a:t>
            </a:r>
            <a:r>
              <a:rPr lang="en-US" sz="1800" dirty="0" err="1"/>
              <a:t>chiếu</a:t>
            </a:r>
            <a:r>
              <a:rPr lang="en-US" sz="1800" dirty="0"/>
              <a:t>.</a:t>
            </a:r>
          </a:p>
        </p:txBody>
      </p:sp>
    </p:spTree>
    <p:extLst>
      <p:ext uri="{BB962C8B-B14F-4D97-AF65-F5344CB8AC3E}">
        <p14:creationId xmlns:p14="http://schemas.microsoft.com/office/powerpoint/2010/main" val="9958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Mối quan hệ</a:t>
            </a:r>
          </a:p>
        </p:txBody>
      </p:sp>
      <p:pic>
        <p:nvPicPr>
          <p:cNvPr id="4" name="Picture 3"/>
          <p:cNvPicPr>
            <a:picLocks noChangeAspect="1"/>
          </p:cNvPicPr>
          <p:nvPr/>
        </p:nvPicPr>
        <p:blipFill>
          <a:blip r:embed="rId2"/>
          <a:stretch>
            <a:fillRect/>
          </a:stretch>
        </p:blipFill>
        <p:spPr>
          <a:xfrm>
            <a:off x="2295834" y="1905000"/>
            <a:ext cx="7658100" cy="4067175"/>
          </a:xfrm>
          <a:prstGeom prst="rect">
            <a:avLst/>
          </a:prstGeom>
        </p:spPr>
      </p:pic>
    </p:spTree>
    <p:extLst>
      <p:ext uri="{BB962C8B-B14F-4D97-AF65-F5344CB8AC3E}">
        <p14:creationId xmlns:p14="http://schemas.microsoft.com/office/powerpoint/2010/main" val="186725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hệ quả mang lại</a:t>
            </a:r>
            <a:endParaRPr lang="en-US" dirty="0"/>
          </a:p>
        </p:txBody>
      </p:sp>
      <p:sp>
        <p:nvSpPr>
          <p:cNvPr id="2" name="Content Placeholder 1"/>
          <p:cNvSpPr>
            <a:spLocks noGrp="1"/>
          </p:cNvSpPr>
          <p:nvPr>
            <p:ph idx="1"/>
          </p:nvPr>
        </p:nvSpPr>
        <p:spPr/>
        <p:txBody>
          <a:bodyPr>
            <a:normAutofit/>
          </a:bodyPr>
          <a:lstStyle/>
          <a:p>
            <a:pPr lvl="1"/>
            <a:r>
              <a:rPr lang="vi-VN" sz="2000"/>
              <a:t>Decorator cung cấp sự linh hoạt tốt hơn là sử dụng kế thừa tĩnh.</a:t>
            </a:r>
          </a:p>
          <a:p>
            <a:pPr lvl="1"/>
            <a:r>
              <a:rPr lang="vi-VN" sz="2000"/>
              <a:t>Decorator tăng cường khả năng mở rộng của các đối tượng, vì những thay đổi được thực hiện bằng cách tạo các class mới.</a:t>
            </a:r>
          </a:p>
          <a:p>
            <a:pPr lvl="1"/>
            <a:r>
              <a:rPr lang="vi-VN" sz="2000"/>
              <a:t>Decorator đơn giản hóa mã bằng cách cho phép bạn để phát triển một loạt các chức năng từ ứng với các class tương ứng thay vì thêm tất cả các hành vi vào một đối tượng.</a:t>
            </a:r>
            <a:endParaRPr lang="en-US" sz="2000"/>
          </a:p>
          <a:p>
            <a:pPr lvl="1"/>
            <a:r>
              <a:rPr lang="en-US" sz="2000"/>
              <a:t>Việc trang trí đối tượng bằng cách thêm vào các chức năng trong thời gian runtime làm cho việc debug chương trình khó khan hơn.</a:t>
            </a:r>
          </a:p>
          <a:p>
            <a:pPr lvl="1"/>
            <a:r>
              <a:rPr lang="en-US" sz="2000"/>
              <a:t>Việc tạo ra quá nhiều lớp con cho mỗi decorator làm cho vấn đề bảo trì code phức tạp hơn.</a:t>
            </a:r>
          </a:p>
          <a:p>
            <a:pPr lvl="1"/>
            <a:endParaRPr lang="en-US" sz="2000"/>
          </a:p>
        </p:txBody>
      </p:sp>
    </p:spTree>
    <p:extLst>
      <p:ext uri="{BB962C8B-B14F-4D97-AF65-F5344CB8AC3E}">
        <p14:creationId xmlns:p14="http://schemas.microsoft.com/office/powerpoint/2010/main" val="809595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chú ý liên quan đến cài đặt</a:t>
            </a:r>
          </a:p>
        </p:txBody>
      </p:sp>
      <p:sp>
        <p:nvSpPr>
          <p:cNvPr id="2" name="Content Placeholder 1"/>
          <p:cNvSpPr>
            <a:spLocks noGrp="1"/>
          </p:cNvSpPr>
          <p:nvPr>
            <p:ph idx="1"/>
          </p:nvPr>
        </p:nvSpPr>
        <p:spPr/>
        <p:txBody>
          <a:bodyPr>
            <a:normAutofit/>
          </a:bodyPr>
          <a:lstStyle/>
          <a:p>
            <a:pPr lvl="1">
              <a:buFont typeface="Arial" panose="020B0604020202020204" pitchFamily="34" charset="0"/>
              <a:buChar char="•"/>
            </a:pPr>
            <a:r>
              <a:rPr lang="en-US" sz="2000"/>
              <a:t>Chỉ có duy nhất một đối tượng bên trong một Decorator, có thể có nhiều các tùy chọn trang trí hay các lớp bao, và có một giao diện chung cho chúng nhằm giúp cho các lớp có thể hoán đổi với nhau (interchangeable).</a:t>
            </a:r>
          </a:p>
          <a:p>
            <a:pPr lvl="1">
              <a:buFont typeface="Arial" panose="020B0604020202020204" pitchFamily="34" charset="0"/>
              <a:buChar char="•"/>
            </a:pPr>
            <a:r>
              <a:rPr lang="en-US" sz="2000"/>
              <a:t>Các decorator cần phải giữ một tham chiếu đến một đối tượng có thực thi giao diện gốc mà chúng kế thừa từ đó, đối tượng đó phải được khởi tạo trong hàm khởi tạo của decorator.</a:t>
            </a:r>
          </a:p>
          <a:p>
            <a:pPr lvl="1">
              <a:buFont typeface="Arial" panose="020B0604020202020204" pitchFamily="34" charset="0"/>
              <a:buChar char="•"/>
            </a:pPr>
            <a:r>
              <a:rPr lang="en-US" sz="2000"/>
              <a:t>Định nghĩa một decorator cho nhu cầu chọn trang trí một đối tượng nào đó.</a:t>
            </a:r>
          </a:p>
          <a:p>
            <a:pPr lvl="1">
              <a:buFont typeface="Arial" panose="020B0604020202020204" pitchFamily="34" charset="0"/>
              <a:buChar char="•"/>
            </a:pPr>
            <a:r>
              <a:rPr lang="en-US" sz="2000"/>
              <a:t>Client (nơi sử dụng các decorator) sẽ quyết định đối tượng trung tâm nào sẽ được sử dụng và nó sẽ được trang trí bởi các decorator nào</a:t>
            </a:r>
          </a:p>
          <a:p>
            <a:pPr lvl="1">
              <a:buFont typeface="Arial" panose="020B0604020202020204" pitchFamily="34" charset="0"/>
              <a:buChar char="•"/>
            </a:pPr>
            <a:endParaRPr lang="en-US" sz="2000"/>
          </a:p>
          <a:p>
            <a:endParaRPr lang="en-US" sz="2000"/>
          </a:p>
        </p:txBody>
      </p:sp>
    </p:spTree>
    <p:extLst>
      <p:ext uri="{BB962C8B-B14F-4D97-AF65-F5344CB8AC3E}">
        <p14:creationId xmlns:p14="http://schemas.microsoft.com/office/powerpoint/2010/main" val="300636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2" name="Content Placeholder 1"/>
          <p:cNvSpPr>
            <a:spLocks noGrp="1"/>
          </p:cNvSpPr>
          <p:nvPr>
            <p:ph idx="1"/>
          </p:nvPr>
        </p:nvSpPr>
        <p:spPr/>
        <p:txBody>
          <a:bodyPr>
            <a:normAutofit/>
          </a:bodyPr>
          <a:lstStyle/>
          <a:p>
            <a:pPr lvl="1"/>
            <a:r>
              <a:rPr lang="en-US" sz="2000"/>
              <a:t>Bài toán:</a:t>
            </a:r>
          </a:p>
          <a:p>
            <a:pPr lvl="1"/>
            <a:r>
              <a:rPr lang="en-US" sz="2000"/>
              <a:t>Một nhà hàng ẩm thực có thực đơn các món ăn bao gồm nhiều món khác nhau: đồ chay, đồ mặn, đồ thịt, v.v.. Khách hàng khi gọi món có thể them các tùy chọn khác nhau: ăn với đồ chay, kèm đồ uống với coca,… Khi đó giá tiền mà khách hàng phải trả sẽ bằng giá của món ăn đó và giá các phụ kiện kèm theo.</a:t>
            </a:r>
          </a:p>
          <a:p>
            <a:pPr lvl="1"/>
            <a:r>
              <a:rPr lang="en-US" sz="2000"/>
              <a:t>Xây dựng một chương trình giúp khách hàng chọn lựa thực đơn theo ý muốn của mình.</a:t>
            </a:r>
          </a:p>
        </p:txBody>
      </p:sp>
    </p:spTree>
    <p:extLst>
      <p:ext uri="{BB962C8B-B14F-4D97-AF65-F5344CB8AC3E}">
        <p14:creationId xmlns:p14="http://schemas.microsoft.com/office/powerpoint/2010/main" val="548556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Sơ đồ lớp</a:t>
            </a:r>
          </a:p>
        </p:txBody>
      </p:sp>
      <p:pic>
        <p:nvPicPr>
          <p:cNvPr id="4" name="Content Placeholder 3"/>
          <p:cNvPicPr>
            <a:picLocks noGrp="1" noChangeAspect="1"/>
          </p:cNvPicPr>
          <p:nvPr>
            <p:ph idx="1"/>
          </p:nvPr>
        </p:nvPicPr>
        <p:blipFill>
          <a:blip r:embed="rId2"/>
          <a:stretch>
            <a:fillRect/>
          </a:stretch>
        </p:blipFill>
        <p:spPr>
          <a:xfrm>
            <a:off x="2055812" y="1905000"/>
            <a:ext cx="7986616" cy="4022725"/>
          </a:xfrm>
          <a:prstGeom prst="rect">
            <a:avLst/>
          </a:prstGeom>
        </p:spPr>
      </p:pic>
    </p:spTree>
    <p:extLst>
      <p:ext uri="{BB962C8B-B14F-4D97-AF65-F5344CB8AC3E}">
        <p14:creationId xmlns:p14="http://schemas.microsoft.com/office/powerpoint/2010/main" val="1881031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Code mẫu</a:t>
            </a:r>
          </a:p>
        </p:txBody>
      </p:sp>
      <p:pic>
        <p:nvPicPr>
          <p:cNvPr id="5" name="Content Placeholder 4"/>
          <p:cNvPicPr>
            <a:picLocks noGrp="1" noChangeAspect="1"/>
          </p:cNvPicPr>
          <p:nvPr>
            <p:ph idx="1"/>
          </p:nvPr>
        </p:nvPicPr>
        <p:blipFill>
          <a:blip r:embed="rId2"/>
          <a:stretch>
            <a:fillRect/>
          </a:stretch>
        </p:blipFill>
        <p:spPr>
          <a:xfrm>
            <a:off x="1217612" y="1905000"/>
            <a:ext cx="2647495" cy="1583306"/>
          </a:xfrm>
          <a:prstGeom prst="rect">
            <a:avLst/>
          </a:prstGeom>
        </p:spPr>
      </p:pic>
      <p:pic>
        <p:nvPicPr>
          <p:cNvPr id="6" name="Picture 5"/>
          <p:cNvPicPr>
            <a:picLocks noChangeAspect="1"/>
          </p:cNvPicPr>
          <p:nvPr/>
        </p:nvPicPr>
        <p:blipFill>
          <a:blip r:embed="rId3"/>
          <a:stretch>
            <a:fillRect/>
          </a:stretch>
        </p:blipFill>
        <p:spPr>
          <a:xfrm>
            <a:off x="4037012" y="1905000"/>
            <a:ext cx="2971800" cy="2624897"/>
          </a:xfrm>
          <a:prstGeom prst="rect">
            <a:avLst/>
          </a:prstGeom>
        </p:spPr>
      </p:pic>
      <p:pic>
        <p:nvPicPr>
          <p:cNvPr id="7" name="Picture 6"/>
          <p:cNvPicPr>
            <a:picLocks noChangeAspect="1"/>
          </p:cNvPicPr>
          <p:nvPr/>
        </p:nvPicPr>
        <p:blipFill>
          <a:blip r:embed="rId4"/>
          <a:stretch>
            <a:fillRect/>
          </a:stretch>
        </p:blipFill>
        <p:spPr>
          <a:xfrm>
            <a:off x="7313612" y="1905000"/>
            <a:ext cx="3505200" cy="3981635"/>
          </a:xfrm>
          <a:prstGeom prst="rect">
            <a:avLst/>
          </a:prstGeom>
        </p:spPr>
      </p:pic>
    </p:spTree>
    <p:extLst>
      <p:ext uri="{BB962C8B-B14F-4D97-AF65-F5344CB8AC3E}">
        <p14:creationId xmlns:p14="http://schemas.microsoft.com/office/powerpoint/2010/main" val="93035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17612" y="1981200"/>
            <a:ext cx="3798277" cy="3200400"/>
          </a:xfrm>
          <a:prstGeom prst="rect">
            <a:avLst/>
          </a:prstGeom>
        </p:spPr>
      </p:pic>
      <p:pic>
        <p:nvPicPr>
          <p:cNvPr id="5" name="Picture 4"/>
          <p:cNvPicPr>
            <a:picLocks noChangeAspect="1"/>
          </p:cNvPicPr>
          <p:nvPr/>
        </p:nvPicPr>
        <p:blipFill>
          <a:blip r:embed="rId3"/>
          <a:stretch>
            <a:fillRect/>
          </a:stretch>
        </p:blipFill>
        <p:spPr>
          <a:xfrm>
            <a:off x="6018212" y="1981200"/>
            <a:ext cx="4632486" cy="3200400"/>
          </a:xfrm>
          <a:prstGeom prst="rect">
            <a:avLst/>
          </a:prstGeom>
        </p:spPr>
      </p:pic>
    </p:spTree>
    <p:extLst>
      <p:ext uri="{BB962C8B-B14F-4D97-AF65-F5344CB8AC3E}">
        <p14:creationId xmlns:p14="http://schemas.microsoft.com/office/powerpoint/2010/main" val="424633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Mối quan hệ của các đối tượng trong code mẫu</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sz="2000"/>
              <a:t>IFood: Định nghĩa một giao diện chung cho các loại thức ăn và các Decorator sẽ hiện thực</a:t>
            </a:r>
          </a:p>
          <a:p>
            <a:pPr lvl="1">
              <a:buFont typeface="Arial" panose="020B0604020202020204" pitchFamily="34" charset="0"/>
              <a:buChar char="•"/>
            </a:pPr>
            <a:r>
              <a:rPr lang="en-US" sz="2000"/>
              <a:t>FoodDecorator: lớp ảo cha của các Decorator, các Decorator (thêm coca, them đồ cay, …) sẽ là lớp con của lớp này.</a:t>
            </a:r>
          </a:p>
          <a:p>
            <a:pPr lvl="1">
              <a:buFont typeface="Arial" panose="020B0604020202020204" pitchFamily="34" charset="0"/>
              <a:buChar char="•"/>
            </a:pPr>
            <a:r>
              <a:rPr lang="en-US" sz="2000"/>
              <a:t>Các lớp Decorator giữ một tham chiếu đến một đối tượng có kiểu IFood và khi được khởi tạo sẽ truyền vào các đối tượng có kiểu được kế thừa từ Ifood tương ứng (thông qua các hàm khởi tạo).</a:t>
            </a:r>
          </a:p>
          <a:p>
            <a:pPr lvl="1">
              <a:buFont typeface="Arial" panose="020B0604020202020204" pitchFamily="34" charset="0"/>
              <a:buChar char="•"/>
            </a:pPr>
            <a:endParaRPr lang="en-US" sz="2000"/>
          </a:p>
        </p:txBody>
      </p:sp>
    </p:spTree>
    <p:extLst>
      <p:ext uri="{BB962C8B-B14F-4D97-AF65-F5344CB8AC3E}">
        <p14:creationId xmlns:p14="http://schemas.microsoft.com/office/powerpoint/2010/main" val="425899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Ví dụ về một số hệ thống thực tế</a:t>
            </a:r>
          </a:p>
        </p:txBody>
      </p:sp>
      <p:sp>
        <p:nvSpPr>
          <p:cNvPr id="2" name="Content Placeholder 1"/>
          <p:cNvSpPr>
            <a:spLocks noGrp="1"/>
          </p:cNvSpPr>
          <p:nvPr>
            <p:ph idx="1"/>
          </p:nvPr>
        </p:nvSpPr>
        <p:spPr/>
        <p:txBody>
          <a:bodyPr>
            <a:normAutofit/>
          </a:bodyPr>
          <a:lstStyle/>
          <a:p>
            <a:pPr lvl="1">
              <a:buFont typeface="Arial" panose="020B0604020202020204" pitchFamily="34" charset="0"/>
              <a:buChar char="•"/>
            </a:pPr>
            <a:r>
              <a:rPr lang="en-US" sz="2000"/>
              <a:t>Các control trong Windows Form.</a:t>
            </a:r>
          </a:p>
          <a:p>
            <a:pPr lvl="1">
              <a:buFont typeface="Arial" panose="020B0604020202020204" pitchFamily="34" charset="0"/>
              <a:buChar char="•"/>
            </a:pPr>
            <a:r>
              <a:rPr lang="en-US" sz="2000"/>
              <a:t>Các lớp Stream trong .NET (Buffered Reader là một decorator của Stream class).</a:t>
            </a:r>
          </a:p>
          <a:p>
            <a:pPr lvl="1">
              <a:buFont typeface="Arial" panose="020B0604020202020204" pitchFamily="34" charset="0"/>
              <a:buChar char="•"/>
            </a:pPr>
            <a:r>
              <a:rPr lang="en-US" sz="2000"/>
              <a:t>Extension method trong .NET, (cho các class bị sealed vẫn có thể thêm vào các phương thức).</a:t>
            </a:r>
          </a:p>
          <a:p>
            <a:pPr marL="0" indent="0">
              <a:buNone/>
            </a:pPr>
            <a:endParaRPr lang="en-US" sz="2000"/>
          </a:p>
        </p:txBody>
      </p:sp>
    </p:spTree>
    <p:extLst>
      <p:ext uri="{BB962C8B-B14F-4D97-AF65-F5344CB8AC3E}">
        <p14:creationId xmlns:p14="http://schemas.microsoft.com/office/powerpoint/2010/main" val="99411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a:t>
            </a:r>
          </a:p>
        </p:txBody>
      </p:sp>
      <p:sp>
        <p:nvSpPr>
          <p:cNvPr id="3" name="Content Placeholder 2"/>
          <p:cNvSpPr>
            <a:spLocks noGrp="1"/>
          </p:cNvSpPr>
          <p:nvPr>
            <p:ph sz="half" idx="1"/>
          </p:nvPr>
        </p:nvSpPr>
        <p:spPr>
          <a:xfrm>
            <a:off x="1522413" y="1905000"/>
            <a:ext cx="9753599" cy="4267200"/>
          </a:xfrm>
        </p:spPr>
        <p:txBody>
          <a:bodyPr>
            <a:normAutofit/>
          </a:bodyPr>
          <a:lstStyle/>
          <a:p>
            <a:pPr lvl="1"/>
            <a:r>
              <a:rPr lang="en-US" sz="2000">
                <a:latin typeface="Constantia" panose="02030602050306030303" pitchFamily="18" charset="0"/>
              </a:rPr>
              <a:t>Giới thiệu về Mẫu Thiết Kế</a:t>
            </a:r>
          </a:p>
          <a:p>
            <a:pPr lvl="1"/>
            <a:r>
              <a:rPr lang="en-US" sz="2000">
                <a:latin typeface="Constantia" panose="02030602050306030303" pitchFamily="18" charset="0"/>
              </a:rPr>
              <a:t>Giới thiệu về các Mẫu Kiến Trúc</a:t>
            </a:r>
            <a:endParaRPr lang="en-US" sz="2000" dirty="0">
              <a:latin typeface="Constantia" panose="02030602050306030303" pitchFamily="18" charset="0"/>
            </a:endParaRPr>
          </a:p>
          <a:p>
            <a:pPr lvl="1"/>
            <a:r>
              <a:rPr lang="en-US" sz="2000">
                <a:latin typeface="Constantia" panose="02030602050306030303" pitchFamily="18" charset="0"/>
              </a:rPr>
              <a:t>Mẫu </a:t>
            </a:r>
            <a:r>
              <a:rPr lang="en-US" sz="2000" b="1">
                <a:latin typeface="Constantia" panose="02030602050306030303" pitchFamily="18" charset="0"/>
              </a:rPr>
              <a:t>Người trang trí - Decorator</a:t>
            </a:r>
            <a:endParaRPr lang="en-US" sz="2000" b="1" dirty="0">
              <a:latin typeface="Constantia" panose="02030602050306030303" pitchFamily="18" charset="0"/>
            </a:endParaRPr>
          </a:p>
          <a:p>
            <a:pPr lvl="1"/>
            <a:r>
              <a:rPr lang="en-US" sz="2000">
                <a:latin typeface="Constantia" panose="02030602050306030303" pitchFamily="18" charset="0"/>
              </a:rPr>
              <a:t>Mẫu </a:t>
            </a:r>
            <a:r>
              <a:rPr lang="en-US" sz="2000" b="1">
                <a:latin typeface="Constantia" panose="02030602050306030303" pitchFamily="18" charset="0"/>
              </a:rPr>
              <a:t>Người đại diện </a:t>
            </a:r>
            <a:r>
              <a:rPr lang="en-US" sz="2000">
                <a:latin typeface="Constantia" panose="02030602050306030303" pitchFamily="18" charset="0"/>
              </a:rPr>
              <a:t>– </a:t>
            </a:r>
            <a:r>
              <a:rPr lang="en-US" sz="2000" b="1">
                <a:latin typeface="Constantia" panose="02030602050306030303" pitchFamily="18" charset="0"/>
              </a:rPr>
              <a:t>Proxy</a:t>
            </a:r>
          </a:p>
          <a:p>
            <a:pPr lvl="1"/>
            <a:r>
              <a:rPr lang="en-US" sz="2000">
                <a:latin typeface="Constantia" panose="02030602050306030303" pitchFamily="18" charset="0"/>
              </a:rPr>
              <a:t>Tài liệu tham khảo</a:t>
            </a:r>
          </a:p>
          <a:p>
            <a:pPr lvl="1"/>
            <a:r>
              <a:rPr lang="en-US" sz="2000">
                <a:latin typeface="Constantia" panose="02030602050306030303" pitchFamily="18" charset="0"/>
              </a:rPr>
              <a:t>Câu hỏi</a:t>
            </a:r>
          </a:p>
        </p:txBody>
      </p:sp>
    </p:spTree>
    <p:extLst>
      <p:ext uri="{BB962C8B-B14F-4D97-AF65-F5344CB8AC3E}">
        <p14:creationId xmlns:p14="http://schemas.microsoft.com/office/powerpoint/2010/main" val="110529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mẫu liên quan</a:t>
            </a:r>
          </a:p>
        </p:txBody>
      </p:sp>
      <p:sp>
        <p:nvSpPr>
          <p:cNvPr id="2" name="Content Placeholder 1"/>
          <p:cNvSpPr>
            <a:spLocks noGrp="1"/>
          </p:cNvSpPr>
          <p:nvPr>
            <p:ph idx="1"/>
          </p:nvPr>
        </p:nvSpPr>
        <p:spPr/>
        <p:txBody>
          <a:bodyPr>
            <a:normAutofit/>
          </a:bodyPr>
          <a:lstStyle/>
          <a:p>
            <a:pPr lvl="1"/>
            <a:r>
              <a:rPr lang="vi-VN" sz="2000"/>
              <a:t>Mẫu Composite: </a:t>
            </a:r>
          </a:p>
          <a:p>
            <a:pPr lvl="2"/>
            <a:r>
              <a:rPr lang="vi-VN" sz="2000"/>
              <a:t>Một Decorator có thể được xem như là một mẫu Composite nhưng với chỉ một thành phần. </a:t>
            </a:r>
          </a:p>
          <a:p>
            <a:pPr lvl="2"/>
            <a:r>
              <a:rPr lang="vi-VN" sz="2000"/>
              <a:t>Tuy nhiên, một Decorator có khả năng bổ sung các trách nhiệm cho thành phần </a:t>
            </a:r>
            <a:r>
              <a:rPr lang="en-US" sz="2000"/>
              <a:t>mà nó giữ tham chiếu</a:t>
            </a:r>
            <a:r>
              <a:rPr lang="vi-VN" sz="2000"/>
              <a:t> - nó không dành cho việc quản lý </a:t>
            </a:r>
            <a:r>
              <a:rPr lang="en-US" sz="2000"/>
              <a:t>một </a:t>
            </a:r>
            <a:r>
              <a:rPr lang="vi-VN" sz="2000"/>
              <a:t>tập hợp các đối tượng.</a:t>
            </a:r>
            <a:endParaRPr lang="en-US" sz="2000"/>
          </a:p>
          <a:p>
            <a:pPr marL="383933" lvl="2" indent="0">
              <a:buNone/>
            </a:pPr>
            <a:r>
              <a:rPr lang="vi-VN" sz="2000"/>
              <a:t>	</a:t>
            </a:r>
          </a:p>
          <a:p>
            <a:pPr lvl="1"/>
            <a:endParaRPr lang="en-US" sz="2000"/>
          </a:p>
        </p:txBody>
      </p:sp>
    </p:spTree>
    <p:extLst>
      <p:ext uri="{BB962C8B-B14F-4D97-AF65-F5344CB8AC3E}">
        <p14:creationId xmlns:p14="http://schemas.microsoft.com/office/powerpoint/2010/main" val="140351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về Mẫu Thiết Kế</a:t>
            </a:r>
            <a:endParaRPr lang="en-US" dirty="0"/>
          </a:p>
        </p:txBody>
      </p:sp>
      <p:sp>
        <p:nvSpPr>
          <p:cNvPr id="4" name="Content Placeholder 3"/>
          <p:cNvSpPr>
            <a:spLocks noGrp="1"/>
          </p:cNvSpPr>
          <p:nvPr>
            <p:ph idx="1"/>
          </p:nvPr>
        </p:nvSpPr>
        <p:spPr/>
        <p:txBody>
          <a:bodyPr>
            <a:normAutofit/>
          </a:bodyPr>
          <a:lstStyle/>
          <a:p>
            <a:pPr lvl="1"/>
            <a:r>
              <a:rPr lang="vi-VN" sz="2000">
                <a:latin typeface="Constantia" panose="02030602050306030303" pitchFamily="18" charset="0"/>
              </a:rPr>
              <a:t>Trong kỹ thuật phần mềm, một mẫu thiết kế là một giải pháp chung lặp lại cho một vấn đề thường xảy ra trong quá trình thiết kế phần mềm. </a:t>
            </a:r>
          </a:p>
          <a:p>
            <a:pPr lvl="1"/>
            <a:r>
              <a:rPr lang="vi-VN" sz="2000">
                <a:latin typeface="Constantia" panose="02030602050306030303" pitchFamily="18" charset="0"/>
              </a:rPr>
              <a:t>Một mẫu thiết kế không phải là một thiết kế hoàn chỉnh để có thể được chuyển trực tiếp thành code.</a:t>
            </a:r>
          </a:p>
          <a:p>
            <a:pPr lvl="1"/>
            <a:r>
              <a:rPr lang="vi-VN" sz="2000">
                <a:latin typeface="Constantia" panose="02030602050306030303" pitchFamily="18" charset="0"/>
              </a:rPr>
              <a:t>Một mẫu thiết kế là một mô tả hoặc template được áp dụng để cung cấp cho chúng ta cách thức làm như thế nào để giải quyết một vấn đề mà có thể gặp phải trong nhiều tình huống khác nhau.</a:t>
            </a:r>
          </a:p>
          <a:p>
            <a:pPr lvl="1"/>
            <a:endParaRPr lang="en-US" sz="2000">
              <a:latin typeface="Constantia" panose="02030602050306030303" pitchFamily="18" charset="0"/>
            </a:endParaRPr>
          </a:p>
          <a:p>
            <a:pPr lvl="1"/>
            <a:endParaRPr lang="en-US" sz="2000">
              <a:latin typeface="Constantia" panose="02030602050306030303" pitchFamily="18" charset="0"/>
            </a:endParaRPr>
          </a:p>
        </p:txBody>
      </p:sp>
    </p:spTree>
    <p:extLst>
      <p:ext uri="{BB962C8B-B14F-4D97-AF65-F5344CB8AC3E}">
        <p14:creationId xmlns:p14="http://schemas.microsoft.com/office/powerpoint/2010/main" val="223966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về các Mẫu Kiến Trúc</a:t>
            </a:r>
            <a:endParaRPr lang="en-US" dirty="0"/>
          </a:p>
        </p:txBody>
      </p:sp>
      <p:sp>
        <p:nvSpPr>
          <p:cNvPr id="3" name="Content Placeholder 2"/>
          <p:cNvSpPr>
            <a:spLocks noGrp="1"/>
          </p:cNvSpPr>
          <p:nvPr>
            <p:ph idx="1"/>
          </p:nvPr>
        </p:nvSpPr>
        <p:spPr>
          <a:xfrm>
            <a:off x="1096994" y="1845734"/>
            <a:ext cx="10055781" cy="4250266"/>
          </a:xfrm>
        </p:spPr>
        <p:txBody>
          <a:bodyPr>
            <a:normAutofit/>
          </a:bodyPr>
          <a:lstStyle/>
          <a:p>
            <a:pPr lvl="1"/>
            <a:r>
              <a:rPr lang="en-US" sz="2000">
                <a:latin typeface="Constantia" panose="02030602050306030303" pitchFamily="18" charset="0"/>
              </a:rPr>
              <a:t>Định nghĩa: </a:t>
            </a:r>
          </a:p>
          <a:p>
            <a:pPr lvl="2"/>
            <a:r>
              <a:rPr lang="en-US" sz="1800">
                <a:latin typeface="Constantia" panose="02030602050306030303" pitchFamily="18" charset="0"/>
              </a:rPr>
              <a:t>Trong lĩnh vực CNPM, các mẫu Kiến trúc là các mẫu thiết kế giúp đơn giản hóa quá trình thiết kế bằng cách giúp chúng ta xác định các mối quan hệ giữa các thực thể một cách dễ dàng hơn.</a:t>
            </a:r>
          </a:p>
          <a:p>
            <a:pPr lvl="1"/>
            <a:r>
              <a:rPr lang="en-US" sz="2000">
                <a:latin typeface="Constantia" panose="02030602050306030303" pitchFamily="18" charset="0"/>
              </a:rPr>
              <a:t>Bao gồm các mẫu:</a:t>
            </a:r>
          </a:p>
          <a:p>
            <a:pPr lvl="2"/>
            <a:r>
              <a:rPr lang="en-US" sz="1800" b="1">
                <a:latin typeface="Constantia" panose="02030602050306030303" pitchFamily="18" charset="0"/>
              </a:rPr>
              <a:t>Adapter – </a:t>
            </a:r>
            <a:r>
              <a:rPr lang="en-US" sz="1800">
                <a:latin typeface="Constantia" panose="02030602050306030303" pitchFamily="18" charset="0"/>
              </a:rPr>
              <a:t>Cung cấp một giao diện mới phù hợp hơn cho một đối tượng.</a:t>
            </a:r>
          </a:p>
          <a:p>
            <a:pPr lvl="2"/>
            <a:r>
              <a:rPr lang="en-US" sz="1800" b="1">
                <a:latin typeface="Constantia" panose="02030602050306030303" pitchFamily="18" charset="0"/>
              </a:rPr>
              <a:t>Bridge – </a:t>
            </a:r>
            <a:r>
              <a:rPr lang="en-US" sz="1800">
                <a:latin typeface="Constantia" panose="02030602050306030303" pitchFamily="18" charset="0"/>
              </a:rPr>
              <a:t>Tách rời phần trừu tượng và phàn hiện thức của một đối tượng.</a:t>
            </a:r>
          </a:p>
          <a:p>
            <a:pPr lvl="2"/>
            <a:r>
              <a:rPr lang="en-US" sz="1800" b="1">
                <a:latin typeface="Constantia" panose="02030602050306030303" pitchFamily="18" charset="0"/>
              </a:rPr>
              <a:t>Composite – </a:t>
            </a:r>
            <a:r>
              <a:rPr lang="en-US" sz="1800">
                <a:latin typeface="Constantia" panose="02030602050306030303" pitchFamily="18" charset="0"/>
              </a:rPr>
              <a:t>Kết hợp nhiều đối tượng bên trong một đối tượng khác để quản lý.</a:t>
            </a:r>
          </a:p>
          <a:p>
            <a:pPr lvl="2"/>
            <a:r>
              <a:rPr lang="en-US" sz="1800" b="1">
                <a:latin typeface="Constantia" panose="02030602050306030303" pitchFamily="18" charset="0"/>
              </a:rPr>
              <a:t>Decorator – </a:t>
            </a:r>
            <a:r>
              <a:rPr lang="en-US" sz="1800">
                <a:latin typeface="Constantia" panose="02030602050306030303" pitchFamily="18" charset="0"/>
              </a:rPr>
              <a:t>Cung cấp them các trách nhiệm cho một đối tượng một cách linh hoạt.</a:t>
            </a:r>
          </a:p>
          <a:p>
            <a:pPr lvl="2"/>
            <a:r>
              <a:rPr lang="en-US" sz="1800" b="1">
                <a:latin typeface="Constantia" panose="02030602050306030303" pitchFamily="18" charset="0"/>
              </a:rPr>
              <a:t>Façade – </a:t>
            </a:r>
            <a:r>
              <a:rPr lang="en-US" sz="1800">
                <a:latin typeface="Constantia" panose="02030602050306030303" pitchFamily="18" charset="0"/>
              </a:rPr>
              <a:t>Cung cấp một giao diện thống nhất dễ sử dụng cho một tập hợp các giao diện trong một hệ thống con.</a:t>
            </a:r>
          </a:p>
          <a:p>
            <a:pPr lvl="2"/>
            <a:r>
              <a:rPr lang="en-US" sz="1800" b="1">
                <a:latin typeface="Constantia" panose="02030602050306030303" pitchFamily="18" charset="0"/>
              </a:rPr>
              <a:t>Flyweight - S</a:t>
            </a:r>
            <a:r>
              <a:rPr lang="vi-VN" sz="1800">
                <a:latin typeface="Constantia" panose="02030602050306030303" pitchFamily="18" charset="0"/>
              </a:rPr>
              <a:t>ử dụng tính năng chia sẻ để hỗ trợ xử lý số lượng lớn các đối tượng một cách hiệu quả.</a:t>
            </a:r>
            <a:endParaRPr lang="en-US" sz="1800">
              <a:latin typeface="Constantia" panose="02030602050306030303" pitchFamily="18" charset="0"/>
            </a:endParaRPr>
          </a:p>
          <a:p>
            <a:pPr lvl="2"/>
            <a:r>
              <a:rPr lang="en-US" sz="1800" b="1">
                <a:latin typeface="Constantia" panose="02030602050306030303" pitchFamily="18" charset="0"/>
              </a:rPr>
              <a:t>Proxy – </a:t>
            </a:r>
            <a:r>
              <a:rPr lang="en-US" sz="1800">
                <a:latin typeface="Constantia" panose="02030602050306030303" pitchFamily="18" charset="0"/>
              </a:rPr>
              <a:t>Cung cấp một sự kiểm soát các truy cập đến một đối tượng</a:t>
            </a:r>
          </a:p>
          <a:p>
            <a:pPr lvl="2"/>
            <a:endParaRPr lang="en-US" dirty="0">
              <a:latin typeface="Constantia" panose="02030602050306030303" pitchFamily="18" charset="0"/>
            </a:endParaRPr>
          </a:p>
        </p:txBody>
      </p:sp>
    </p:spTree>
    <p:extLst>
      <p:ext uri="{BB962C8B-B14F-4D97-AF65-F5344CB8AC3E}">
        <p14:creationId xmlns:p14="http://schemas.microsoft.com/office/powerpoint/2010/main" val="231553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Mẫu </a:t>
            </a:r>
            <a:r>
              <a:rPr lang="en-US" b="1"/>
              <a:t>Decorator</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pPr marL="285750" indent="-285750">
              <a:buFontTx/>
              <a:buChar char="-"/>
            </a:pPr>
            <a:r>
              <a:rPr lang="en-US"/>
              <a:t>Tên chính thức: Decorator Pattern</a:t>
            </a:r>
          </a:p>
          <a:p>
            <a:pPr marL="285750" indent="-285750">
              <a:buFontTx/>
              <a:buChar char="-"/>
            </a:pPr>
            <a:r>
              <a:rPr lang="en-US"/>
              <a:t>Phân loại: Structural Pattern</a:t>
            </a:r>
          </a:p>
          <a:p>
            <a:pPr marL="285750" indent="-285750">
              <a:buFontTx/>
              <a:buChar char="-"/>
            </a:pPr>
            <a:r>
              <a:rPr lang="en-US"/>
              <a:t>Tên khác: Không có</a:t>
            </a:r>
          </a:p>
        </p:txBody>
      </p:sp>
      <p:pic>
        <p:nvPicPr>
          <p:cNvPr id="6" name="Picture 2" descr="Kết quả hình ảnh cho decorating a cak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2899" y="1493520"/>
            <a:ext cx="6183449"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557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Định nghĩa	</a:t>
            </a:r>
            <a:endParaRPr lang="en-US" dirty="0"/>
          </a:p>
        </p:txBody>
      </p:sp>
      <p:sp>
        <p:nvSpPr>
          <p:cNvPr id="2" name="Content Placeholder 1"/>
          <p:cNvSpPr>
            <a:spLocks noGrp="1"/>
          </p:cNvSpPr>
          <p:nvPr>
            <p:ph idx="1"/>
          </p:nvPr>
        </p:nvSpPr>
        <p:spPr/>
        <p:txBody>
          <a:bodyPr/>
          <a:lstStyle/>
          <a:p>
            <a:pPr lvl="1"/>
            <a:r>
              <a:rPr lang="en-US" sz="2000" i="1"/>
              <a:t>“</a:t>
            </a:r>
            <a:r>
              <a:rPr lang="vi-VN" sz="2000" i="1"/>
              <a:t>Gắn kết thêm một số tính năng cho đối tượng một cách linh động. Mẫu trang trí </a:t>
            </a:r>
            <a:r>
              <a:rPr lang="en-US" sz="2000" i="1"/>
              <a:t>-</a:t>
            </a:r>
            <a:r>
              <a:rPr lang="vi-VN" sz="2000" i="1"/>
              <a:t>Decorator cung cấp một phương pháp linh hoạt hơn là sử dụng lớp con để mở rộng chức năng cho đối tượng</a:t>
            </a:r>
            <a:r>
              <a:rPr lang="en-US" sz="2000"/>
              <a:t>.” (GoF)</a:t>
            </a:r>
          </a:p>
          <a:p>
            <a:endParaRPr lang="en-US"/>
          </a:p>
        </p:txBody>
      </p:sp>
    </p:spTree>
    <p:extLst>
      <p:ext uri="{BB962C8B-B14F-4D97-AF65-F5344CB8AC3E}">
        <p14:creationId xmlns:p14="http://schemas.microsoft.com/office/powerpoint/2010/main" val="1203086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Khi nào sử dụng?	</a:t>
            </a:r>
            <a:endParaRPr lang="en-US" dirty="0"/>
          </a:p>
        </p:txBody>
      </p:sp>
      <p:sp>
        <p:nvSpPr>
          <p:cNvPr id="2" name="Content Placeholder 1"/>
          <p:cNvSpPr>
            <a:spLocks noGrp="1"/>
          </p:cNvSpPr>
          <p:nvPr>
            <p:ph idx="1"/>
          </p:nvPr>
        </p:nvSpPr>
        <p:spPr/>
        <p:txBody>
          <a:bodyPr>
            <a:normAutofit/>
          </a:bodyPr>
          <a:lstStyle/>
          <a:p>
            <a:pPr lvl="1"/>
            <a:r>
              <a:rPr lang="vi-VN" sz="2000"/>
              <a:t>Mẫu Decorator được áp dụng khi:</a:t>
            </a:r>
          </a:p>
          <a:p>
            <a:pPr lvl="2"/>
            <a:r>
              <a:rPr lang="vi-VN" sz="1800"/>
              <a:t>Chúng ta có nhu cầu tự động thêm/loại bỏ một trách nhiệm nào đó của một lớp mà không làm ảnh hưởng đến các lớp con được dẫn xuất từ nó.</a:t>
            </a:r>
          </a:p>
          <a:p>
            <a:pPr lvl="2"/>
            <a:r>
              <a:rPr lang="vi-VN" sz="1800"/>
              <a:t>Khi một lớp có quá nhiều lớp con dẫn xuất từ nó, việc thay đổi trách nhiệm của lớp đó có thể dẫn đến hệ lụy nghiêm trọng.</a:t>
            </a:r>
          </a:p>
          <a:p>
            <a:pPr lvl="1"/>
            <a:endParaRPr lang="vi-VN"/>
          </a:p>
          <a:p>
            <a:pPr lvl="1"/>
            <a:endParaRPr lang="en-US"/>
          </a:p>
        </p:txBody>
      </p:sp>
    </p:spTree>
    <p:extLst>
      <p:ext uri="{BB962C8B-B14F-4D97-AF65-F5344CB8AC3E}">
        <p14:creationId xmlns:p14="http://schemas.microsoft.com/office/powerpoint/2010/main" val="190253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 năng ứng dụng</a:t>
            </a:r>
          </a:p>
        </p:txBody>
      </p:sp>
      <p:sp>
        <p:nvSpPr>
          <p:cNvPr id="3" name="Content Placeholder 2"/>
          <p:cNvSpPr>
            <a:spLocks noGrp="1"/>
          </p:cNvSpPr>
          <p:nvPr>
            <p:ph idx="1"/>
          </p:nvPr>
        </p:nvSpPr>
        <p:spPr/>
        <p:txBody>
          <a:bodyPr>
            <a:normAutofit/>
          </a:bodyPr>
          <a:lstStyle/>
          <a:p>
            <a:pPr lvl="1"/>
            <a:r>
              <a:rPr lang="en-US"/>
              <a:t>Xây dựng các hệ thống có tình tùy chọn cao, mỗi tùy chọn có thể có nhiều tùy chọn con. Ví dụ như hệ thống control của Windows Form.</a:t>
            </a:r>
          </a:p>
          <a:p>
            <a:pPr lvl="1"/>
            <a:endParaRPr lang="en-US"/>
          </a:p>
        </p:txBody>
      </p:sp>
    </p:spTree>
    <p:extLst>
      <p:ext uri="{BB962C8B-B14F-4D97-AF65-F5344CB8AC3E}">
        <p14:creationId xmlns:p14="http://schemas.microsoft.com/office/powerpoint/2010/main" val="222231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Cấu trúc</a:t>
            </a:r>
            <a:endParaRPr lang="en-US" dirty="0"/>
          </a:p>
        </p:txBody>
      </p:sp>
      <p:pic>
        <p:nvPicPr>
          <p:cNvPr id="4" name="Picture 3"/>
          <p:cNvPicPr>
            <a:picLocks noChangeAspect="1"/>
          </p:cNvPicPr>
          <p:nvPr/>
        </p:nvPicPr>
        <p:blipFill>
          <a:blip r:embed="rId2"/>
          <a:stretch>
            <a:fillRect/>
          </a:stretch>
        </p:blipFill>
        <p:spPr>
          <a:xfrm>
            <a:off x="150812" y="1748445"/>
            <a:ext cx="5654528" cy="4497154"/>
          </a:xfrm>
          <a:prstGeom prst="rect">
            <a:avLst/>
          </a:prstGeom>
        </p:spPr>
      </p:pic>
      <p:sp>
        <p:nvSpPr>
          <p:cNvPr id="2" name="Rectangle 1"/>
          <p:cNvSpPr/>
          <p:nvPr/>
        </p:nvSpPr>
        <p:spPr>
          <a:xfrm>
            <a:off x="5484812" y="1748445"/>
            <a:ext cx="6092825" cy="4524315"/>
          </a:xfrm>
          <a:prstGeom prst="rect">
            <a:avLst/>
          </a:prstGeom>
        </p:spPr>
        <p:txBody>
          <a:bodyPr>
            <a:spAutoFit/>
          </a:bodyPr>
          <a:lstStyle/>
          <a:p>
            <a:pPr lvl="1"/>
            <a:r>
              <a:rPr lang="en-US" b="1" dirty="0"/>
              <a:t>Component </a:t>
            </a:r>
            <a:r>
              <a:rPr lang="en-US" dirty="0"/>
              <a:t>  </a:t>
            </a:r>
          </a:p>
          <a:p>
            <a:pPr lvl="2"/>
            <a:r>
              <a:rPr lang="en-US" dirty="0" err="1"/>
              <a:t>Một</a:t>
            </a:r>
            <a:r>
              <a:rPr lang="en-US" dirty="0"/>
              <a:t> </a:t>
            </a:r>
            <a:r>
              <a:rPr lang="en-US" dirty="0" err="1"/>
              <a:t>giao</a:t>
            </a:r>
            <a:r>
              <a:rPr lang="en-US" dirty="0"/>
              <a:t> </a:t>
            </a:r>
            <a:r>
              <a:rPr lang="en-US" dirty="0" err="1"/>
              <a:t>diện</a:t>
            </a:r>
            <a:r>
              <a:rPr lang="en-US" dirty="0"/>
              <a:t> </a:t>
            </a:r>
            <a:r>
              <a:rPr lang="en-US" dirty="0" err="1"/>
              <a:t>được</a:t>
            </a:r>
            <a:r>
              <a:rPr lang="en-US" dirty="0"/>
              <a:t> </a:t>
            </a:r>
            <a:r>
              <a:rPr lang="en-US" dirty="0" err="1"/>
              <a:t>định</a:t>
            </a:r>
            <a:r>
              <a:rPr lang="en-US" dirty="0"/>
              <a:t> </a:t>
            </a:r>
            <a:r>
              <a:rPr lang="en-US" dirty="0" err="1"/>
              <a:t>nghĩa</a:t>
            </a:r>
            <a:r>
              <a:rPr lang="en-US" dirty="0"/>
              <a:t> </a:t>
            </a:r>
            <a:r>
              <a:rPr lang="en-US" dirty="0" err="1"/>
              <a:t>cho</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cần</a:t>
            </a:r>
            <a:r>
              <a:rPr lang="en-US" dirty="0"/>
              <a:t> </a:t>
            </a:r>
            <a:r>
              <a:rPr lang="en-US" dirty="0" err="1"/>
              <a:t>được</a:t>
            </a:r>
            <a:r>
              <a:rPr lang="en-US" dirty="0"/>
              <a:t> </a:t>
            </a:r>
            <a:r>
              <a:rPr lang="en-US" dirty="0" err="1"/>
              <a:t>trang</a:t>
            </a:r>
            <a:r>
              <a:rPr lang="en-US" dirty="0"/>
              <a:t> </a:t>
            </a:r>
            <a:r>
              <a:rPr lang="en-US" dirty="0" err="1"/>
              <a:t>trí</a:t>
            </a:r>
            <a:r>
              <a:rPr lang="en-US" dirty="0"/>
              <a:t>.</a:t>
            </a:r>
          </a:p>
          <a:p>
            <a:pPr lvl="1"/>
            <a:r>
              <a:rPr lang="en-US" b="1" dirty="0" err="1"/>
              <a:t>ConcreteComponent</a:t>
            </a:r>
            <a:r>
              <a:rPr lang="en-US" b="1" dirty="0"/>
              <a:t> </a:t>
            </a:r>
            <a:r>
              <a:rPr lang="en-US" dirty="0"/>
              <a:t>  </a:t>
            </a:r>
          </a:p>
          <a:p>
            <a:pPr lvl="2"/>
            <a:r>
              <a:rPr lang="en-US" dirty="0" err="1"/>
              <a:t>Một</a:t>
            </a:r>
            <a:r>
              <a:rPr lang="en-US" dirty="0"/>
              <a:t> </a:t>
            </a:r>
            <a:r>
              <a:rPr lang="en-US" dirty="0" err="1"/>
              <a:t>đối</a:t>
            </a:r>
            <a:r>
              <a:rPr lang="en-US" dirty="0"/>
              <a:t> </a:t>
            </a:r>
            <a:r>
              <a:rPr lang="en-US" dirty="0" err="1"/>
              <a:t>tượng</a:t>
            </a:r>
            <a:r>
              <a:rPr lang="en-US" dirty="0"/>
              <a:t> </a:t>
            </a:r>
            <a:r>
              <a:rPr lang="en-US" dirty="0" err="1"/>
              <a:t>cụ</a:t>
            </a:r>
            <a:r>
              <a:rPr lang="en-US" dirty="0"/>
              <a:t> </a:t>
            </a:r>
            <a:r>
              <a:rPr lang="en-US" dirty="0" err="1"/>
              <a:t>thể</a:t>
            </a:r>
            <a:r>
              <a:rPr lang="en-US" dirty="0"/>
              <a:t> </a:t>
            </a:r>
            <a:r>
              <a:rPr lang="en-US" dirty="0" err="1"/>
              <a:t>hiện</a:t>
            </a:r>
            <a:r>
              <a:rPr lang="en-US" dirty="0"/>
              <a:t> </a:t>
            </a:r>
            <a:r>
              <a:rPr lang="en-US" dirty="0" err="1"/>
              <a:t>thực</a:t>
            </a:r>
            <a:r>
              <a:rPr lang="en-US" dirty="0"/>
              <a:t> </a:t>
            </a:r>
            <a:r>
              <a:rPr lang="en-US" dirty="0" err="1"/>
              <a:t>giao</a:t>
            </a:r>
            <a:r>
              <a:rPr lang="en-US" dirty="0"/>
              <a:t> </a:t>
            </a:r>
            <a:r>
              <a:rPr lang="en-US" dirty="0" err="1"/>
              <a:t>diện</a:t>
            </a:r>
            <a:r>
              <a:rPr lang="en-US" dirty="0"/>
              <a:t> Component.</a:t>
            </a:r>
          </a:p>
          <a:p>
            <a:pPr lvl="1"/>
            <a:r>
              <a:rPr lang="en-US" b="1" dirty="0"/>
              <a:t>Decorator </a:t>
            </a:r>
            <a:endParaRPr lang="en-US" dirty="0"/>
          </a:p>
          <a:p>
            <a:pPr lvl="2"/>
            <a:r>
              <a:rPr lang="en-US" dirty="0" err="1"/>
              <a:t>Là</a:t>
            </a:r>
            <a:r>
              <a:rPr lang="en-US" dirty="0"/>
              <a:t> </a:t>
            </a:r>
            <a:r>
              <a:rPr lang="en-US" dirty="0" err="1"/>
              <a:t>lớp</a:t>
            </a:r>
            <a:r>
              <a:rPr lang="en-US" dirty="0"/>
              <a:t> </a:t>
            </a:r>
            <a:r>
              <a:rPr lang="en-US" dirty="0" err="1"/>
              <a:t>thuần</a:t>
            </a:r>
            <a:r>
              <a:rPr lang="en-US" dirty="0"/>
              <a:t> </a:t>
            </a:r>
            <a:r>
              <a:rPr lang="en-US" dirty="0" err="1"/>
              <a:t>ảo</a:t>
            </a:r>
            <a:r>
              <a:rPr lang="en-US" dirty="0"/>
              <a:t> </a:t>
            </a:r>
            <a:r>
              <a:rPr lang="en-US" dirty="0" err="1"/>
              <a:t>có</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thực</a:t>
            </a:r>
            <a:r>
              <a:rPr lang="en-US" dirty="0"/>
              <a:t> </a:t>
            </a:r>
            <a:r>
              <a:rPr lang="en-US" dirty="0" err="1"/>
              <a:t>thi</a:t>
            </a:r>
            <a:r>
              <a:rPr lang="en-US" dirty="0"/>
              <a:t> </a:t>
            </a:r>
            <a:r>
              <a:rPr lang="en-US" dirty="0" err="1"/>
              <a:t>giao</a:t>
            </a:r>
            <a:r>
              <a:rPr lang="en-US" dirty="0"/>
              <a:t> </a:t>
            </a:r>
            <a:r>
              <a:rPr lang="en-US" dirty="0" err="1"/>
              <a:t>diện</a:t>
            </a:r>
            <a:r>
              <a:rPr lang="en-US" dirty="0"/>
              <a:t> Component </a:t>
            </a:r>
            <a:r>
              <a:rPr lang="en-US" dirty="0" err="1"/>
              <a:t>và</a:t>
            </a:r>
            <a:r>
              <a:rPr lang="en-US" dirty="0"/>
              <a:t> </a:t>
            </a:r>
            <a:r>
              <a:rPr lang="en-US" dirty="0" err="1"/>
              <a:t>giữ</a:t>
            </a:r>
            <a:r>
              <a:rPr lang="en-US" dirty="0"/>
              <a:t> </a:t>
            </a:r>
            <a:r>
              <a:rPr lang="en-US" dirty="0" err="1"/>
              <a:t>một</a:t>
            </a:r>
            <a:r>
              <a:rPr lang="en-US" dirty="0"/>
              <a:t> </a:t>
            </a:r>
            <a:r>
              <a:rPr lang="en-US" dirty="0" err="1"/>
              <a:t>tham</a:t>
            </a:r>
            <a:r>
              <a:rPr lang="en-US" dirty="0"/>
              <a:t> </a:t>
            </a:r>
            <a:r>
              <a:rPr lang="en-US" dirty="0" err="1"/>
              <a:t>chiếu</a:t>
            </a:r>
            <a:r>
              <a:rPr lang="en-US" dirty="0"/>
              <a:t> </a:t>
            </a:r>
            <a:r>
              <a:rPr lang="en-US" dirty="0" err="1"/>
              <a:t>đến</a:t>
            </a:r>
            <a:r>
              <a:rPr lang="en-US" dirty="0"/>
              <a:t> </a:t>
            </a:r>
            <a:r>
              <a:rPr lang="en-US" dirty="0" err="1"/>
              <a:t>một</a:t>
            </a:r>
            <a:r>
              <a:rPr lang="en-US" dirty="0"/>
              <a:t> </a:t>
            </a:r>
            <a:r>
              <a:rPr lang="en-US" dirty="0" err="1"/>
              <a:t>đối</a:t>
            </a:r>
            <a:r>
              <a:rPr lang="en-US" dirty="0"/>
              <a:t> </a:t>
            </a:r>
            <a:r>
              <a:rPr lang="en-US" dirty="0" err="1"/>
              <a:t>tượng</a:t>
            </a:r>
            <a:r>
              <a:rPr lang="en-US" dirty="0"/>
              <a:t> </a:t>
            </a:r>
            <a:r>
              <a:rPr lang="en-US" dirty="0" err="1"/>
              <a:t>kiểu</a:t>
            </a:r>
            <a:r>
              <a:rPr lang="en-US" dirty="0"/>
              <a:t> Component. </a:t>
            </a:r>
          </a:p>
          <a:p>
            <a:pPr lvl="2"/>
            <a:r>
              <a:rPr lang="en-US" dirty="0" err="1"/>
              <a:t>Định</a:t>
            </a:r>
            <a:r>
              <a:rPr lang="en-US" dirty="0"/>
              <a:t> </a:t>
            </a:r>
            <a:r>
              <a:rPr lang="en-US" dirty="0" err="1"/>
              <a:t>nghĩa</a:t>
            </a:r>
            <a:r>
              <a:rPr lang="en-US" dirty="0"/>
              <a:t> </a:t>
            </a:r>
            <a:r>
              <a:rPr lang="en-US" dirty="0" err="1"/>
              <a:t>một</a:t>
            </a:r>
            <a:r>
              <a:rPr lang="en-US" dirty="0"/>
              <a:t> </a:t>
            </a:r>
            <a:r>
              <a:rPr lang="en-US" dirty="0" err="1"/>
              <a:t>giao</a:t>
            </a:r>
            <a:r>
              <a:rPr lang="en-US" dirty="0"/>
              <a:t> </a:t>
            </a:r>
            <a:r>
              <a:rPr lang="en-US" dirty="0" err="1"/>
              <a:t>diện</a:t>
            </a:r>
            <a:r>
              <a:rPr lang="en-US" dirty="0"/>
              <a:t> </a:t>
            </a:r>
            <a:r>
              <a:rPr lang="en-US" dirty="0" err="1"/>
              <a:t>nhất</a:t>
            </a:r>
            <a:r>
              <a:rPr lang="en-US" dirty="0"/>
              <a:t> </a:t>
            </a:r>
            <a:r>
              <a:rPr lang="en-US" dirty="0" err="1"/>
              <a:t>quán</a:t>
            </a:r>
            <a:r>
              <a:rPr lang="en-US" dirty="0"/>
              <a:t> </a:t>
            </a:r>
            <a:r>
              <a:rPr lang="en-US" dirty="0" err="1"/>
              <a:t>cho</a:t>
            </a:r>
            <a:r>
              <a:rPr lang="en-US" dirty="0"/>
              <a:t> </a:t>
            </a:r>
            <a:r>
              <a:rPr lang="en-US" dirty="0" err="1"/>
              <a:t>các</a:t>
            </a:r>
            <a:r>
              <a:rPr lang="en-US" dirty="0"/>
              <a:t> Decorator </a:t>
            </a:r>
            <a:r>
              <a:rPr lang="en-US" dirty="0" err="1"/>
              <a:t>hiện</a:t>
            </a:r>
            <a:r>
              <a:rPr lang="en-US" dirty="0"/>
              <a:t> </a:t>
            </a:r>
            <a:r>
              <a:rPr lang="en-US" dirty="0" err="1"/>
              <a:t>thực</a:t>
            </a:r>
            <a:r>
              <a:rPr lang="en-US" dirty="0"/>
              <a:t> </a:t>
            </a:r>
            <a:r>
              <a:rPr lang="en-US" dirty="0" err="1"/>
              <a:t>nó</a:t>
            </a:r>
            <a:r>
              <a:rPr lang="en-US" dirty="0"/>
              <a:t>.</a:t>
            </a:r>
          </a:p>
          <a:p>
            <a:pPr lvl="1"/>
            <a:r>
              <a:rPr lang="en-US" b="1" dirty="0" err="1"/>
              <a:t>ConcreteDecorator</a:t>
            </a:r>
            <a:r>
              <a:rPr lang="en-US" b="1" dirty="0"/>
              <a:t> </a:t>
            </a:r>
            <a:r>
              <a:rPr lang="en-US" dirty="0"/>
              <a:t> </a:t>
            </a:r>
          </a:p>
          <a:p>
            <a:pPr lvl="2"/>
            <a:r>
              <a:rPr lang="en-US" dirty="0" err="1"/>
              <a:t>Thêm</a:t>
            </a:r>
            <a:r>
              <a:rPr lang="en-US" dirty="0"/>
              <a:t> </a:t>
            </a:r>
            <a:r>
              <a:rPr lang="en-US" dirty="0" err="1"/>
              <a:t>các</a:t>
            </a:r>
            <a:r>
              <a:rPr lang="en-US" dirty="0"/>
              <a:t> </a:t>
            </a:r>
            <a:r>
              <a:rPr lang="en-US" dirty="0" err="1"/>
              <a:t>trách</a:t>
            </a:r>
            <a:r>
              <a:rPr lang="en-US" dirty="0"/>
              <a:t> </a:t>
            </a:r>
            <a:r>
              <a:rPr lang="en-US" dirty="0" err="1"/>
              <a:t>nhiệm</a:t>
            </a:r>
            <a:r>
              <a:rPr lang="en-US" dirty="0"/>
              <a:t> </a:t>
            </a:r>
            <a:r>
              <a:rPr lang="en-US" dirty="0" err="1"/>
              <a:t>mới</a:t>
            </a:r>
            <a:r>
              <a:rPr lang="en-US" dirty="0"/>
              <a:t> </a:t>
            </a:r>
            <a:r>
              <a:rPr lang="en-US" dirty="0" err="1"/>
              <a:t>vào</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hiện</a:t>
            </a:r>
            <a:r>
              <a:rPr lang="en-US" dirty="0"/>
              <a:t> </a:t>
            </a:r>
            <a:r>
              <a:rPr lang="en-US" dirty="0" err="1"/>
              <a:t>thực</a:t>
            </a:r>
            <a:r>
              <a:rPr lang="en-US" dirty="0"/>
              <a:t> </a:t>
            </a:r>
            <a:r>
              <a:rPr lang="en-US" dirty="0" err="1"/>
              <a:t>hóa</a:t>
            </a:r>
            <a:r>
              <a:rPr lang="en-US" dirty="0"/>
              <a:t> </a:t>
            </a:r>
            <a:r>
              <a:rPr lang="en-US" dirty="0" err="1"/>
              <a:t>giao</a:t>
            </a:r>
            <a:r>
              <a:rPr lang="en-US" dirty="0"/>
              <a:t> </a:t>
            </a:r>
            <a:r>
              <a:rPr lang="en-US" dirty="0" err="1"/>
              <a:t>diện</a:t>
            </a:r>
            <a:r>
              <a:rPr lang="en-US" dirty="0"/>
              <a:t> Component </a:t>
            </a:r>
            <a:r>
              <a:rPr lang="en-US" dirty="0" err="1"/>
              <a:t>đang</a:t>
            </a:r>
            <a:r>
              <a:rPr lang="en-US" dirty="0"/>
              <a:t> </a:t>
            </a:r>
            <a:r>
              <a:rPr lang="en-US" dirty="0" err="1"/>
              <a:t>được</a:t>
            </a:r>
            <a:r>
              <a:rPr lang="en-US" dirty="0"/>
              <a:t> </a:t>
            </a:r>
            <a:r>
              <a:rPr lang="en-US" dirty="0" err="1"/>
              <a:t>nó</a:t>
            </a:r>
            <a:r>
              <a:rPr lang="en-US" dirty="0"/>
              <a:t> </a:t>
            </a:r>
            <a:r>
              <a:rPr lang="en-US" dirty="0" err="1"/>
              <a:t>tham</a:t>
            </a:r>
            <a:r>
              <a:rPr lang="en-US" dirty="0"/>
              <a:t> </a:t>
            </a:r>
            <a:r>
              <a:rPr lang="en-US" dirty="0" err="1"/>
              <a:t>chiếu</a:t>
            </a:r>
            <a:r>
              <a:rPr lang="en-US" dirty="0"/>
              <a:t>.</a:t>
            </a:r>
          </a:p>
        </p:txBody>
      </p:sp>
    </p:spTree>
    <p:extLst>
      <p:ext uri="{BB962C8B-B14F-4D97-AF65-F5344CB8AC3E}">
        <p14:creationId xmlns:p14="http://schemas.microsoft.com/office/powerpoint/2010/main" val="259442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1137</Words>
  <Application>Microsoft Office PowerPoint</Application>
  <PresentationFormat>Custom</PresentationFormat>
  <Paragraphs>95</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Century Gothic</vt:lpstr>
      <vt:lpstr>Constantia</vt:lpstr>
      <vt:lpstr>Retrospect</vt:lpstr>
      <vt:lpstr>DESIGN  PATTERN</vt:lpstr>
      <vt:lpstr>Nội dung</vt:lpstr>
      <vt:lpstr>Giới thiệu về Mẫu Thiết Kế</vt:lpstr>
      <vt:lpstr>Giới thiệu về các Mẫu Kiến Trúc</vt:lpstr>
      <vt:lpstr>Mẫu Decorator</vt:lpstr>
      <vt:lpstr>Định nghĩa </vt:lpstr>
      <vt:lpstr>Khi nào sử dụng? </vt:lpstr>
      <vt:lpstr>Khả năng ứng dụng</vt:lpstr>
      <vt:lpstr>Cấu trúc</vt:lpstr>
      <vt:lpstr>Thành phần</vt:lpstr>
      <vt:lpstr>Mối quan hệ</vt:lpstr>
      <vt:lpstr>Các hệ quả mang lại</vt:lpstr>
      <vt:lpstr>Các chú ý liên quan đến cài đặt</vt:lpstr>
      <vt:lpstr>Demo</vt:lpstr>
      <vt:lpstr>Sơ đồ lớp</vt:lpstr>
      <vt:lpstr>Code mẫu</vt:lpstr>
      <vt:lpstr>PowerPoint Presentation</vt:lpstr>
      <vt:lpstr>Mối quan hệ của các đối tượng trong code mẫu</vt:lpstr>
      <vt:lpstr>Ví dụ về một số hệ thống thực tế</vt:lpstr>
      <vt:lpstr>Các mẫu liên quan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2016-10-16T14:17:38Z</dcterms:created>
  <dcterms:modified xsi:type="dcterms:W3CDTF">2017-01-07T00:58:42Z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