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6"/>
  </p:notesMasterIdLst>
  <p:handoutMasterIdLst>
    <p:handoutMasterId r:id="rId17"/>
  </p:handoutMasterIdLst>
  <p:sldIdLst>
    <p:sldId id="256" r:id="rId3"/>
    <p:sldId id="275" r:id="rId4"/>
    <p:sldId id="276" r:id="rId5"/>
    <p:sldId id="277" r:id="rId6"/>
    <p:sldId id="287" r:id="rId7"/>
    <p:sldId id="278" r:id="rId8"/>
    <p:sldId id="281" r:id="rId9"/>
    <p:sldId id="282" r:id="rId10"/>
    <p:sldId id="292" r:id="rId11"/>
    <p:sldId id="293" r:id="rId12"/>
    <p:sldId id="294" r:id="rId13"/>
    <p:sldId id="284" r:id="rId14"/>
    <p:sldId id="285"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07/12/2016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07/12/2016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07/12/2016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07/12/2016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Factory Method</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41242" y="1638778"/>
            <a:ext cx="10558570" cy="4346078"/>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7" name="Picture 6"/>
          <p:cNvPicPr>
            <a:picLocks noChangeAspect="1"/>
          </p:cNvPicPr>
          <p:nvPr/>
        </p:nvPicPr>
        <p:blipFill>
          <a:blip r:embed="rId2"/>
          <a:stretch>
            <a:fillRect/>
          </a:stretch>
        </p:blipFill>
        <p:spPr>
          <a:xfrm>
            <a:off x="1688326" y="2001624"/>
            <a:ext cx="8873116" cy="3220513"/>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651278" y="5513696"/>
            <a:ext cx="8915400" cy="369332"/>
          </a:xfrm>
          <a:prstGeom prst="rect">
            <a:avLst/>
          </a:prstGeom>
          <a:noFill/>
        </p:spPr>
        <p:txBody>
          <a:bodyPr wrap="square" rtlCol="0">
            <a:spAutoFit/>
          </a:bodyPr>
          <a:lstStyle/>
          <a:p>
            <a:pPr algn="ctr"/>
            <a:r>
              <a:rPr lang="en-US" dirty="0" smtClean="0">
                <a:latin typeface="Constantia" panose="02030602050306030303" pitchFamily="18" charset="0"/>
              </a:rPr>
              <a:t>Sourcecode đính kèm trong demo</a:t>
            </a:r>
            <a:endParaRPr lang="en-US" dirty="0">
              <a:latin typeface="Constantia" panose="02030602050306030303" pitchFamily="18" charset="0"/>
            </a:endParaRP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sz="2000" dirty="0" smtClean="0"/>
              <a:t> </a:t>
            </a:r>
            <a:r>
              <a:rPr lang="en-US" dirty="0"/>
              <a:t>Method factory rất linh hoạt trong việc tạo ra các văn bản khác nhau (Document</a:t>
            </a:r>
            <a:r>
              <a:rPr lang="en-US" dirty="0" smtClean="0"/>
              <a:t>)</a:t>
            </a:r>
          </a:p>
          <a:p>
            <a:pPr>
              <a:lnSpc>
                <a:spcPct val="150000"/>
              </a:lnSpc>
              <a:spcBef>
                <a:spcPts val="0"/>
              </a:spcBef>
              <a:spcAft>
                <a:spcPts val="0"/>
              </a:spcAft>
              <a:buFont typeface="Courier New" panose="02070309020205020404" pitchFamily="49" charset="0"/>
              <a:buChar char="o"/>
            </a:pPr>
            <a:r>
              <a:rPr lang="en-US" dirty="0"/>
              <a:t> </a:t>
            </a:r>
            <a:r>
              <a:rPr lang="vi-VN" dirty="0"/>
              <a:t>Factory Method thường được sử dụng trong những thành phần “quản lý”, chẳng hạn như document manager, account manager, permission manager</a:t>
            </a:r>
            <a:r>
              <a:rPr lang="vi-VN" dirty="0" smtClean="0"/>
              <a:t>…</a:t>
            </a:r>
            <a:endParaRPr lang="en-US" dirty="0" smtClean="0"/>
          </a:p>
          <a:p>
            <a:pPr>
              <a:lnSpc>
                <a:spcPct val="150000"/>
              </a:lnSpc>
              <a:spcBef>
                <a:spcPts val="0"/>
              </a:spcBef>
              <a:spcAft>
                <a:spcPts val="0"/>
              </a:spcAft>
              <a:buFont typeface="Courier New" panose="02070309020205020404" pitchFamily="49" charset="0"/>
              <a:buChar char="o"/>
            </a:pP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r>
              <a:rPr lang="en-US" dirty="0"/>
              <a:t>- Abstract </a:t>
            </a:r>
            <a:r>
              <a:rPr lang="en-US" dirty="0" smtClean="0"/>
              <a:t>Factory</a:t>
            </a:r>
          </a:p>
          <a:p>
            <a:r>
              <a:rPr lang="en-US" dirty="0" smtClean="0"/>
              <a:t>- </a:t>
            </a:r>
            <a:r>
              <a:rPr lang="en-US" dirty="0"/>
              <a:t>Factory </a:t>
            </a:r>
            <a:r>
              <a:rPr lang="en-US" dirty="0" smtClean="0"/>
              <a:t>Methods thường được gọi là phương thức mẫu</a:t>
            </a:r>
            <a:endParaRPr lang="en-US" dirty="0"/>
          </a:p>
          <a:p>
            <a:r>
              <a:rPr lang="en-US" dirty="0"/>
              <a:t>- </a:t>
            </a:r>
            <a:r>
              <a:rPr lang="en-US" dirty="0" smtClean="0"/>
              <a:t>Prototypes không yêu cầu phải tạo các lớp con</a:t>
            </a:r>
            <a:endParaRPr lang="en-US"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smtClean="0">
                <a:latin typeface="Constantia" panose="02030602050306030303" pitchFamily="18" charset="0"/>
              </a:rPr>
              <a:t>Mẫu </a:t>
            </a:r>
            <a:r>
              <a:rPr lang="en-US" b="1" dirty="0" smtClean="0">
                <a:latin typeface="Constantia" panose="02030602050306030303" pitchFamily="18" charset="0"/>
              </a:rPr>
              <a:t>Factory</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Factory method</a:t>
            </a:r>
            <a:endParaRPr lang="en-US" sz="2000" dirty="0">
              <a:latin typeface="Constantia" panose="02030602050306030303" pitchFamily="18" charset="0"/>
            </a:endParaRP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Creational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a:latin typeface="Constantia" panose="02030602050306030303" pitchFamily="18" charset="0"/>
              </a:rPr>
              <a:t>Virtual Constructor</a:t>
            </a:r>
            <a:endParaRPr lang="en-US" sz="2000" dirty="0">
              <a:latin typeface="Constantia" panose="02030602050306030303" pitchFamily="18" charset="0"/>
            </a:endParaRP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en-US" sz="2000" dirty="0" smtClean="0"/>
              <a:t>Mẫu Factory định nghĩa một giao diện cho việc tạo một đối tượng nhưng nó để cho các lớp con quyết định cách mà lớp đó được khởi tạo.</a:t>
            </a:r>
          </a:p>
          <a:p>
            <a:pPr lvl="1">
              <a:lnSpc>
                <a:spcPct val="150000"/>
              </a:lnSpc>
              <a:spcBef>
                <a:spcPts val="0"/>
              </a:spcBef>
              <a:spcAft>
                <a:spcPts val="0"/>
              </a:spcAft>
            </a:pPr>
            <a:r>
              <a:rPr lang="en-US" sz="2000" dirty="0" smtClean="0"/>
              <a:t>Factory cho phép một lớp trì hoãn việc cài đặt tới các lớp con</a:t>
            </a:r>
          </a:p>
          <a:p>
            <a:pPr lvl="1">
              <a:lnSpc>
                <a:spcPct val="150000"/>
              </a:lnSpc>
              <a:spcBef>
                <a:spcPts val="0"/>
              </a:spcBef>
              <a:spcAft>
                <a:spcPts val="0"/>
              </a:spcAft>
            </a:pPr>
            <a:r>
              <a:rPr lang="en-US" sz="2000" dirty="0" smtClean="0"/>
              <a:t>Toán tử new được xem là có hại trong mẫu này</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lnSpcReduction="10000"/>
          </a:bodyPr>
          <a:lstStyle/>
          <a:p>
            <a:pPr lvl="1">
              <a:lnSpc>
                <a:spcPct val="150000"/>
              </a:lnSpc>
              <a:spcBef>
                <a:spcPts val="0"/>
              </a:spcBef>
              <a:spcAft>
                <a:spcPts val="0"/>
              </a:spcAft>
              <a:buFont typeface="Courier New" panose="02070309020205020404" pitchFamily="49" charset="0"/>
              <a:buChar char="o"/>
            </a:pPr>
            <a:r>
              <a:rPr lang="en-US" sz="2000" dirty="0" smtClean="0"/>
              <a:t> Khi </a:t>
            </a:r>
            <a:r>
              <a:rPr lang="en-US" sz="2000" dirty="0"/>
              <a:t>ta </a:t>
            </a:r>
            <a:r>
              <a:rPr lang="en-US" sz="2000" dirty="0" smtClean="0"/>
              <a:t>không biết chính xác những lớp chúng ta sẽ tạo ra. Ví dụ trường hợp tạo một hệ thống lưu trữ sách, chúng ta không biết những quyển sách cụ thể nào sẽ được lưu trữ nhưng hoàn toàn biết rằng chỉ những quyển sách mới được lưu trữ mà không phải thứ khác</a:t>
            </a:r>
            <a:endParaRPr lang="en-US" sz="2000" dirty="0"/>
          </a:p>
          <a:p>
            <a:pPr lvl="1">
              <a:lnSpc>
                <a:spcPct val="150000"/>
              </a:lnSpc>
              <a:spcBef>
                <a:spcPts val="0"/>
              </a:spcBef>
              <a:spcAft>
                <a:spcPts val="0"/>
              </a:spcAft>
              <a:buFont typeface="Courier New" panose="02070309020205020404" pitchFamily="49" charset="0"/>
              <a:buChar char="o"/>
            </a:pPr>
            <a:r>
              <a:rPr lang="en-US" sz="2200" dirty="0" smtClean="0"/>
              <a:t> </a:t>
            </a:r>
            <a:r>
              <a:rPr lang="en-US" sz="2000" dirty="0" smtClean="0"/>
              <a:t>Khi ta muốn tăng cường khả năng mở rộng mã nguồn. Ví dụ thực tế nhất là Đa hình trong lập trình hướng đối tượng</a:t>
            </a:r>
          </a:p>
          <a:p>
            <a:pPr lvl="1">
              <a:lnSpc>
                <a:spcPct val="150000"/>
              </a:lnSpc>
              <a:spcBef>
                <a:spcPts val="0"/>
              </a:spcBef>
              <a:spcAft>
                <a:spcPts val="0"/>
              </a:spcAft>
              <a:buFont typeface="Courier New" panose="02070309020205020404" pitchFamily="49" charset="0"/>
              <a:buChar char="o"/>
            </a:pPr>
            <a:r>
              <a:rPr lang="en-US" sz="2000" dirty="0"/>
              <a:t> </a:t>
            </a:r>
            <a:r>
              <a:rPr lang="vi-VN" sz="2000" dirty="0"/>
              <a:t>Một lớp không thể biết trước được nó sẽ tạo ra những loại lớp đối tượng </a:t>
            </a:r>
            <a:r>
              <a:rPr lang="vi-VN" sz="2000" dirty="0" smtClean="0"/>
              <a:t>nào</a:t>
            </a:r>
            <a:endParaRPr lang="en-US" sz="2000" dirty="0" smtClean="0"/>
          </a:p>
          <a:p>
            <a:pPr lvl="1">
              <a:lnSpc>
                <a:spcPct val="150000"/>
              </a:lnSpc>
              <a:spcBef>
                <a:spcPts val="0"/>
              </a:spcBef>
              <a:spcAft>
                <a:spcPts val="0"/>
              </a:spcAft>
              <a:buFont typeface="Courier New" panose="02070309020205020404" pitchFamily="49" charset="0"/>
              <a:buChar char="o"/>
            </a:pPr>
            <a:r>
              <a:rPr lang="en-US" sz="2000" dirty="0" smtClean="0"/>
              <a:t> </a:t>
            </a:r>
            <a:r>
              <a:rPr lang="vi-VN" sz="2000" dirty="0" smtClean="0"/>
              <a:t>Một </a:t>
            </a:r>
            <a:r>
              <a:rPr lang="vi-VN" sz="2000" dirty="0"/>
              <a:t>lớp chỉ sử dụng các lớp con của nó để xác định đối tượng mà nó tạo </a:t>
            </a:r>
            <a:r>
              <a:rPr lang="vi-VN" sz="2000" dirty="0" smtClean="0"/>
              <a:t>ra</a:t>
            </a:r>
            <a:endParaRPr lang="en-US" sz="2000" dirty="0" smtClean="0"/>
          </a:p>
          <a:p>
            <a:pPr lvl="1">
              <a:lnSpc>
                <a:spcPct val="150000"/>
              </a:lnSpc>
              <a:spcBef>
                <a:spcPts val="0"/>
              </a:spcBef>
              <a:spcAft>
                <a:spcPts val="0"/>
              </a:spcAft>
              <a:buFont typeface="Courier New" panose="02070309020205020404" pitchFamily="49" charset="0"/>
              <a:buChar char="o"/>
            </a:pPr>
            <a:r>
              <a:rPr lang="en-US" sz="2000" dirty="0" smtClean="0"/>
              <a:t> Ta</a:t>
            </a:r>
            <a:r>
              <a:rPr lang="vi-VN" sz="2000" dirty="0" smtClean="0"/>
              <a:t> </a:t>
            </a:r>
            <a:r>
              <a:rPr lang="vi-VN" sz="2000" dirty="0"/>
              <a:t>muốn định ra những gì mà lớp sẽ được tạo</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smtClean="0"/>
              <a:t>Ứng dụng </a:t>
            </a:r>
            <a:r>
              <a:rPr lang="en-US" sz="2000" dirty="0" smtClean="0"/>
              <a:t>nhiều </a:t>
            </a:r>
            <a:r>
              <a:rPr lang="en-US" sz="2000" dirty="0" smtClean="0"/>
              <a:t>trong lập trình </a:t>
            </a:r>
            <a:r>
              <a:rPr lang="en-US" sz="2000" dirty="0" smtClean="0"/>
              <a:t>Game và hệ thống phân tích dữ liệu</a:t>
            </a:r>
            <a:endParaRPr lang="en-US" sz="2000" dirty="0" smtClean="0"/>
          </a:p>
          <a:p>
            <a:pPr lvl="1">
              <a:lnSpc>
                <a:spcPct val="150000"/>
              </a:lnSpc>
              <a:spcBef>
                <a:spcPts val="0"/>
              </a:spcBef>
              <a:spcAft>
                <a:spcPts val="0"/>
              </a:spcAft>
            </a:pPr>
            <a:r>
              <a:rPr lang="en-US" sz="2000" dirty="0" smtClean="0"/>
              <a:t>Tăng tính bảo mật của hệ thống nhờ tính đa hình</a:t>
            </a:r>
            <a:endParaRPr lang="en-US" sz="2000" dirty="0"/>
          </a:p>
          <a:p>
            <a:pPr lvl="1">
              <a:lnSpc>
                <a:spcPct val="150000"/>
              </a:lnSpc>
              <a:spcBef>
                <a:spcPts val="0"/>
              </a:spcBef>
              <a:spcAft>
                <a:spcPts val="0"/>
              </a:spcAft>
            </a:pPr>
            <a:r>
              <a:rPr lang="en-US" sz="2000" dirty="0" smtClean="0"/>
              <a:t>Client chỉ dựa trên interface mà không quan tâm đến đối tượng nào sẽ được trả về, quá trình tạo ra đối tượng được che dấu hoàn toàn</a:t>
            </a:r>
          </a:p>
          <a:p>
            <a:pPr lvl="1">
              <a:lnSpc>
                <a:spcPct val="150000"/>
              </a:lnSpc>
              <a:spcBef>
                <a:spcPts val="0"/>
              </a:spcBef>
              <a:spcAft>
                <a:spcPts val="0"/>
              </a:spcAft>
            </a:pPr>
            <a:r>
              <a:rPr lang="en-US" sz="2000" dirty="0" smtClean="0"/>
              <a:t>Tạo sự linh hoạt trong việc sử dụng lại code</a:t>
            </a:r>
            <a:endParaRPr lang="en-US" sz="2000" dirty="0" smtClean="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5648099" y="1845734"/>
            <a:ext cx="6085113" cy="4326466"/>
          </a:xfrm>
        </p:spPr>
        <p:txBody>
          <a:bodyPr>
            <a:normAutofit/>
          </a:bodyPr>
          <a:lstStyle/>
          <a:p>
            <a:pPr lvl="2">
              <a:lnSpc>
                <a:spcPct val="150000"/>
              </a:lnSpc>
              <a:spcBef>
                <a:spcPts val="0"/>
              </a:spcBef>
              <a:spcAft>
                <a:spcPts val="0"/>
              </a:spcAft>
            </a:pPr>
            <a:r>
              <a:rPr lang="en-US" sz="2000" b="1" dirty="0" smtClean="0"/>
              <a:t>Product</a:t>
            </a:r>
            <a:r>
              <a:rPr lang="vi-VN" sz="2000" dirty="0" smtClean="0"/>
              <a:t>: </a:t>
            </a:r>
            <a:r>
              <a:rPr lang="vi-VN" sz="2000" dirty="0"/>
              <a:t>định nghĩa interface của các đối tượng mà Factory Method tạo </a:t>
            </a:r>
            <a:r>
              <a:rPr lang="vi-VN" sz="2000" dirty="0" smtClean="0"/>
              <a:t>ra</a:t>
            </a:r>
            <a:endParaRPr lang="vi-VN" sz="2000" dirty="0"/>
          </a:p>
          <a:p>
            <a:pPr lvl="2">
              <a:lnSpc>
                <a:spcPct val="150000"/>
              </a:lnSpc>
              <a:spcBef>
                <a:spcPts val="0"/>
              </a:spcBef>
              <a:spcAft>
                <a:spcPts val="0"/>
              </a:spcAft>
            </a:pPr>
            <a:r>
              <a:rPr lang="en-US" sz="2000" b="1" dirty="0" smtClean="0"/>
              <a:t>ConcreteProduct</a:t>
            </a:r>
            <a:r>
              <a:rPr lang="vi-VN" sz="2000" dirty="0" smtClean="0"/>
              <a:t>: </a:t>
            </a:r>
            <a:r>
              <a:rPr lang="vi-VN" sz="2000" dirty="0"/>
              <a:t>Lớp thể hiện đối tượng sản phẩm cần tạo, hiện thực của interface </a:t>
            </a:r>
            <a:r>
              <a:rPr lang="vi-VN" sz="2000" dirty="0" smtClean="0"/>
              <a:t>Product</a:t>
            </a:r>
            <a:endParaRPr lang="vi-VN" sz="2000" dirty="0"/>
          </a:p>
          <a:p>
            <a:pPr lvl="2">
              <a:lnSpc>
                <a:spcPct val="150000"/>
              </a:lnSpc>
              <a:spcBef>
                <a:spcPts val="0"/>
              </a:spcBef>
              <a:spcAft>
                <a:spcPts val="0"/>
              </a:spcAft>
            </a:pPr>
            <a:r>
              <a:rPr lang="en-US" sz="2000" b="1" dirty="0" smtClean="0"/>
              <a:t>Creator</a:t>
            </a:r>
            <a:r>
              <a:rPr lang="vi-VN" sz="2000" dirty="0" smtClean="0"/>
              <a:t>: </a:t>
            </a:r>
            <a:r>
              <a:rPr lang="vi-VN" sz="2000" dirty="0"/>
              <a:t>Khai báo Factory Method, nó trả về đối tượng kiểu </a:t>
            </a:r>
            <a:r>
              <a:rPr lang="vi-VN" sz="2000" dirty="0" smtClean="0"/>
              <a:t>Product</a:t>
            </a:r>
            <a:endParaRPr lang="vi-VN" sz="2000" dirty="0" smtClean="0"/>
          </a:p>
          <a:p>
            <a:pPr lvl="2">
              <a:lnSpc>
                <a:spcPct val="150000"/>
              </a:lnSpc>
              <a:spcBef>
                <a:spcPts val="0"/>
              </a:spcBef>
              <a:spcAft>
                <a:spcPts val="0"/>
              </a:spcAft>
            </a:pPr>
            <a:r>
              <a:rPr lang="en-US" sz="2000" b="1" dirty="0" smtClean="0"/>
              <a:t>ConcreteCreator</a:t>
            </a:r>
            <a:r>
              <a:rPr lang="vi-VN" sz="2000" dirty="0" smtClean="0"/>
              <a:t>: </a:t>
            </a:r>
            <a:r>
              <a:rPr lang="vi-VN" sz="2000" dirty="0"/>
              <a:t>thừa kế lớp Creator, override Factory Method để trả về một đối tượng của lớp ConcreteProduct tương ứng</a:t>
            </a:r>
            <a:endParaRPr lang="en-US" sz="2000" dirty="0"/>
          </a:p>
        </p:txBody>
      </p:sp>
      <p:pic>
        <p:nvPicPr>
          <p:cNvPr id="4" name="Picture 3"/>
          <p:cNvPicPr>
            <a:picLocks noChangeAspect="1"/>
          </p:cNvPicPr>
          <p:nvPr/>
        </p:nvPicPr>
        <p:blipFill>
          <a:blip r:embed="rId3"/>
          <a:stretch>
            <a:fillRect/>
          </a:stretch>
        </p:blipFill>
        <p:spPr>
          <a:xfrm>
            <a:off x="379412" y="2133600"/>
            <a:ext cx="5268687" cy="33528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Dễ dàng cập nhật </a:t>
            </a:r>
            <a:r>
              <a:rPr lang="en-US" sz="2000" dirty="0" smtClean="0"/>
              <a:t>hệ thống khi mở rộng các sản phẩm</a:t>
            </a:r>
            <a:endParaRPr lang="en-US" sz="2000" dirty="0"/>
          </a:p>
          <a:p>
            <a:pPr lvl="1">
              <a:lnSpc>
                <a:spcPct val="150000"/>
              </a:lnSpc>
              <a:spcBef>
                <a:spcPts val="0"/>
              </a:spcBef>
              <a:spcAft>
                <a:spcPts val="0"/>
              </a:spcAft>
              <a:buFont typeface="Arial" panose="020B0604020202020204" pitchFamily="34" charset="0"/>
              <a:buChar char="•"/>
            </a:pPr>
            <a:r>
              <a:rPr lang="en-US" sz="2000" dirty="0" smtClean="0"/>
              <a:t>Code đơn giản, dễ bảo trì và tính bảo mật cao do người dùng chỉ quan tâm đến lớp giao diện</a:t>
            </a:r>
            <a:endParaRPr lang="en-US" sz="2000" dirty="0" smtClean="0"/>
          </a:p>
          <a:p>
            <a:pPr lvl="1">
              <a:lnSpc>
                <a:spcPct val="150000"/>
              </a:lnSpc>
              <a:spcBef>
                <a:spcPts val="0"/>
              </a:spcBef>
              <a:spcAft>
                <a:spcPts val="0"/>
              </a:spcAft>
              <a:buFont typeface="Arial" panose="020B0604020202020204" pitchFamily="34" charset="0"/>
              <a:buChar char="•"/>
            </a:pPr>
            <a:r>
              <a:rPr lang="en-US" sz="2000" dirty="0" smtClean="0"/>
              <a:t>Hạn chế về mặt tạo đối tượng, khi phải định nghĩa lại các phương thức cho lớp mới được tạo ra</a:t>
            </a:r>
            <a:endParaRPr lang="en-US" sz="2000" dirty="0" smtClean="0"/>
          </a:p>
          <a:p>
            <a:pPr lvl="1">
              <a:lnSpc>
                <a:spcPct val="150000"/>
              </a:lnSpc>
              <a:spcBef>
                <a:spcPts val="0"/>
              </a:spcBef>
              <a:spcAft>
                <a:spcPts val="0"/>
              </a:spcAft>
              <a:buFont typeface="Arial" panose="020B0604020202020204" pitchFamily="34" charset="0"/>
              <a:buChar char="•"/>
            </a:pPr>
            <a:r>
              <a:rPr lang="en-US" sz="2000" dirty="0" smtClean="0"/>
              <a:t>Khi có thêm một ConcreteProduct mới tao phải thay đổi mã nguồn ở khá nhiều chổ </a:t>
            </a:r>
            <a:r>
              <a:rPr lang="en-US" sz="2000" dirty="0"/>
              <a:t>cho ConcreteProduct </a:t>
            </a:r>
            <a:r>
              <a:rPr lang="en-US" sz="2000" dirty="0" smtClean="0"/>
              <a:t>đó</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buFont typeface="Courier New" panose="02070309020205020404" pitchFamily="49" charset="0"/>
              <a:buChar char="o"/>
            </a:pPr>
            <a:r>
              <a:rPr lang="en-US" dirty="0" smtClean="0"/>
              <a:t> Nên sử dụng mẫu Factory Method khi ta hiểu rõ hoàn toàn hệ thống của chúng ta cần gì</a:t>
            </a:r>
            <a:endParaRPr lang="en-US" dirty="0" smtClean="0"/>
          </a:p>
          <a:p>
            <a:pPr>
              <a:lnSpc>
                <a:spcPct val="150000"/>
              </a:lnSpc>
              <a:spcBef>
                <a:spcPts val="0"/>
              </a:spcBef>
              <a:spcAft>
                <a:spcPts val="0"/>
              </a:spcAft>
              <a:buFont typeface="Courier New" panose="02070309020205020404" pitchFamily="49" charset="0"/>
              <a:buChar char="o"/>
            </a:pPr>
            <a:r>
              <a:rPr lang="en-US" dirty="0" smtClean="0"/>
              <a:t> </a:t>
            </a:r>
            <a:r>
              <a:rPr lang="en-US" dirty="0" smtClean="0"/>
              <a:t>Không nhất thiết phải có đủ các thành phần theo mô hình chuẩn của mẫu Factory Method. Vì mẫu Factory nhấn mạnh việc đa hình hóa nên ta có thể tùy biến các lớp phù hợp với ngữ cảnh. Nhưng về bản chất thì phải giữ đúng theo lý thuyết</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Ta muốn tạo một danh sách để quản lý các loại sách. Và ban đầu chỉ có 3 loại sách là Toán, Lý, Hóa</a:t>
            </a:r>
            <a:endParaRPr lang="en-US" sz="2000" dirty="0"/>
          </a:p>
          <a:p>
            <a:pPr lvl="1">
              <a:lnSpc>
                <a:spcPct val="150000"/>
              </a:lnSpc>
              <a:spcBef>
                <a:spcPts val="0"/>
              </a:spcBef>
              <a:spcAft>
                <a:spcPts val="0"/>
              </a:spcAft>
            </a:pPr>
            <a:r>
              <a:rPr lang="en-US" sz="2000" dirty="0"/>
              <a:t>Yêu cầu</a:t>
            </a:r>
            <a:r>
              <a:rPr lang="en-US" sz="2000" dirty="0" smtClean="0"/>
              <a:t>: Xây dựng chức năng thêm các loại sách vào danh sách và tạo thêm sách mới: Ngữ Văn, Lịch sử</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1155</Words>
  <Application>Microsoft Office PowerPoint</Application>
  <PresentationFormat>Custom</PresentationFormat>
  <Paragraphs>72</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Constantia</vt:lpstr>
      <vt:lpstr>Courier New</vt:lpstr>
      <vt:lpstr>Verdana</vt:lpstr>
      <vt:lpstr>Retrospect</vt:lpstr>
      <vt:lpstr>DESIGN  PATTERN</vt:lpstr>
      <vt:lpstr>Mẫu Factory</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2016-12-07T15:19:56Z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