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09" r:id="rId2"/>
  </p:sldMasterIdLst>
  <p:notesMasterIdLst>
    <p:notesMasterId r:id="rId16"/>
  </p:notesMasterIdLst>
  <p:handoutMasterIdLst>
    <p:handoutMasterId r:id="rId17"/>
  </p:handoutMasterIdLst>
  <p:sldIdLst>
    <p:sldId id="256" r:id="rId3"/>
    <p:sldId id="275" r:id="rId4"/>
    <p:sldId id="276" r:id="rId5"/>
    <p:sldId id="277" r:id="rId6"/>
    <p:sldId id="287" r:id="rId7"/>
    <p:sldId id="278" r:id="rId8"/>
    <p:sldId id="281" r:id="rId9"/>
    <p:sldId id="282" r:id="rId10"/>
    <p:sldId id="292" r:id="rId11"/>
    <p:sldId id="293" r:id="rId12"/>
    <p:sldId id="294" r:id="rId13"/>
    <p:sldId id="284" r:id="rId14"/>
    <p:sldId id="285" r:id="rId15"/>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94434" autoAdjust="0"/>
  </p:normalViewPr>
  <p:slideViewPr>
    <p:cSldViewPr>
      <p:cViewPr varScale="1">
        <p:scale>
          <a:sx n="70" d="100"/>
          <a:sy n="70" d="100"/>
        </p:scale>
        <p:origin x="708" y="72"/>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07/12/2016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07/12/2016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a:t>
            </a:fld>
            <a:endParaRPr lang="en-US"/>
          </a:p>
        </p:txBody>
      </p:sp>
    </p:spTree>
    <p:extLst>
      <p:ext uri="{BB962C8B-B14F-4D97-AF65-F5344CB8AC3E}">
        <p14:creationId xmlns:p14="http://schemas.microsoft.com/office/powerpoint/2010/main" val="2333632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Các mẫu Proxy được sử dụng khi bạn cần để biểu diễn một đối tượng phức tạp hay tốn thời gian để tạo ra bằng một thứ đơn giản hơn.</a:t>
            </a:r>
          </a:p>
          <a:p>
            <a:r>
              <a:rPr lang="en-US" sz="1200" kern="1200">
                <a:solidFill>
                  <a:schemeClr val="tx1"/>
                </a:solidFill>
                <a:effectLst/>
                <a:latin typeface="+mn-lt"/>
                <a:ea typeface="+mn-ea"/>
                <a:cs typeface="+mn-cs"/>
              </a:rPr>
              <a:t>Nếu việc tạo ra một đối tượng mới mất nhiều thời gian hay tài nguyên máy tính, Proxy cho phép chúng ta trì hoãn quá trình tạo đối tượng cho đến khi chúng ta cần đối tượng thực sự.</a:t>
            </a:r>
          </a:p>
          <a:p>
            <a:r>
              <a:rPr lang="en-US" sz="1200" kern="1200">
                <a:solidFill>
                  <a:schemeClr val="tx1"/>
                </a:solidFill>
                <a:effectLst/>
                <a:latin typeface="+mn-lt"/>
                <a:ea typeface="+mn-ea"/>
                <a:cs typeface="+mn-cs"/>
              </a:rPr>
              <a:t>Một mẫu Proxy thường có chung các phương thúc giống như đối tượng mà nó đại diện, và một khi đối tượng được nạp vào bộ nhớ, các lời gọi hàm đến đối tượng thực sự này sẽ được chuyển tiếp qua Proxy</a:t>
            </a: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3</a:t>
            </a:fld>
            <a:endParaRPr lang="en-US"/>
          </a:p>
        </p:txBody>
      </p:sp>
    </p:spTree>
    <p:extLst>
      <p:ext uri="{BB962C8B-B14F-4D97-AF65-F5344CB8AC3E}">
        <p14:creationId xmlns:p14="http://schemas.microsoft.com/office/powerpoint/2010/main" val="1177798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1. Một đối tượng, chẳng hạn như một file ảnh, mất quá nhiều thời gian để load.</a:t>
            </a:r>
          </a:p>
          <a:p>
            <a:r>
              <a:rPr lang="en-US" sz="1200" kern="1200">
                <a:solidFill>
                  <a:schemeClr val="tx1"/>
                </a:solidFill>
                <a:effectLst/>
                <a:latin typeface="+mn-lt"/>
                <a:ea typeface="+mn-ea"/>
                <a:cs typeface="+mn-cs"/>
              </a:rPr>
              <a:t>2. Kết quả của một tính toán cần nhiều thời gian để hoàn thành, và bạn cần hiển thị các kết quả ngay lập tức trong khi quá trình tính toán vẫn đang tiếp tục.</a:t>
            </a:r>
          </a:p>
          <a:p>
            <a:r>
              <a:rPr lang="en-US" sz="1200" kern="1200">
                <a:solidFill>
                  <a:schemeClr val="tx1"/>
                </a:solidFill>
                <a:effectLst/>
                <a:latin typeface="+mn-lt"/>
                <a:ea typeface="+mn-ea"/>
                <a:cs typeface="+mn-cs"/>
              </a:rPr>
              <a:t>3. Đối tượng nằm ở trên một máy remote, và tải nó thông qua mạng có thể mất nhiều thời gian, đặc biệt trong những thời điểm mạng lag.</a:t>
            </a:r>
          </a:p>
          <a:p>
            <a:r>
              <a:rPr lang="en-US" sz="1200" kern="1200">
                <a:solidFill>
                  <a:schemeClr val="tx1"/>
                </a:solidFill>
                <a:effectLst/>
                <a:latin typeface="+mn-lt"/>
                <a:ea typeface="+mn-ea"/>
                <a:cs typeface="+mn-cs"/>
              </a:rPr>
              <a:t>4. Quyền truy cập đối tượng bị hạn chế, và proxy có thể xác nhận quyền truy cần của người dùng.</a:t>
            </a:r>
          </a:p>
          <a:p>
            <a:endParaRPr lang="en-US"/>
          </a:p>
          <a:p>
            <a:r>
              <a:rPr lang="en-US" sz="1200" kern="1200">
                <a:solidFill>
                  <a:schemeClr val="tx1"/>
                </a:solidFill>
                <a:effectLst/>
                <a:latin typeface="+mn-lt"/>
                <a:ea typeface="+mn-ea"/>
                <a:cs typeface="+mn-cs"/>
              </a:rPr>
              <a:t>Giả sử trong trường hợp chương trình cần nạp và hiển thị một file ảnh có dung lượng lớn. Khi chương trình khởi động, cần có một vài dấu hiệu cho người dùng thấy rằng bức ảnh đó sẽ được hiển thị trên màn hình và nằm đúng vị trí, nhưng thực sự thì việc hiển thị hình ảnh sẽ bị trì hoãn lại cho đến khi nào việc nạp bức ảnh hoàn tất.</a:t>
            </a:r>
          </a:p>
          <a:p>
            <a:r>
              <a:rPr lang="en-US" sz="1200" kern="1200">
                <a:solidFill>
                  <a:schemeClr val="tx1"/>
                </a:solidFill>
                <a:effectLst/>
                <a:latin typeface="+mn-lt"/>
                <a:ea typeface="+mn-ea"/>
                <a:cs typeface="+mn-cs"/>
              </a:rPr>
              <a:t>Điều này đặc biệt quan trọng trong các chương trình xử lí văn bản hay các trình duyệt Web khi chúng đặt các dòng chữ nằm xung quanh các bức ảnh thậm chí trước khi cả tấm ảnh đó được hiển </a:t>
            </a:r>
            <a:r>
              <a:rPr lang="en-US"/>
              <a:t/>
            </a:r>
            <a:br>
              <a:rPr lang="en-US"/>
            </a:b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4</a:t>
            </a:fld>
            <a:endParaRPr lang="en-US"/>
          </a:p>
        </p:txBody>
      </p:sp>
    </p:spTree>
    <p:extLst>
      <p:ext uri="{BB962C8B-B14F-4D97-AF65-F5344CB8AC3E}">
        <p14:creationId xmlns:p14="http://schemas.microsoft.com/office/powerpoint/2010/main" val="1071599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a:solidFill>
                  <a:schemeClr val="tx1"/>
                </a:solidFill>
                <a:effectLst/>
                <a:latin typeface="+mn-lt"/>
                <a:ea typeface="+mn-ea"/>
                <a:cs typeface="+mn-cs"/>
              </a:rPr>
              <a:t/>
            </a:r>
            <a:br>
              <a:rPr lang="vi-VN" sz="1200" b="1" i="0" kern="1200">
                <a:solidFill>
                  <a:schemeClr val="tx1"/>
                </a:solidFill>
                <a:effectLst/>
                <a:latin typeface="+mn-lt"/>
                <a:ea typeface="+mn-ea"/>
                <a:cs typeface="+mn-cs"/>
              </a:rPr>
            </a:b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5</a:t>
            </a:fld>
            <a:endParaRPr lang="en-US"/>
          </a:p>
        </p:txBody>
      </p:sp>
    </p:spTree>
    <p:extLst>
      <p:ext uri="{BB962C8B-B14F-4D97-AF65-F5344CB8AC3E}">
        <p14:creationId xmlns:p14="http://schemas.microsoft.com/office/powerpoint/2010/main" val="1790935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A client obtains a reference to a Proxy, the client then handles the proxy in the same way it handles RealSubject and thus invoking the method doSomething(). </a:t>
            </a:r>
          </a:p>
          <a:p>
            <a:r>
              <a:rPr lang="en-US" sz="1200" b="0" i="0" kern="1200">
                <a:solidFill>
                  <a:schemeClr val="tx1"/>
                </a:solidFill>
                <a:effectLst/>
                <a:latin typeface="+mn-lt"/>
                <a:ea typeface="+mn-ea"/>
                <a:cs typeface="+mn-cs"/>
              </a:rPr>
              <a:t>At that point the proxy can do different things prior to invoking RealSubject’s doSomething() method. </a:t>
            </a:r>
          </a:p>
          <a:p>
            <a:r>
              <a:rPr lang="en-US" sz="1200" b="0" i="0" kern="1200">
                <a:solidFill>
                  <a:schemeClr val="tx1"/>
                </a:solidFill>
                <a:effectLst/>
                <a:latin typeface="+mn-lt"/>
                <a:ea typeface="+mn-ea"/>
                <a:cs typeface="+mn-cs"/>
              </a:rPr>
              <a:t>The client might create a RealSubject object at that point, perform initialization, check permissions of the client to invoke the method, and then invoke the method on the object. </a:t>
            </a:r>
          </a:p>
          <a:p>
            <a:r>
              <a:rPr lang="en-US" sz="1200" b="0" i="0" kern="1200">
                <a:solidFill>
                  <a:schemeClr val="tx1"/>
                </a:solidFill>
                <a:effectLst/>
                <a:latin typeface="+mn-lt"/>
                <a:ea typeface="+mn-ea"/>
                <a:cs typeface="+mn-cs"/>
              </a:rPr>
              <a:t>The client can also do additional tasks after invoking the doSomething() method, such as incrementing the number of references to the object.</a:t>
            </a: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6</a:t>
            </a:fld>
            <a:endParaRPr lang="en-US"/>
          </a:p>
        </p:txBody>
      </p:sp>
    </p:spTree>
    <p:extLst>
      <p:ext uri="{BB962C8B-B14F-4D97-AF65-F5344CB8AC3E}">
        <p14:creationId xmlns:p14="http://schemas.microsoft.com/office/powerpoint/2010/main" val="1284623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07/12/2016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15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07/12/2016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745659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07/12/2016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3794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atin typeface="Constantia" panose="02030602050306030303"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Constantia" panose="02030602050306030303" pitchFamily="18" charset="0"/>
              </a:defRPr>
            </a:lvl1pPr>
            <a:lvl2pPr>
              <a:defRPr sz="1800">
                <a:latin typeface="Constantia" panose="02030602050306030303" pitchFamily="18" charset="0"/>
              </a:defRPr>
            </a:lvl2pPr>
            <a:lvl3pPr>
              <a:defRPr sz="1600">
                <a:latin typeface="Constantia" panose="02030602050306030303" pitchFamily="18" charset="0"/>
              </a:defRPr>
            </a:lvl3pPr>
            <a:lvl4pPr>
              <a:defRPr sz="1600">
                <a:latin typeface="Constantia" panose="02030602050306030303" pitchFamily="18" charset="0"/>
              </a:defRPr>
            </a:lvl4pPr>
            <a:lvl5pPr>
              <a:defRPr sz="1600">
                <a:latin typeface="Constantia" panose="02030602050306030303"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07/12/2016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7791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07/12/2016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85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07/12/2016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92589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07/12/2016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12069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07/12/2016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12795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FE8FB1-0A7A-443E-AAF7-31D4FA1AA312}" type="datetimeFigureOut">
              <a:rPr lang="en-US" smtClean="0"/>
              <a:t>07/12/2016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33601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9AFE8FB1-0A7A-443E-AAF7-31D4FA1AA312}" type="datetimeFigureOut">
              <a:rPr lang="en-US" smtClean="0"/>
              <a:t>07/12/2016</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BA54BD-C84D-46CE-8B72-31BFB26ABA43}" type="slidenum">
              <a:rPr lang="en-US" smtClean="0"/>
              <a:t>‹#›</a:t>
            </a:fld>
            <a:endParaRPr lang="en-US"/>
          </a:p>
        </p:txBody>
      </p:sp>
    </p:spTree>
    <p:extLst>
      <p:ext uri="{BB962C8B-B14F-4D97-AF65-F5344CB8AC3E}">
        <p14:creationId xmlns:p14="http://schemas.microsoft.com/office/powerpoint/2010/main" val="215258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07/12/2016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9956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9AFE8FB1-0A7A-443E-AAF7-31D4FA1AA312}" type="datetimeFigureOut">
              <a:rPr lang="en-US" smtClean="0"/>
              <a:pPr/>
              <a:t>07/12/2016</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25BA54BD-C84D-46CE-8B72-31BFB26ABA43}"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23053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6802" y="2514600"/>
            <a:ext cx="10110630" cy="822960"/>
          </a:xfrm>
        </p:spPr>
        <p:txBody>
          <a:bodyPr/>
          <a:lstStyle/>
          <a:p>
            <a:pPr algn="ctr"/>
            <a:r>
              <a:rPr lang="en-US" sz="5400" dirty="0">
                <a:solidFill>
                  <a:schemeClr val="tx1"/>
                </a:solidFill>
                <a:latin typeface="Constantia" panose="02030602050306030303" pitchFamily="18" charset="0"/>
              </a:rPr>
              <a:t>DESIGN</a:t>
            </a:r>
            <a:r>
              <a:rPr lang="en-US" sz="5400" dirty="0">
                <a:latin typeface="Constantia" panose="02030602050306030303" pitchFamily="18" charset="0"/>
              </a:rPr>
              <a:t>  </a:t>
            </a:r>
            <a:r>
              <a:rPr lang="en-US" sz="5400" dirty="0">
                <a:solidFill>
                  <a:schemeClr val="tx1"/>
                </a:solidFill>
                <a:latin typeface="Constantia" panose="02030602050306030303" pitchFamily="18" charset="0"/>
              </a:rPr>
              <a:t>PATTERN</a:t>
            </a:r>
          </a:p>
        </p:txBody>
      </p:sp>
      <p:sp>
        <p:nvSpPr>
          <p:cNvPr id="5" name="Subtitle 4"/>
          <p:cNvSpPr>
            <a:spLocks noGrp="1"/>
          </p:cNvSpPr>
          <p:nvPr>
            <p:ph type="body" sz="half" idx="2"/>
          </p:nvPr>
        </p:nvSpPr>
        <p:spPr>
          <a:xfrm>
            <a:off x="1039097" y="3429000"/>
            <a:ext cx="10110630" cy="1447800"/>
          </a:xfrm>
        </p:spPr>
        <p:txBody>
          <a:bodyPr>
            <a:normAutofit fontScale="92500" lnSpcReduction="10000"/>
          </a:bodyPr>
          <a:lstStyle/>
          <a:p>
            <a:pPr algn="ctr"/>
            <a:r>
              <a:rPr lang="en-US" sz="3000" dirty="0">
                <a:solidFill>
                  <a:schemeClr val="tx1"/>
                </a:solidFill>
              </a:rPr>
              <a:t>Mẫu: </a:t>
            </a:r>
            <a:r>
              <a:rPr lang="en-US" sz="3000" dirty="0" smtClean="0">
                <a:solidFill>
                  <a:schemeClr val="tx1"/>
                </a:solidFill>
              </a:rPr>
              <a:t>Bridge</a:t>
            </a:r>
            <a:endParaRPr lang="en-US" sz="3000" dirty="0">
              <a:solidFill>
                <a:schemeClr val="tx1"/>
              </a:solidFill>
            </a:endParaRPr>
          </a:p>
          <a:p>
            <a:pPr algn="ctr"/>
            <a:r>
              <a:rPr lang="en-US" dirty="0">
                <a:solidFill>
                  <a:schemeClr val="tx1"/>
                </a:solidFill>
              </a:rPr>
              <a:t>Nhóm trình bày: 28</a:t>
            </a:r>
          </a:p>
          <a:p>
            <a:pPr algn="ctr"/>
            <a:r>
              <a:rPr lang="en-US" dirty="0">
                <a:solidFill>
                  <a:schemeClr val="tx1"/>
                </a:solidFill>
              </a:rPr>
              <a:t>Văn Vũ Tuấn</a:t>
            </a:r>
          </a:p>
          <a:p>
            <a:pPr algn="ctr"/>
            <a:r>
              <a:rPr lang="en-US" dirty="0">
                <a:solidFill>
                  <a:schemeClr val="tx1"/>
                </a:solidFill>
              </a:rPr>
              <a:t>Phạm Ngọc Linh</a:t>
            </a:r>
          </a:p>
          <a:p>
            <a:pPr algn="ctr"/>
            <a:r>
              <a:rPr lang="en-US" dirty="0">
                <a:solidFill>
                  <a:schemeClr val="tx1"/>
                </a:solidFill>
              </a:rPr>
              <a:t>Huỳnh Đức Đăng Khoa</a:t>
            </a:r>
          </a:p>
          <a:p>
            <a:pPr algn="ctr"/>
            <a:endParaRPr lang="en-US" dirty="0">
              <a:solidFill>
                <a:schemeClr val="tx1"/>
              </a:solidFill>
            </a:endParaRPr>
          </a:p>
        </p:txBody>
      </p:sp>
      <p:sp>
        <p:nvSpPr>
          <p:cNvPr id="2" name="Rectangle 1"/>
          <p:cNvSpPr/>
          <p:nvPr/>
        </p:nvSpPr>
        <p:spPr>
          <a:xfrm>
            <a:off x="3586396" y="685800"/>
            <a:ext cx="5031442" cy="341632"/>
          </a:xfrm>
          <a:prstGeom prst="rect">
            <a:avLst/>
          </a:prstGeom>
        </p:spPr>
        <p:txBody>
          <a:bodyPr wrap="none">
            <a:spAutoFit/>
          </a:bodyPr>
          <a:lstStyle/>
          <a:p>
            <a:pPr>
              <a:lnSpc>
                <a:spcPct val="90000"/>
              </a:lnSpc>
            </a:pPr>
            <a:r>
              <a:rPr lang="en-US">
                <a:latin typeface="Constantia" panose="02030602050306030303" pitchFamily="18" charset="0"/>
              </a:rPr>
              <a:t>Trường ĐH Công nghệ Thông tin - ĐHQG HCM</a:t>
            </a:r>
            <a:endParaRPr lang="en-US" dirty="0">
              <a:latin typeface="Constantia" panose="02030602050306030303" pitchFamily="18" charset="0"/>
            </a:endParaRPr>
          </a:p>
        </p:txBody>
      </p:sp>
    </p:spTree>
    <p:extLst>
      <p:ext uri="{BB962C8B-B14F-4D97-AF65-F5344CB8AC3E}">
        <p14:creationId xmlns:p14="http://schemas.microsoft.com/office/powerpoint/2010/main" val="57531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Sơ đồ lớp</a:t>
            </a:r>
          </a:p>
        </p:txBody>
      </p:sp>
      <p:sp>
        <p:nvSpPr>
          <p:cNvPr id="3" name="Content Placeholder 2"/>
          <p:cNvSpPr>
            <a:spLocks noGrp="1"/>
          </p:cNvSpPr>
          <p:nvPr>
            <p:ph idx="1"/>
          </p:nvPr>
        </p:nvSpPr>
        <p:spPr/>
        <p:txBody>
          <a:bodyPr/>
          <a:lstStyle/>
          <a:p>
            <a:endParaRPr lang="en-US"/>
          </a:p>
        </p:txBody>
      </p:sp>
      <p:pic>
        <p:nvPicPr>
          <p:cNvPr id="205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412" y="2285999"/>
            <a:ext cx="5638800" cy="342956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22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Code mẫu</a:t>
            </a:r>
          </a:p>
        </p:txBody>
      </p:sp>
      <p:pic>
        <p:nvPicPr>
          <p:cNvPr id="7" name="Picture 6"/>
          <p:cNvPicPr>
            <a:picLocks noChangeAspect="1"/>
          </p:cNvPicPr>
          <p:nvPr/>
        </p:nvPicPr>
        <p:blipFill>
          <a:blip r:embed="rId2"/>
          <a:stretch>
            <a:fillRect/>
          </a:stretch>
        </p:blipFill>
        <p:spPr>
          <a:xfrm>
            <a:off x="848767" y="1947523"/>
            <a:ext cx="10552233" cy="3633515"/>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1370012" y="5791200"/>
            <a:ext cx="9067800" cy="369332"/>
          </a:xfrm>
          <a:prstGeom prst="rect">
            <a:avLst/>
          </a:prstGeom>
          <a:noFill/>
        </p:spPr>
        <p:txBody>
          <a:bodyPr wrap="square" rtlCol="0">
            <a:spAutoFit/>
          </a:bodyPr>
          <a:lstStyle/>
          <a:p>
            <a:pPr algn="ctr"/>
            <a:r>
              <a:rPr lang="en-US" dirty="0" smtClean="0">
                <a:latin typeface="Constantia" panose="02030602050306030303" pitchFamily="18" charset="0"/>
              </a:rPr>
              <a:t>Mã nguồn đính kèm trong demo</a:t>
            </a:r>
            <a:endParaRPr lang="en-US" dirty="0">
              <a:latin typeface="Constantia" panose="02030602050306030303" pitchFamily="18" charset="0"/>
            </a:endParaRPr>
          </a:p>
        </p:txBody>
      </p:sp>
    </p:spTree>
    <p:extLst>
      <p:ext uri="{BB962C8B-B14F-4D97-AF65-F5344CB8AC3E}">
        <p14:creationId xmlns:p14="http://schemas.microsoft.com/office/powerpoint/2010/main" val="396741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Ví dụ về một số hệ thống thực tế</a:t>
            </a:r>
          </a:p>
        </p:txBody>
      </p:sp>
      <p:sp>
        <p:nvSpPr>
          <p:cNvPr id="2" name="Content Placeholder 1"/>
          <p:cNvSpPr>
            <a:spLocks noGrp="1"/>
          </p:cNvSpPr>
          <p:nvPr>
            <p:ph idx="1"/>
          </p:nvPr>
        </p:nvSpPr>
        <p:spPr>
          <a:xfrm>
            <a:off x="1096994" y="1996440"/>
            <a:ext cx="10055781" cy="4023360"/>
          </a:xfrm>
        </p:spPr>
        <p:txBody>
          <a:bodyPr/>
          <a:lstStyle/>
          <a:p>
            <a:pPr>
              <a:lnSpc>
                <a:spcPct val="150000"/>
              </a:lnSpc>
              <a:spcBef>
                <a:spcPts val="0"/>
              </a:spcBef>
              <a:spcAft>
                <a:spcPts val="0"/>
              </a:spcAft>
              <a:buFont typeface="Courier New" panose="02070309020205020404" pitchFamily="49" charset="0"/>
              <a:buChar char="o"/>
            </a:pPr>
            <a:r>
              <a:rPr lang="en-US" sz="2000" dirty="0" smtClean="0"/>
              <a:t> </a:t>
            </a:r>
            <a:r>
              <a:rPr lang="en-US" sz="2000" dirty="0" smtClean="0"/>
              <a:t>Ứng dụng vào lập trình đa nền tảng</a:t>
            </a:r>
            <a:endParaRPr lang="en-US" dirty="0"/>
          </a:p>
        </p:txBody>
      </p:sp>
    </p:spTree>
    <p:extLst>
      <p:ext uri="{BB962C8B-B14F-4D97-AF65-F5344CB8AC3E}">
        <p14:creationId xmlns:p14="http://schemas.microsoft.com/office/powerpoint/2010/main" val="287752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mẫu liên quan</a:t>
            </a:r>
          </a:p>
        </p:txBody>
      </p:sp>
      <p:sp>
        <p:nvSpPr>
          <p:cNvPr id="2" name="Content Placeholder 1"/>
          <p:cNvSpPr>
            <a:spLocks noGrp="1"/>
          </p:cNvSpPr>
          <p:nvPr>
            <p:ph idx="1"/>
          </p:nvPr>
        </p:nvSpPr>
        <p:spPr>
          <a:xfrm>
            <a:off x="1096994" y="1920240"/>
            <a:ext cx="10055781" cy="4023360"/>
          </a:xfrm>
        </p:spPr>
        <p:txBody>
          <a:bodyPr>
            <a:normAutofit/>
          </a:bodyPr>
          <a:lstStyle/>
          <a:p>
            <a:pPr>
              <a:lnSpc>
                <a:spcPct val="150000"/>
              </a:lnSpc>
              <a:spcBef>
                <a:spcPts val="0"/>
              </a:spcBef>
              <a:spcAft>
                <a:spcPts val="0"/>
              </a:spcAft>
            </a:pPr>
            <a:r>
              <a:rPr lang="en-US" dirty="0" smtClean="0"/>
              <a:t>- </a:t>
            </a:r>
            <a:r>
              <a:rPr lang="en-US" b="1" dirty="0" smtClean="0"/>
              <a:t>A</a:t>
            </a:r>
            <a:r>
              <a:rPr lang="vi-VN" b="1" dirty="0" smtClean="0"/>
              <a:t>bstract </a:t>
            </a:r>
            <a:r>
              <a:rPr lang="vi-VN" b="1" dirty="0"/>
              <a:t>Factory</a:t>
            </a:r>
            <a:r>
              <a:rPr lang="vi-VN" dirty="0"/>
              <a:t> cũng có thể tạo ra và cấu hình một Bridge</a:t>
            </a:r>
            <a:r>
              <a:rPr lang="vi-VN" dirty="0" smtClean="0"/>
              <a:t>.</a:t>
            </a:r>
            <a:endParaRPr lang="vi-VN" dirty="0"/>
          </a:p>
          <a:p>
            <a:pPr>
              <a:lnSpc>
                <a:spcPct val="150000"/>
              </a:lnSpc>
              <a:spcBef>
                <a:spcPts val="0"/>
              </a:spcBef>
              <a:spcAft>
                <a:spcPts val="0"/>
              </a:spcAft>
            </a:pPr>
            <a:r>
              <a:rPr lang="en-US" dirty="0" smtClean="0"/>
              <a:t>- </a:t>
            </a:r>
            <a:r>
              <a:rPr lang="vi-VN" b="1" dirty="0" smtClean="0"/>
              <a:t>Adapter</a:t>
            </a:r>
            <a:r>
              <a:rPr lang="vi-VN" dirty="0" smtClean="0"/>
              <a:t> </a:t>
            </a:r>
            <a:r>
              <a:rPr lang="vi-VN" dirty="0"/>
              <a:t>có thể được cơ cấu theo hướng để 2 lớp không có quan hệ gì với nhau có</a:t>
            </a:r>
          </a:p>
          <a:p>
            <a:pPr>
              <a:lnSpc>
                <a:spcPct val="150000"/>
              </a:lnSpc>
              <a:spcBef>
                <a:spcPts val="0"/>
              </a:spcBef>
              <a:spcAft>
                <a:spcPts val="0"/>
              </a:spcAft>
            </a:pPr>
            <a:r>
              <a:rPr lang="vi-VN" dirty="0"/>
              <a:t>thể làm việc với nhau được. Nó thường ứng dụng cho các hệ thống sau khi đã</a:t>
            </a:r>
          </a:p>
          <a:p>
            <a:pPr>
              <a:lnSpc>
                <a:spcPct val="150000"/>
              </a:lnSpc>
              <a:spcBef>
                <a:spcPts val="0"/>
              </a:spcBef>
              <a:spcAft>
                <a:spcPts val="0"/>
              </a:spcAft>
            </a:pPr>
            <a:r>
              <a:rPr lang="vi-VN" dirty="0"/>
              <a:t>được thiết kế. Bridge xét ở một khía cạnh khác nó kết thúc một thiết kế để lớp trừu</a:t>
            </a:r>
          </a:p>
          <a:p>
            <a:pPr>
              <a:lnSpc>
                <a:spcPct val="150000"/>
              </a:lnSpc>
              <a:spcBef>
                <a:spcPts val="0"/>
              </a:spcBef>
              <a:spcAft>
                <a:spcPts val="0"/>
              </a:spcAft>
            </a:pPr>
            <a:r>
              <a:rPr lang="vi-VN" dirty="0"/>
              <a:t>tượng và lớp cài đặt có thể tuỳ biến một cách độc lập.</a:t>
            </a:r>
            <a:endParaRPr lang="vi-VN" dirty="0"/>
          </a:p>
        </p:txBody>
      </p:sp>
    </p:spTree>
    <p:extLst>
      <p:ext uri="{BB962C8B-B14F-4D97-AF65-F5344CB8AC3E}">
        <p14:creationId xmlns:p14="http://schemas.microsoft.com/office/powerpoint/2010/main" val="163995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spcBef>
                <a:spcPts val="0"/>
              </a:spcBef>
            </a:pPr>
            <a:r>
              <a:rPr lang="en-US" dirty="0">
                <a:latin typeface="Constantia" panose="02030602050306030303" pitchFamily="18" charset="0"/>
              </a:rPr>
              <a:t>Mẫu </a:t>
            </a:r>
            <a:r>
              <a:rPr lang="en-US" b="1" dirty="0" smtClean="0">
                <a:latin typeface="Constantia" panose="02030602050306030303" pitchFamily="18" charset="0"/>
              </a:rPr>
              <a:t>Bridge</a:t>
            </a:r>
            <a:endParaRPr lang="en-US" dirty="0">
              <a:latin typeface="Constantia" panose="02030602050306030303" pitchFamily="18" charset="0"/>
            </a:endParaRPr>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half" idx="2"/>
          </p:nvPr>
        </p:nvSpPr>
        <p:spPr/>
        <p:txBody>
          <a:bodyPr>
            <a:normAutofit/>
          </a:bodyPr>
          <a:lstStyle/>
          <a:p>
            <a:pPr marL="285750" indent="-285750">
              <a:lnSpc>
                <a:spcPct val="150000"/>
              </a:lnSpc>
              <a:spcBef>
                <a:spcPts val="0"/>
              </a:spcBef>
              <a:spcAft>
                <a:spcPts val="0"/>
              </a:spcAft>
              <a:buFontTx/>
              <a:buChar char="-"/>
            </a:pPr>
            <a:r>
              <a:rPr lang="en-US" sz="2000" dirty="0">
                <a:latin typeface="Constantia" panose="02030602050306030303" pitchFamily="18" charset="0"/>
              </a:rPr>
              <a:t>Tên chính thức: </a:t>
            </a:r>
            <a:r>
              <a:rPr lang="en-US" sz="2000" dirty="0" smtClean="0">
                <a:latin typeface="Constantia" panose="02030602050306030303" pitchFamily="18" charset="0"/>
              </a:rPr>
              <a:t>Bridge </a:t>
            </a:r>
            <a:r>
              <a:rPr lang="en-US" sz="2000" dirty="0">
                <a:latin typeface="Constantia" panose="02030602050306030303" pitchFamily="18" charset="0"/>
              </a:rPr>
              <a:t>Pattern</a:t>
            </a:r>
          </a:p>
          <a:p>
            <a:pPr marL="285750" indent="-285750">
              <a:lnSpc>
                <a:spcPct val="150000"/>
              </a:lnSpc>
              <a:spcBef>
                <a:spcPts val="0"/>
              </a:spcBef>
              <a:spcAft>
                <a:spcPts val="0"/>
              </a:spcAft>
              <a:buFontTx/>
              <a:buChar char="-"/>
            </a:pPr>
            <a:r>
              <a:rPr lang="en-US" sz="2000" dirty="0">
                <a:latin typeface="Constantia" panose="02030602050306030303" pitchFamily="18" charset="0"/>
              </a:rPr>
              <a:t>Phân loại: </a:t>
            </a:r>
            <a:r>
              <a:rPr lang="en-US" sz="2000" dirty="0" smtClean="0">
                <a:latin typeface="Constantia" panose="02030602050306030303" pitchFamily="18" charset="0"/>
              </a:rPr>
              <a:t>Structural </a:t>
            </a:r>
            <a:r>
              <a:rPr lang="en-US" sz="2000" dirty="0">
                <a:latin typeface="Constantia" panose="02030602050306030303" pitchFamily="18" charset="0"/>
              </a:rPr>
              <a:t>Pattern</a:t>
            </a:r>
          </a:p>
          <a:p>
            <a:pPr marL="285750" indent="-285750">
              <a:lnSpc>
                <a:spcPct val="150000"/>
              </a:lnSpc>
              <a:spcBef>
                <a:spcPts val="0"/>
              </a:spcBef>
              <a:spcAft>
                <a:spcPts val="0"/>
              </a:spcAft>
              <a:buFontTx/>
              <a:buChar char="-"/>
            </a:pPr>
            <a:r>
              <a:rPr lang="en-US" sz="2000" dirty="0">
                <a:latin typeface="Constantia" panose="02030602050306030303" pitchFamily="18" charset="0"/>
              </a:rPr>
              <a:t>Tên khác: </a:t>
            </a:r>
            <a:r>
              <a:rPr lang="en-US" sz="2000" dirty="0" smtClean="0">
                <a:latin typeface="Constantia" panose="02030602050306030303" pitchFamily="18" charset="0"/>
              </a:rPr>
              <a:t>Không</a:t>
            </a:r>
            <a:endParaRPr lang="en-US" sz="2000" dirty="0">
              <a:latin typeface="Constantia" panose="02030602050306030303" pitchFamily="18" charset="0"/>
            </a:endParaRPr>
          </a:p>
          <a:p>
            <a:pPr>
              <a:lnSpc>
                <a:spcPct val="150000"/>
              </a:lnSpc>
              <a:spcBef>
                <a:spcPts val="0"/>
              </a:spcBef>
              <a:spcAft>
                <a:spcPts val="0"/>
              </a:spcAft>
            </a:pPr>
            <a:endParaRPr lang="en-US" sz="2000" dirty="0">
              <a:latin typeface="Constantia" panose="02030602050306030303" pitchFamily="18" charset="0"/>
            </a:endParaRPr>
          </a:p>
        </p:txBody>
      </p:sp>
    </p:spTree>
    <p:extLst>
      <p:ext uri="{BB962C8B-B14F-4D97-AF65-F5344CB8AC3E}">
        <p14:creationId xmlns:p14="http://schemas.microsoft.com/office/powerpoint/2010/main" val="133385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Định nghĩa	</a:t>
            </a:r>
            <a:endParaRPr lang="en-US" dirty="0"/>
          </a:p>
        </p:txBody>
      </p:sp>
      <p:sp>
        <p:nvSpPr>
          <p:cNvPr id="2" name="Content Placeholder 1"/>
          <p:cNvSpPr>
            <a:spLocks noGrp="1"/>
          </p:cNvSpPr>
          <p:nvPr>
            <p:ph idx="1"/>
          </p:nvPr>
        </p:nvSpPr>
        <p:spPr>
          <a:xfrm>
            <a:off x="1096994" y="1888067"/>
            <a:ext cx="10055781" cy="4131733"/>
          </a:xfrm>
        </p:spPr>
        <p:txBody>
          <a:bodyPr>
            <a:normAutofit/>
          </a:bodyPr>
          <a:lstStyle/>
          <a:p>
            <a:pPr lvl="1">
              <a:lnSpc>
                <a:spcPct val="150000"/>
              </a:lnSpc>
              <a:spcBef>
                <a:spcPts val="0"/>
              </a:spcBef>
              <a:spcAft>
                <a:spcPts val="0"/>
              </a:spcAft>
            </a:pPr>
            <a:r>
              <a:rPr lang="vi-VN" sz="2000" dirty="0"/>
              <a:t>Brige Pattern là để tách rời phần xử lý (giải thuật…) với phần chủ thể (nơi thực thi các giải thuật đó). Phần xử lý hầu như chỉ có tác dụng bên trong phần chủ thể và không bao giờ được sử dụng ở các nơi khác</a:t>
            </a:r>
            <a:endParaRPr lang="en-US" sz="2000" dirty="0" smtClean="0"/>
          </a:p>
          <a:p>
            <a:pPr lvl="1">
              <a:lnSpc>
                <a:spcPct val="150000"/>
              </a:lnSpc>
              <a:spcBef>
                <a:spcPts val="0"/>
              </a:spcBef>
              <a:spcAft>
                <a:spcPts val="0"/>
              </a:spcAft>
            </a:pPr>
            <a:r>
              <a:rPr lang="vi-VN" sz="2000" dirty="0"/>
              <a:t>Mẫu </a:t>
            </a:r>
            <a:r>
              <a:rPr lang="vi-VN" sz="2000" b="1" dirty="0"/>
              <a:t>Bridge</a:t>
            </a:r>
            <a:r>
              <a:rPr lang="vi-VN" sz="2000" dirty="0"/>
              <a:t> được sử dụng để tách thành phần ảo và thành phần thực thi riêng </a:t>
            </a:r>
            <a:r>
              <a:rPr lang="vi-VN" sz="2000" dirty="0" smtClean="0"/>
              <a:t>biệt</a:t>
            </a:r>
            <a:endParaRPr lang="en-US" sz="2000" dirty="0" smtClean="0"/>
          </a:p>
          <a:p>
            <a:pPr lvl="1">
              <a:lnSpc>
                <a:spcPct val="150000"/>
              </a:lnSpc>
              <a:spcBef>
                <a:spcPts val="0"/>
              </a:spcBef>
              <a:spcAft>
                <a:spcPts val="0"/>
              </a:spcAft>
            </a:pPr>
            <a:r>
              <a:rPr lang="en-US" sz="2000" dirty="0"/>
              <a:t>Thay vì liên hệ với nhau bằng quan hệ kế thừa, hai thành phần này liên hệ với nhau thông qua quan hệ “chứa trong”</a:t>
            </a:r>
            <a:endParaRPr lang="en-US" sz="2000" dirty="0"/>
          </a:p>
        </p:txBody>
      </p:sp>
    </p:spTree>
    <p:extLst>
      <p:ext uri="{BB962C8B-B14F-4D97-AF65-F5344CB8AC3E}">
        <p14:creationId xmlns:p14="http://schemas.microsoft.com/office/powerpoint/2010/main" val="55215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Khi nào sử dụng?	</a:t>
            </a:r>
            <a:endParaRPr lang="en-US" dirty="0"/>
          </a:p>
        </p:txBody>
      </p:sp>
      <p:sp>
        <p:nvSpPr>
          <p:cNvPr id="2" name="Content Placeholder 1"/>
          <p:cNvSpPr>
            <a:spLocks noGrp="1"/>
          </p:cNvSpPr>
          <p:nvPr>
            <p:ph idx="1"/>
          </p:nvPr>
        </p:nvSpPr>
        <p:spPr/>
        <p:txBody>
          <a:bodyPr>
            <a:normAutofit/>
          </a:bodyPr>
          <a:lstStyle/>
          <a:p>
            <a:pPr lvl="1">
              <a:lnSpc>
                <a:spcPct val="150000"/>
              </a:lnSpc>
              <a:spcBef>
                <a:spcPts val="0"/>
              </a:spcBef>
              <a:spcAft>
                <a:spcPts val="0"/>
              </a:spcAft>
              <a:buFont typeface="Courier New" panose="02070309020205020404" pitchFamily="49" charset="0"/>
              <a:buChar char="o"/>
            </a:pPr>
            <a:r>
              <a:rPr lang="en-US" sz="2000" dirty="0" smtClean="0"/>
              <a:t> </a:t>
            </a:r>
            <a:r>
              <a:rPr lang="vi-VN" sz="2000" dirty="0"/>
              <a:t>Mẫu thiết kế Bridge thường được dùng như một cầu nối giữa 2 nhóm đối tượng khác </a:t>
            </a:r>
            <a:r>
              <a:rPr lang="vi-VN" sz="2000" dirty="0" smtClean="0"/>
              <a:t>nhau</a:t>
            </a:r>
            <a:endParaRPr lang="en-US" sz="2000" dirty="0" smtClean="0"/>
          </a:p>
          <a:p>
            <a:pPr lvl="1">
              <a:lnSpc>
                <a:spcPct val="150000"/>
              </a:lnSpc>
              <a:spcBef>
                <a:spcPts val="0"/>
              </a:spcBef>
              <a:spcAft>
                <a:spcPts val="0"/>
              </a:spcAft>
              <a:buFont typeface="Courier New" panose="02070309020205020404" pitchFamily="49" charset="0"/>
              <a:buChar char="o"/>
            </a:pPr>
            <a:r>
              <a:rPr lang="en-US" sz="2000" dirty="0"/>
              <a:t> Khi ta</a:t>
            </a:r>
            <a:r>
              <a:rPr lang="vi-VN" sz="2000" dirty="0" smtClean="0"/>
              <a:t> </a:t>
            </a:r>
            <a:r>
              <a:rPr lang="vi-VN" sz="2000" dirty="0"/>
              <a:t>muốn ràng buộc run-time của việc </a:t>
            </a:r>
            <a:r>
              <a:rPr lang="vi-VN" sz="2000" dirty="0" smtClean="0"/>
              <a:t>implement</a:t>
            </a:r>
            <a:endParaRPr lang="vi-VN" sz="2000" dirty="0"/>
          </a:p>
          <a:p>
            <a:pPr lvl="1">
              <a:lnSpc>
                <a:spcPct val="150000"/>
              </a:lnSpc>
              <a:spcBef>
                <a:spcPts val="0"/>
              </a:spcBef>
              <a:spcAft>
                <a:spcPts val="0"/>
              </a:spcAft>
              <a:buFont typeface="Courier New" panose="02070309020205020404" pitchFamily="49" charset="0"/>
              <a:buChar char="o"/>
            </a:pPr>
            <a:r>
              <a:rPr lang="en-US" sz="2000" dirty="0" smtClean="0"/>
              <a:t> </a:t>
            </a:r>
            <a:r>
              <a:rPr lang="en-US" sz="2000" dirty="0"/>
              <a:t>Khi ta</a:t>
            </a:r>
            <a:r>
              <a:rPr lang="vi-VN" sz="2000" dirty="0" smtClean="0"/>
              <a:t> </a:t>
            </a:r>
            <a:r>
              <a:rPr lang="vi-VN" sz="2000" dirty="0"/>
              <a:t>có một sự gia tăng của các lớp </a:t>
            </a:r>
            <a:r>
              <a:rPr lang="en-US" sz="2000" dirty="0" smtClean="0"/>
              <a:t>con </a:t>
            </a:r>
            <a:r>
              <a:rPr lang="vi-VN" sz="2000" dirty="0" smtClean="0"/>
              <a:t>từ </a:t>
            </a:r>
            <a:r>
              <a:rPr lang="vi-VN" sz="2000" dirty="0"/>
              <a:t>một interface kết dính với </a:t>
            </a:r>
            <a:r>
              <a:rPr lang="vi-VN" sz="2000" dirty="0" smtClean="0"/>
              <a:t>nhiều</a:t>
            </a:r>
            <a:r>
              <a:rPr lang="en-US" sz="2000" dirty="0" smtClean="0"/>
              <a:t> </a:t>
            </a:r>
            <a:r>
              <a:rPr lang="vi-VN" sz="2000" dirty="0" smtClean="0"/>
              <a:t>implementation</a:t>
            </a:r>
            <a:endParaRPr lang="vi-VN" sz="2000" dirty="0"/>
          </a:p>
          <a:p>
            <a:pPr lvl="1">
              <a:lnSpc>
                <a:spcPct val="150000"/>
              </a:lnSpc>
              <a:spcBef>
                <a:spcPts val="0"/>
              </a:spcBef>
              <a:spcAft>
                <a:spcPts val="0"/>
              </a:spcAft>
              <a:buFont typeface="Courier New" panose="02070309020205020404" pitchFamily="49" charset="0"/>
              <a:buChar char="o"/>
            </a:pPr>
            <a:r>
              <a:rPr lang="en-US" sz="2000" dirty="0" smtClean="0"/>
              <a:t> </a:t>
            </a:r>
            <a:r>
              <a:rPr lang="en-US" sz="2000" dirty="0"/>
              <a:t>Khi ta</a:t>
            </a:r>
            <a:r>
              <a:rPr lang="vi-VN" sz="2000" dirty="0" smtClean="0"/>
              <a:t> </a:t>
            </a:r>
            <a:r>
              <a:rPr lang="vi-VN" sz="2000" dirty="0"/>
              <a:t>muốn chia sẻ một implementation trong nhiều đối </a:t>
            </a:r>
            <a:r>
              <a:rPr lang="vi-VN" sz="2000" dirty="0" smtClean="0"/>
              <a:t>tượng</a:t>
            </a:r>
            <a:endParaRPr lang="vi-VN" sz="2000" dirty="0"/>
          </a:p>
          <a:p>
            <a:pPr lvl="1">
              <a:lnSpc>
                <a:spcPct val="150000"/>
              </a:lnSpc>
              <a:spcBef>
                <a:spcPts val="0"/>
              </a:spcBef>
              <a:spcAft>
                <a:spcPts val="0"/>
              </a:spcAft>
              <a:buFont typeface="Courier New" panose="02070309020205020404" pitchFamily="49" charset="0"/>
              <a:buChar char="o"/>
            </a:pPr>
            <a:r>
              <a:rPr lang="en-US" sz="2000" dirty="0" smtClean="0"/>
              <a:t> Khi ta</a:t>
            </a:r>
            <a:r>
              <a:rPr lang="vi-VN" sz="2000" dirty="0" smtClean="0"/>
              <a:t> </a:t>
            </a:r>
            <a:r>
              <a:rPr lang="vi-VN" sz="2000" dirty="0"/>
              <a:t>cần bản đồ phân cấp lớp trực giao.</a:t>
            </a:r>
            <a:endParaRPr lang="en-US" sz="2000" dirty="0" smtClean="0"/>
          </a:p>
        </p:txBody>
      </p:sp>
    </p:spTree>
    <p:extLst>
      <p:ext uri="{BB962C8B-B14F-4D97-AF65-F5344CB8AC3E}">
        <p14:creationId xmlns:p14="http://schemas.microsoft.com/office/powerpoint/2010/main" val="280751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 năng ứng dụng</a:t>
            </a:r>
          </a:p>
        </p:txBody>
      </p:sp>
      <p:sp>
        <p:nvSpPr>
          <p:cNvPr id="3" name="Content Placeholder 2"/>
          <p:cNvSpPr>
            <a:spLocks noGrp="1"/>
          </p:cNvSpPr>
          <p:nvPr>
            <p:ph idx="1"/>
          </p:nvPr>
        </p:nvSpPr>
        <p:spPr>
          <a:xfrm>
            <a:off x="1217611" y="1845734"/>
            <a:ext cx="9601201" cy="4097866"/>
          </a:xfrm>
        </p:spPr>
        <p:txBody>
          <a:bodyPr>
            <a:noAutofit/>
          </a:bodyPr>
          <a:lstStyle/>
          <a:p>
            <a:pPr lvl="1">
              <a:lnSpc>
                <a:spcPct val="150000"/>
              </a:lnSpc>
              <a:spcBef>
                <a:spcPts val="0"/>
              </a:spcBef>
              <a:spcAft>
                <a:spcPts val="0"/>
              </a:spcAft>
            </a:pPr>
            <a:r>
              <a:rPr lang="en-US" sz="2000" dirty="0" smtClean="0"/>
              <a:t>Ứng dụng </a:t>
            </a:r>
            <a:r>
              <a:rPr lang="en-US" sz="2000" dirty="0" smtClean="0"/>
              <a:t>trong lập trình đa nền tảng</a:t>
            </a:r>
            <a:endParaRPr lang="en-US" sz="2000" dirty="0" smtClean="0"/>
          </a:p>
        </p:txBody>
      </p:sp>
    </p:spTree>
    <p:extLst>
      <p:ext uri="{BB962C8B-B14F-4D97-AF65-F5344CB8AC3E}">
        <p14:creationId xmlns:p14="http://schemas.microsoft.com/office/powerpoint/2010/main" val="2307822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Cấu </a:t>
            </a:r>
            <a:r>
              <a:rPr lang="en-US" dirty="0" smtClean="0"/>
              <a:t>trúc và mối quan hệ</a:t>
            </a:r>
            <a:endParaRPr lang="en-US" dirty="0"/>
          </a:p>
        </p:txBody>
      </p:sp>
      <p:sp>
        <p:nvSpPr>
          <p:cNvPr id="5" name="Content Placeholder 1"/>
          <p:cNvSpPr>
            <a:spLocks noGrp="1"/>
          </p:cNvSpPr>
          <p:nvPr>
            <p:ph idx="1"/>
          </p:nvPr>
        </p:nvSpPr>
        <p:spPr>
          <a:xfrm>
            <a:off x="6399212" y="1845734"/>
            <a:ext cx="5334000" cy="2719200"/>
          </a:xfrm>
        </p:spPr>
        <p:txBody>
          <a:bodyPr>
            <a:normAutofit/>
          </a:bodyPr>
          <a:lstStyle/>
          <a:p>
            <a:pPr lvl="2">
              <a:lnSpc>
                <a:spcPct val="150000"/>
              </a:lnSpc>
              <a:spcBef>
                <a:spcPts val="0"/>
              </a:spcBef>
              <a:spcAft>
                <a:spcPts val="0"/>
              </a:spcAft>
            </a:pPr>
            <a:r>
              <a:rPr lang="vi-VN" sz="1800" dirty="0" smtClean="0"/>
              <a:t>Abstraction</a:t>
            </a:r>
            <a:r>
              <a:rPr lang="vi-VN" sz="1800" dirty="0"/>
              <a:t>: là lớp trừu tượng khai báo các chức năng và cấu trúc cơ bản, trong lớp này có 1 thuộc tính là 1 thể hiện của giao tiếp Implementation, thể hiện này bằng các phương thức của mình sẽ thực hiện các chức năng abstractionAp() của lớp Abstraction</a:t>
            </a:r>
            <a:r>
              <a:rPr lang="vi-VN" sz="1800" dirty="0" smtClean="0"/>
              <a:t>.</a:t>
            </a:r>
            <a:endParaRPr lang="vi-VN" sz="1800" dirty="0" smtClean="0"/>
          </a:p>
        </p:txBody>
      </p:sp>
      <p:pic>
        <p:nvPicPr>
          <p:cNvPr id="1026"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12" y="2286000"/>
            <a:ext cx="6508351" cy="198631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34988" y="4564934"/>
            <a:ext cx="12268200" cy="1338828"/>
          </a:xfrm>
          <a:prstGeom prst="rect">
            <a:avLst/>
          </a:prstGeom>
        </p:spPr>
        <p:txBody>
          <a:bodyPr wrap="square">
            <a:spAutoFit/>
          </a:bodyPr>
          <a:lstStyle/>
          <a:p>
            <a:pPr marL="1200150" lvl="2" indent="-285750">
              <a:lnSpc>
                <a:spcPct val="150000"/>
              </a:lnSpc>
              <a:spcBef>
                <a:spcPts val="0"/>
              </a:spcBef>
              <a:spcAft>
                <a:spcPts val="0"/>
              </a:spcAft>
              <a:buClr>
                <a:schemeClr val="accent1"/>
              </a:buClr>
              <a:buFont typeface="Courier New" panose="02070309020205020404" pitchFamily="49" charset="0"/>
              <a:buChar char="o"/>
            </a:pPr>
            <a:r>
              <a:rPr lang="en-US" dirty="0">
                <a:solidFill>
                  <a:schemeClr val="tx1">
                    <a:lumMod val="75000"/>
                    <a:lumOff val="25000"/>
                  </a:schemeClr>
                </a:solidFill>
                <a:latin typeface="Constantia" panose="02030602050306030303" pitchFamily="18" charset="0"/>
              </a:rPr>
              <a:t>Implementation : là giao tiếp thực thi của lớp các chức năng nào đó của Abstraction.</a:t>
            </a:r>
            <a:endParaRPr lang="vi-VN" sz="2000" dirty="0">
              <a:solidFill>
                <a:schemeClr val="tx1">
                  <a:lumMod val="75000"/>
                  <a:lumOff val="25000"/>
                </a:schemeClr>
              </a:solidFill>
              <a:latin typeface="Constantia" panose="02030602050306030303" pitchFamily="18" charset="0"/>
            </a:endParaRPr>
          </a:p>
          <a:p>
            <a:pPr marL="1200150" lvl="2" indent="-285750">
              <a:lnSpc>
                <a:spcPct val="150000"/>
              </a:lnSpc>
              <a:spcBef>
                <a:spcPts val="0"/>
              </a:spcBef>
              <a:spcAft>
                <a:spcPts val="0"/>
              </a:spcAft>
              <a:buClr>
                <a:schemeClr val="accent1"/>
              </a:buClr>
              <a:buFont typeface="Courier New" panose="02070309020205020404" pitchFamily="49" charset="0"/>
              <a:buChar char="o"/>
            </a:pPr>
            <a:r>
              <a:rPr lang="en-US" dirty="0">
                <a:solidFill>
                  <a:schemeClr val="tx1">
                    <a:lumMod val="75000"/>
                    <a:lumOff val="25000"/>
                  </a:schemeClr>
                </a:solidFill>
                <a:latin typeface="Constantia" panose="02030602050306030303" pitchFamily="18" charset="0"/>
              </a:rPr>
              <a:t>RefineAbstraction: là định nghĩa các chức năng mới hoặc chức năng đã có trong Abstraction</a:t>
            </a:r>
            <a:endParaRPr lang="vi-VN" sz="2000" dirty="0">
              <a:solidFill>
                <a:schemeClr val="tx1">
                  <a:lumMod val="75000"/>
                  <a:lumOff val="25000"/>
                </a:schemeClr>
              </a:solidFill>
              <a:latin typeface="Constantia" panose="02030602050306030303" pitchFamily="18" charset="0"/>
            </a:endParaRPr>
          </a:p>
          <a:p>
            <a:pPr marL="1200150" lvl="2" indent="-285750">
              <a:lnSpc>
                <a:spcPct val="150000"/>
              </a:lnSpc>
              <a:spcBef>
                <a:spcPts val="0"/>
              </a:spcBef>
              <a:spcAft>
                <a:spcPts val="0"/>
              </a:spcAft>
              <a:buClr>
                <a:schemeClr val="accent1"/>
              </a:buClr>
              <a:buFont typeface="Courier New" panose="02070309020205020404" pitchFamily="49" charset="0"/>
              <a:buChar char="o"/>
            </a:pPr>
            <a:r>
              <a:rPr lang="vi-VN" dirty="0">
                <a:solidFill>
                  <a:schemeClr val="tx1">
                    <a:lumMod val="75000"/>
                    <a:lumOff val="25000"/>
                  </a:schemeClr>
                </a:solidFill>
                <a:latin typeface="Constantia" panose="02030602050306030303" pitchFamily="18" charset="0"/>
              </a:rPr>
              <a:t>ConcreteImplement: là các lớp định nghĩa tường minh các thực thi trong lớp giao tiếp Implementation.</a:t>
            </a:r>
            <a:endParaRPr lang="en-US" sz="2000" dirty="0">
              <a:solidFill>
                <a:schemeClr val="tx1">
                  <a:lumMod val="75000"/>
                  <a:lumOff val="25000"/>
                </a:schemeClr>
              </a:solidFill>
              <a:latin typeface="Constantia" panose="02030602050306030303" pitchFamily="18" charset="0"/>
            </a:endParaRPr>
          </a:p>
        </p:txBody>
      </p:sp>
    </p:spTree>
    <p:extLst>
      <p:ext uri="{BB962C8B-B14F-4D97-AF65-F5344CB8AC3E}">
        <p14:creationId xmlns:p14="http://schemas.microsoft.com/office/powerpoint/2010/main" val="317715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hệ quả mang lại</a:t>
            </a:r>
            <a:endParaRPr lang="en-US" dirty="0"/>
          </a:p>
        </p:txBody>
      </p:sp>
      <p:sp>
        <p:nvSpPr>
          <p:cNvPr id="2" name="Content Placeholder 1"/>
          <p:cNvSpPr>
            <a:spLocks noGrp="1"/>
          </p:cNvSpPr>
          <p:nvPr>
            <p:ph idx="1"/>
          </p:nvPr>
        </p:nvSpPr>
        <p:spPr>
          <a:xfrm>
            <a:off x="1217612" y="1845734"/>
            <a:ext cx="9935163" cy="4023360"/>
          </a:xfrm>
        </p:spPr>
        <p:txBody>
          <a:bodyPr>
            <a:normAutofit/>
          </a:bodyPr>
          <a:lstStyle/>
          <a:p>
            <a:pPr lvl="1">
              <a:lnSpc>
                <a:spcPct val="150000"/>
              </a:lnSpc>
              <a:spcBef>
                <a:spcPts val="0"/>
              </a:spcBef>
              <a:spcAft>
                <a:spcPts val="0"/>
              </a:spcAft>
              <a:buFont typeface="Arial" panose="020B0604020202020204" pitchFamily="34" charset="0"/>
              <a:buChar char="•"/>
            </a:pPr>
            <a:r>
              <a:rPr lang="vi-VN" sz="2000" dirty="0" smtClean="0"/>
              <a:t>Tách </a:t>
            </a:r>
            <a:r>
              <a:rPr lang="vi-VN" sz="2000" dirty="0"/>
              <a:t>rời những xử lý của một lớp ra lớp </a:t>
            </a:r>
            <a:r>
              <a:rPr lang="vi-VN" sz="2000" dirty="0" smtClean="0"/>
              <a:t>khác</a:t>
            </a:r>
            <a:endParaRPr lang="vi-VN" sz="2000" dirty="0"/>
          </a:p>
          <a:p>
            <a:pPr lvl="1">
              <a:lnSpc>
                <a:spcPct val="150000"/>
              </a:lnSpc>
              <a:spcBef>
                <a:spcPts val="0"/>
              </a:spcBef>
              <a:spcAft>
                <a:spcPts val="0"/>
              </a:spcAft>
              <a:buFont typeface="Arial" panose="020B0604020202020204" pitchFamily="34" charset="0"/>
              <a:buChar char="•"/>
            </a:pPr>
            <a:r>
              <a:rPr lang="vi-VN" sz="2000" dirty="0"/>
              <a:t>Giúp cho việc mở rộng chương trình được tốt </a:t>
            </a:r>
            <a:r>
              <a:rPr lang="vi-VN" sz="2000" dirty="0" smtClean="0"/>
              <a:t>hơn</a:t>
            </a:r>
            <a:endParaRPr lang="vi-VN" sz="2000" dirty="0"/>
          </a:p>
          <a:p>
            <a:pPr lvl="1">
              <a:lnSpc>
                <a:spcPct val="150000"/>
              </a:lnSpc>
              <a:spcBef>
                <a:spcPts val="0"/>
              </a:spcBef>
              <a:spcAft>
                <a:spcPts val="0"/>
              </a:spcAft>
              <a:buFont typeface="Arial" panose="020B0604020202020204" pitchFamily="34" charset="0"/>
              <a:buChar char="•"/>
            </a:pPr>
            <a:r>
              <a:rPr lang="vi-VN" sz="2000" dirty="0"/>
              <a:t>Che giấu những chi tiết xử lý từ </a:t>
            </a:r>
            <a:r>
              <a:rPr lang="vi-VN" sz="2000" dirty="0" smtClean="0"/>
              <a:t>client</a:t>
            </a:r>
            <a:endParaRPr lang="en-US" sz="2000" dirty="0" smtClean="0"/>
          </a:p>
          <a:p>
            <a:pPr lvl="1">
              <a:lnSpc>
                <a:spcPct val="150000"/>
              </a:lnSpc>
              <a:spcBef>
                <a:spcPts val="0"/>
              </a:spcBef>
              <a:spcAft>
                <a:spcPts val="0"/>
              </a:spcAft>
              <a:buFont typeface="Arial" panose="020B0604020202020204" pitchFamily="34" charset="0"/>
              <a:buChar char="•"/>
            </a:pPr>
            <a:r>
              <a:rPr lang="vi-VN" sz="2000" dirty="0"/>
              <a:t>Giảm số lượng những lớp con không cần thiết. Một số trường hợp sử dụng tính inheritance sẽ tăng số lượng subclass vô tội vạ</a:t>
            </a:r>
            <a:r>
              <a:rPr lang="vi-VN" sz="2000" dirty="0" smtClean="0"/>
              <a:t>.</a:t>
            </a:r>
            <a:endParaRPr lang="en-US" sz="2000" dirty="0" smtClean="0"/>
          </a:p>
          <a:p>
            <a:pPr lvl="1">
              <a:lnSpc>
                <a:spcPct val="150000"/>
              </a:lnSpc>
              <a:spcBef>
                <a:spcPts val="0"/>
              </a:spcBef>
              <a:spcAft>
                <a:spcPts val="0"/>
              </a:spcAft>
              <a:buFont typeface="Arial" panose="020B0604020202020204" pitchFamily="34" charset="0"/>
              <a:buChar char="•"/>
            </a:pPr>
            <a:r>
              <a:rPr lang="en-US" sz="2000" dirty="0"/>
              <a:t>Khi sử dụng Bridge Pattern, chúng ta đã tăng số lần gọi gián tiếp lên hai</a:t>
            </a:r>
            <a:endParaRPr lang="en-US" sz="2000" dirty="0"/>
          </a:p>
        </p:txBody>
      </p:sp>
    </p:spTree>
    <p:extLst>
      <p:ext uri="{BB962C8B-B14F-4D97-AF65-F5344CB8AC3E}">
        <p14:creationId xmlns:p14="http://schemas.microsoft.com/office/powerpoint/2010/main" val="248686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chú ý liên quan đến cài đặt</a:t>
            </a:r>
          </a:p>
        </p:txBody>
      </p:sp>
      <p:sp>
        <p:nvSpPr>
          <p:cNvPr id="2" name="Content Placeholder 1"/>
          <p:cNvSpPr>
            <a:spLocks noGrp="1"/>
          </p:cNvSpPr>
          <p:nvPr>
            <p:ph idx="1"/>
          </p:nvPr>
        </p:nvSpPr>
        <p:spPr/>
        <p:txBody>
          <a:bodyPr/>
          <a:lstStyle/>
          <a:p>
            <a:pPr>
              <a:lnSpc>
                <a:spcPct val="150000"/>
              </a:lnSpc>
              <a:spcBef>
                <a:spcPts val="0"/>
              </a:spcBef>
              <a:spcAft>
                <a:spcPts val="0"/>
              </a:spcAft>
              <a:buFont typeface="Courier New" panose="02070309020205020404" pitchFamily="49" charset="0"/>
              <a:buChar char="o"/>
            </a:pPr>
            <a:r>
              <a:rPr lang="en-US" dirty="0" smtClean="0"/>
              <a:t> Mẫu Bridge khá giống với mẫu Stragegy, cần phải cẩn trọng trong việc cài đặt</a:t>
            </a:r>
          </a:p>
          <a:p>
            <a:pPr>
              <a:lnSpc>
                <a:spcPct val="150000"/>
              </a:lnSpc>
              <a:spcBef>
                <a:spcPts val="0"/>
              </a:spcBef>
              <a:spcAft>
                <a:spcPts val="0"/>
              </a:spcAft>
              <a:buFont typeface="Courier New" panose="02070309020205020404" pitchFamily="49" charset="0"/>
              <a:buChar char="o"/>
            </a:pPr>
            <a:r>
              <a:rPr lang="en-US" dirty="0" smtClean="0"/>
              <a:t> </a:t>
            </a:r>
            <a:r>
              <a:rPr lang="vi-VN" dirty="0"/>
              <a:t>Tính kế thừa trong hướng đối tượng thường gắn chặt abstraction và implementation. Sử dụng thiết kế Bridge sẽ giúp chúng ta giảm sự phụ thuộc giữa abstraction </a:t>
            </a:r>
            <a:r>
              <a:rPr lang="vi-VN" dirty="0" smtClean="0"/>
              <a:t>và</a:t>
            </a:r>
            <a:r>
              <a:rPr lang="en-US" dirty="0" smtClean="0"/>
              <a:t> </a:t>
            </a:r>
            <a:r>
              <a:rPr lang="vi-VN" dirty="0" smtClean="0"/>
              <a:t>implementation</a:t>
            </a:r>
            <a:r>
              <a:rPr lang="vi-VN" dirty="0"/>
              <a:t>.</a:t>
            </a:r>
            <a:endParaRPr lang="en-US" dirty="0" smtClean="0"/>
          </a:p>
        </p:txBody>
      </p:sp>
    </p:spTree>
    <p:extLst>
      <p:ext uri="{BB962C8B-B14F-4D97-AF65-F5344CB8AC3E}">
        <p14:creationId xmlns:p14="http://schemas.microsoft.com/office/powerpoint/2010/main" val="3853396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2" name="Content Placeholder 1"/>
          <p:cNvSpPr>
            <a:spLocks noGrp="1"/>
          </p:cNvSpPr>
          <p:nvPr>
            <p:ph idx="1"/>
          </p:nvPr>
        </p:nvSpPr>
        <p:spPr/>
        <p:txBody>
          <a:bodyPr>
            <a:normAutofit/>
          </a:bodyPr>
          <a:lstStyle/>
          <a:p>
            <a:pPr lvl="1">
              <a:lnSpc>
                <a:spcPct val="150000"/>
              </a:lnSpc>
              <a:spcBef>
                <a:spcPts val="0"/>
              </a:spcBef>
              <a:spcAft>
                <a:spcPts val="0"/>
              </a:spcAft>
            </a:pPr>
            <a:r>
              <a:rPr lang="en-US" sz="2000" dirty="0"/>
              <a:t>Bài toán</a:t>
            </a:r>
            <a:r>
              <a:rPr lang="en-US" sz="2000" dirty="0" smtClean="0"/>
              <a:t>: </a:t>
            </a:r>
            <a:r>
              <a:rPr lang="vi-VN" sz="2000" dirty="0"/>
              <a:t>Trong thực tế, có nhiều hệ điều hành khác nhau như Win, linux, MacOS,…Và mỗi hệ điều hành có cách hiển thị khác nhau. Để hiển thị các hình học như: hình chữ nhật, hình tròn… thì ta phải thực hiện vẽ các hình này trên các hệ điều hành trên. Sau đó mới hiển thị các hình này lên mỗi hệ điều hành cụ thể.</a:t>
            </a:r>
            <a:endParaRPr lang="en-US" sz="2000" dirty="0"/>
          </a:p>
        </p:txBody>
      </p:sp>
    </p:spTree>
    <p:extLst>
      <p:ext uri="{BB962C8B-B14F-4D97-AF65-F5344CB8AC3E}">
        <p14:creationId xmlns:p14="http://schemas.microsoft.com/office/powerpoint/2010/main" val="2057573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1100</Words>
  <Application>Microsoft Office PowerPoint</Application>
  <PresentationFormat>Custom</PresentationFormat>
  <Paragraphs>70</Paragraphs>
  <Slides>13</Slides>
  <Notes>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Century Gothic</vt:lpstr>
      <vt:lpstr>Constantia</vt:lpstr>
      <vt:lpstr>Courier New</vt:lpstr>
      <vt:lpstr>Verdana</vt:lpstr>
      <vt:lpstr>Retrospect</vt:lpstr>
      <vt:lpstr>DESIGN  PATTERN</vt:lpstr>
      <vt:lpstr>Mẫu Bridge</vt:lpstr>
      <vt:lpstr>Định nghĩa </vt:lpstr>
      <vt:lpstr>Khi nào sử dụng? </vt:lpstr>
      <vt:lpstr>Khả năng ứng dụng</vt:lpstr>
      <vt:lpstr>Cấu trúc và mối quan hệ</vt:lpstr>
      <vt:lpstr>Các hệ quả mang lại</vt:lpstr>
      <vt:lpstr>Các chú ý liên quan đến cài đặt</vt:lpstr>
      <vt:lpstr>Demo</vt:lpstr>
      <vt:lpstr>Sơ đồ lớp</vt:lpstr>
      <vt:lpstr>Code mẫu</vt:lpstr>
      <vt:lpstr>Ví dụ về một số hệ thống thực tế</vt:lpstr>
      <vt:lpstr>Các mẫu liên quan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2016-10-16T14:17:38Z</dcterms:created>
  <dcterms:modified xsi:type="dcterms:W3CDTF">2016-12-07T16:59:07Z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