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CEDE0-2E0B-4028-A3D9-06906A658819}"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8D460-3773-428C-BE5F-F8DE621274D7}" type="slidenum">
              <a:rPr lang="en-US" smtClean="0"/>
              <a:t>‹#›</a:t>
            </a:fld>
            <a:endParaRPr lang="en-US"/>
          </a:p>
        </p:txBody>
      </p:sp>
    </p:spTree>
    <p:extLst>
      <p:ext uri="{BB962C8B-B14F-4D97-AF65-F5344CB8AC3E}">
        <p14:creationId xmlns:p14="http://schemas.microsoft.com/office/powerpoint/2010/main" val="177220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Tên: Iterator pattern</a:t>
            </a:r>
          </a:p>
          <a:p>
            <a:pPr lvl="0"/>
            <a:r>
              <a:rPr lang="en-US" sz="1200" kern="1200">
                <a:solidFill>
                  <a:schemeClr val="tx1"/>
                </a:solidFill>
                <a:effectLst/>
                <a:latin typeface="+mn-lt"/>
                <a:ea typeface="+mn-ea"/>
                <a:cs typeface="+mn-cs"/>
              </a:rPr>
              <a:t>Phân loại:</a:t>
            </a:r>
          </a:p>
          <a:p>
            <a:endParaRPr lang="en-US"/>
          </a:p>
        </p:txBody>
      </p:sp>
      <p:sp>
        <p:nvSpPr>
          <p:cNvPr id="4" name="Slide Number Placeholder 3"/>
          <p:cNvSpPr>
            <a:spLocks noGrp="1"/>
          </p:cNvSpPr>
          <p:nvPr>
            <p:ph type="sldNum" sz="quarter" idx="10"/>
          </p:nvPr>
        </p:nvSpPr>
        <p:spPr/>
        <p:txBody>
          <a:bodyPr/>
          <a:lstStyle/>
          <a:p>
            <a:fld id="{DF08D460-3773-428C-BE5F-F8DE621274D7}" type="slidenum">
              <a:rPr lang="en-US" smtClean="0"/>
              <a:t>2</a:t>
            </a:fld>
            <a:endParaRPr lang="en-US"/>
          </a:p>
        </p:txBody>
      </p:sp>
    </p:spTree>
    <p:extLst>
      <p:ext uri="{BB962C8B-B14F-4D97-AF65-F5344CB8AC3E}">
        <p14:creationId xmlns:p14="http://schemas.microsoft.com/office/powerpoint/2010/main" val="25828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Iterator</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r>
              <a:rPr lang="en-US"/>
              <a:t>Composite: Các Iterator thường được áp dụng trong các cấu trúc đệ quy chẳng hạn như Composite.</a:t>
            </a:r>
          </a:p>
          <a:p>
            <a:r>
              <a:rPr lang="en-US" b="1"/>
              <a:t> </a:t>
            </a:r>
            <a:r>
              <a:rPr lang="en-US"/>
              <a:t>Factory </a:t>
            </a:r>
            <a:r>
              <a:rPr lang="en-US"/>
              <a:t>Method: Các iterator đa hình phụ thuộc vào các factory method để khởi tạo lớp đối tượng Iterator phù hợp.</a:t>
            </a:r>
          </a:p>
          <a:p>
            <a:r>
              <a:rPr lang="en-US"/>
              <a:t>Memento </a:t>
            </a:r>
            <a:r>
              <a:rPr lang="en-US"/>
              <a:t>thường được sử dụng chung với mẫu Iterator. Một iterator có thể sử dụng một memento để chụp (capture) lại trạng thái lặp hiện tại và lưu trữ memento đó một cách cục bộ.</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a:t>C# hỗ trợ việc lặp và di chuyển qua các phần tử trong một đối tượng tập hợp (điều kiện là lớp của đối tượng đó phải hiện thực giao diện IEnumarable.</a:t>
            </a:r>
          </a:p>
          <a:p>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solidFill>
                  <a:schemeClr val="tx1"/>
                </a:solidFill>
              </a:rPr>
              <a:t>Iterator pattern.</a:t>
            </a:r>
            <a:endParaRPr lang="en-US" b="1"/>
          </a:p>
          <a:p>
            <a:r>
              <a:rPr lang="en-US"/>
              <a:t>Tên ngắn gọn</a:t>
            </a:r>
            <a:r>
              <a:rPr lang="en-US" b="1"/>
              <a:t>: </a:t>
            </a:r>
            <a:r>
              <a:rPr lang="en-US">
                <a:solidFill>
                  <a:schemeClr val="tx1"/>
                </a:solidFill>
              </a:rPr>
              <a:t>Iterator.</a:t>
            </a:r>
            <a:endParaRPr lang="en-US" b="1"/>
          </a:p>
          <a:p>
            <a:r>
              <a:rPr lang="en-US"/>
              <a:t>Phân loại: </a:t>
            </a:r>
            <a:r>
              <a:rPr lang="en-US">
                <a:solidFill>
                  <a:schemeClr val="tx1"/>
                </a:solidFill>
              </a:rPr>
              <a:t>Mẫu </a:t>
            </a:r>
            <a:r>
              <a:rPr lang="en-US">
                <a:solidFill>
                  <a:schemeClr val="tx1"/>
                </a:solidFill>
              </a:rPr>
              <a:t>hành vi.</a:t>
            </a:r>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Cung cấp một cách thức truy xuất tuần tự đến các phần tử của một đối tượng tập hợp mà không cần phải phơi bày cấu trúc bên trong của đối tượng này. </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r>
              <a:rPr lang="en-US"/>
              <a:t>Khi cần truy xuất nội dung của một đối tượng tập hợp mà chúng ta không muốn biết về cấu trúc bên trong của nó.</a:t>
            </a:r>
          </a:p>
          <a:p>
            <a:r>
              <a:rPr lang="en-US"/>
              <a:t>Để </a:t>
            </a:r>
            <a:r>
              <a:rPr lang="en-US"/>
              <a:t>hỗ trợ việc đa dịch chuyển (multiple traversals) trên các đối tượng tập hợp.</a:t>
            </a:r>
          </a:p>
          <a:p>
            <a:r>
              <a:rPr lang="en-US"/>
              <a:t>Để </a:t>
            </a:r>
            <a:r>
              <a:rPr lang="en-US"/>
              <a:t>cung cấp một giao diện thống nhất cho việc di chuyển trên các đối tượng tập hợp (hay nói cách khác là hỗ trợ tính lặp đa hình - polymorphic iteration).</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r>
              <a:rPr lang="en-US"/>
              <a:t>Được ứng dụng trong việc quản lý các kiểu dữ liệu do người dung định nghĩa (user-defined).</a:t>
            </a:r>
          </a:p>
          <a:p>
            <a:pPr marL="0" indent="0">
              <a:buNone/>
            </a:pPr>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089970" y="2160589"/>
            <a:ext cx="5321356" cy="4336464"/>
          </a:xfrm>
        </p:spPr>
        <p:txBody>
          <a:bodyPr>
            <a:normAutofit fontScale="92500" lnSpcReduction="20000"/>
          </a:bodyPr>
          <a:lstStyle/>
          <a:p>
            <a:pPr lvl="0"/>
            <a:r>
              <a:rPr lang="en-US" b="1"/>
              <a:t>Iterator</a:t>
            </a:r>
            <a:r>
              <a:rPr lang="en-US"/>
              <a:t>: </a:t>
            </a:r>
          </a:p>
          <a:p>
            <a:pPr lvl="1"/>
            <a:r>
              <a:rPr lang="en-US"/>
              <a:t>Định nghĩa một giao diện cho việc truy xuất và đi qua tập hợp các phần tử.</a:t>
            </a:r>
          </a:p>
          <a:p>
            <a:pPr lvl="0"/>
            <a:r>
              <a:rPr lang="en-US" b="1"/>
              <a:t>ConcreteIterator</a:t>
            </a:r>
            <a:r>
              <a:rPr lang="en-US"/>
              <a:t>: </a:t>
            </a:r>
          </a:p>
          <a:p>
            <a:pPr lvl="1"/>
            <a:r>
              <a:rPr lang="en-US"/>
              <a:t>Hiện thực giao diện </a:t>
            </a:r>
            <a:r>
              <a:rPr lang="en-US" b="1"/>
              <a:t>Iterator</a:t>
            </a:r>
            <a:r>
              <a:rPr lang="en-US"/>
              <a:t>, định nghĩa một thuật toán để lặp và di chuyển qua tập hợp.</a:t>
            </a:r>
          </a:p>
          <a:p>
            <a:pPr lvl="1"/>
            <a:r>
              <a:rPr lang="en-US"/>
              <a:t>Giữ thông tin về phần tử hiện tại trong quá trình di chuyển qua tập hợp.</a:t>
            </a:r>
          </a:p>
          <a:p>
            <a:pPr lvl="0"/>
            <a:r>
              <a:rPr lang="en-US" b="1"/>
              <a:t>Aggregate</a:t>
            </a:r>
            <a:r>
              <a:rPr lang="en-US"/>
              <a:t>: </a:t>
            </a:r>
          </a:p>
          <a:p>
            <a:pPr lvl="1"/>
            <a:r>
              <a:rPr lang="en-US"/>
              <a:t>Định nghĩa một giao </a:t>
            </a:r>
            <a:r>
              <a:rPr lang="en-US"/>
              <a:t>diện cho </a:t>
            </a:r>
            <a:r>
              <a:rPr lang="en-US"/>
              <a:t>việc tạo ra đối tượng </a:t>
            </a:r>
            <a:r>
              <a:rPr lang="en-US" b="1"/>
              <a:t>Iterator</a:t>
            </a:r>
            <a:r>
              <a:rPr lang="en-US"/>
              <a:t>,</a:t>
            </a:r>
          </a:p>
          <a:p>
            <a:pPr lvl="0"/>
            <a:r>
              <a:rPr lang="en-US" b="1"/>
              <a:t>ConcreteAggregate</a:t>
            </a:r>
            <a:r>
              <a:rPr lang="en-US"/>
              <a:t>: </a:t>
            </a:r>
          </a:p>
          <a:p>
            <a:pPr lvl="1"/>
            <a:r>
              <a:rPr lang="en-US"/>
              <a:t>Các lớp tập hợp hiện thực giao diện Aggregate, khi đó lớp đó sẽ định nghĩa các phương thức  cần thiết để trả về một thể hiện của lớp </a:t>
            </a:r>
            <a:r>
              <a:rPr lang="en-US" b="1"/>
              <a:t>ConcreteIterator</a:t>
            </a:r>
            <a:r>
              <a:rPr lang="en-US"/>
              <a:t> cho client sử </a:t>
            </a:r>
            <a:r>
              <a:rPr lang="en-US"/>
              <a:t>dụng.</a:t>
            </a:r>
            <a:endParaRPr 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stretch>
            <a:fillRect/>
          </a:stretch>
        </p:blipFill>
        <p:spPr>
          <a:xfrm>
            <a:off x="677334" y="2160588"/>
            <a:ext cx="4184035" cy="3183825"/>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r>
              <a:rPr lang="en-US"/>
              <a:t>Các lớp tập hợp kế thừa từ giao diện </a:t>
            </a:r>
            <a:r>
              <a:rPr lang="en-US" b="1"/>
              <a:t>Aggregate</a:t>
            </a:r>
            <a:r>
              <a:rPr lang="en-US"/>
              <a:t> định nghĩa phương thức CreateIterator() trả về một đối tượng </a:t>
            </a:r>
            <a:r>
              <a:rPr lang="en-US" b="1"/>
              <a:t>ConcreteIterator, </a:t>
            </a:r>
            <a:r>
              <a:rPr lang="en-US"/>
              <a:t>đối tượng này đại diện cho thuật toán tương ứng duyệt qua các phần tử của các lớp đó.</a:t>
            </a:r>
            <a:endParaRPr lang="en-US" b="1"/>
          </a:p>
          <a:p>
            <a:r>
              <a:rPr lang="en-US" b="1"/>
              <a:t>Client </a:t>
            </a:r>
            <a:r>
              <a:rPr lang="en-US"/>
              <a:t>sử dụng đối tượng </a:t>
            </a:r>
            <a:r>
              <a:rPr lang="en-US" b="1"/>
              <a:t>ConcreteIterator </a:t>
            </a:r>
            <a:r>
              <a:rPr lang="en-US"/>
              <a:t>này để duyệt qua các phần tử trong các đối tượng tập hợp được tạo ra từ lớp tập hợp được nhắc đến ở trên.</a:t>
            </a:r>
            <a:endParaRPr lang="en-US"/>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normAutofit fontScale="85000" lnSpcReduction="10000"/>
          </a:bodyPr>
          <a:lstStyle/>
          <a:p>
            <a:pPr lvl="0"/>
            <a:r>
              <a:rPr lang="en-US"/>
              <a:t>Sử dụng mẫu này giúp chúng ta truy xuất tuần tự đến các phần tử của một đối tượng tập hợp mà không quan tâm đến hiện thực của lớp tập hợp tạo ra đối tượng đó, đồng thời độc lập với cách hiện thực thuật toán lặp của nó.</a:t>
            </a:r>
          </a:p>
          <a:p>
            <a:pPr lvl="0"/>
            <a:r>
              <a:rPr lang="en-US"/>
              <a:t>Client độc lập (loosely-coupling) với kiểu của đối tượng tập hợp và thuật toán lặp sử dụng trong kiểu tập hợp đó. Ta có thể thay đổi mã nguồn của chúng mà không làm ảnh hưởng đến client.</a:t>
            </a:r>
          </a:p>
          <a:p>
            <a:pPr lvl="0"/>
            <a:r>
              <a:rPr lang="en-US"/>
              <a:t>Hỗ trợ nhiều cách di chuyển trong một tập hợp:</a:t>
            </a:r>
          </a:p>
          <a:p>
            <a:pPr lvl="1"/>
            <a:r>
              <a:rPr lang="en-US"/>
              <a:t>Các tập hợp phức tạp có thể được lướt qua bằng nhiều cách, ví dụ như theo thứ tự (inorder) hoặc preorder.</a:t>
            </a:r>
          </a:p>
          <a:p>
            <a:pPr lvl="1"/>
            <a:r>
              <a:rPr lang="en-US"/>
              <a:t>Dễ dàng thay đổi thuật toán di chuyển:</a:t>
            </a:r>
          </a:p>
          <a:p>
            <a:pPr lvl="2"/>
            <a:r>
              <a:rPr lang="en-US"/>
              <a:t>Chỉ cần thay đổi thể hiện iterator với một thể hiện khác.</a:t>
            </a:r>
          </a:p>
          <a:p>
            <a:pPr lvl="2"/>
            <a:r>
              <a:rPr lang="en-US"/>
              <a:t>Hoặc định nghĩa một lớp con của Iterator để hỗ trợ một các di chuyển khác.</a:t>
            </a:r>
          </a:p>
          <a:p>
            <a:pPr lvl="0"/>
            <a:r>
              <a:rPr lang="en-US"/>
              <a:t>Các Iterator làm đơn giản hóa giao diện Aggregate. Nếu không có các Iterator, nhiều giao diện  Aggregate sẽ có phần giao diện cho việc iteration và traversal giống nhau. </a:t>
            </a:r>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a:t>Có hai kiểu iterator: internal iterator và external iterator. Trong C#, ta có thể dùng external iterator một cách dễ dàng.</a:t>
            </a:r>
          </a:p>
          <a:p>
            <a:r>
              <a:rPr lang="en-US"/>
              <a:t>Các </a:t>
            </a:r>
            <a:r>
              <a:rPr lang="en-US"/>
              <a:t>thuật toán di chuyển quả các phần tử trong tập hợp có thể được định nghĩa bên trong lớp tập hợp hoặc bên trong bản thân Iterator,  thông thường là trong iterator, khi đó iterator là một lớp inner trong lớp tập hợp.</a:t>
            </a:r>
          </a:p>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TotalTime>
  <Words>794</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Mẫu Iterator</vt:lpstr>
      <vt:lpstr>Giới thiệu </vt:lpstr>
      <vt:lpstr>Mục đích, ý định</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32</cp:revision>
  <dcterms:created xsi:type="dcterms:W3CDTF">2016-11-11T15:20:19Z</dcterms:created>
  <dcterms:modified xsi:type="dcterms:W3CDTF">2016-12-07T09:44:59Z</dcterms:modified>
</cp:coreProperties>
</file>