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9"/>
  </p:notesMasterIdLst>
  <p:handoutMasterIdLst>
    <p:handoutMasterId r:id="rId30"/>
  </p:handoutMasterIdLst>
  <p:sldIdLst>
    <p:sldId id="256" r:id="rId3"/>
    <p:sldId id="257" r:id="rId4"/>
    <p:sldId id="258" r:id="rId5"/>
    <p:sldId id="259"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63" autoAdjust="0"/>
  </p:normalViewPr>
  <p:slideViewPr>
    <p:cSldViewPr>
      <p:cViewPr varScale="1">
        <p:scale>
          <a:sx n="111" d="100"/>
          <a:sy n="111" d="100"/>
        </p:scale>
        <p:origin x="510" y="9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10/22/2016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10/22/2016</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424732"/>
          </a:xfrm>
          <a:prstGeom prst="rect">
            <a:avLst/>
          </a:prstGeom>
          <a:noFill/>
        </p:spPr>
        <p:txBody>
          <a:bodyPr wrap="square" rtlCol="0">
            <a:spAutoFit/>
          </a:bodyPr>
          <a:lstStyle/>
          <a:p>
            <a:pPr algn="r">
              <a:lnSpc>
                <a:spcPct val="90000"/>
              </a:lnSpc>
            </a:pPr>
            <a:r>
              <a:rPr lang="en-US" sz="2400">
                <a:solidFill>
                  <a:schemeClr val="bg1"/>
                </a:solidFill>
              </a:rPr>
              <a:t>Nhóm 1</a:t>
            </a:r>
            <a:endParaRPr lang="en-US" sz="2400" dirty="0">
              <a:solidFill>
                <a:schemeClr val="bg1"/>
              </a:solidFill>
            </a:endParaRPr>
          </a:p>
        </p:txBody>
      </p:sp>
      <p:sp>
        <p:nvSpPr>
          <p:cNvPr id="7" name="TextBox 6"/>
          <p:cNvSpPr txBox="1"/>
          <p:nvPr/>
        </p:nvSpPr>
        <p:spPr>
          <a:xfrm>
            <a:off x="1513636" y="651150"/>
            <a:ext cx="6705600" cy="369332"/>
          </a:xfrm>
          <a:prstGeom prst="rect">
            <a:avLst/>
          </a:prstGeom>
          <a:noFill/>
        </p:spPr>
        <p:txBody>
          <a:bodyPr wrap="square" rtlCol="0">
            <a:spAutoFit/>
          </a:bodyPr>
          <a:lstStyle/>
          <a:p>
            <a:pPr>
              <a:lnSpc>
                <a:spcPct val="90000"/>
              </a:lnSpc>
            </a:pPr>
            <a:r>
              <a:rPr lang="en-US" sz="2000" dirty="0">
                <a:solidFill>
                  <a:schemeClr val="bg1"/>
                </a:solidFill>
              </a:rPr>
              <a:t>Trường ĐH Công nghệ </a:t>
            </a:r>
            <a:r>
              <a:rPr lang="en-US" sz="2000">
                <a:solidFill>
                  <a:schemeClr val="bg1"/>
                </a:solidFill>
              </a:rPr>
              <a:t>thông tin - ĐHQG </a:t>
            </a:r>
            <a:r>
              <a:rPr lang="en-US" sz="2000" dirty="0">
                <a:solidFill>
                  <a:schemeClr val="bg1"/>
                </a:solidFill>
              </a:rPr>
              <a:t>HCM</a:t>
            </a:r>
          </a:p>
        </p:txBody>
      </p:sp>
      <p:sp>
        <p:nvSpPr>
          <p:cNvPr id="5" name="Subtitle 4"/>
          <p:cNvSpPr>
            <a:spLocks noGrp="1"/>
          </p:cNvSpPr>
          <p:nvPr>
            <p:ph type="subTitle" idx="1"/>
          </p:nvPr>
        </p:nvSpPr>
        <p:spPr/>
        <p:txBody>
          <a:bodyPr/>
          <a:lstStyle/>
          <a:p>
            <a:r>
              <a:rPr lang="en-US"/>
              <a:t>Mẫu: Proxy, Decorator</a:t>
            </a:r>
            <a:endParaRPr lang="en-US" dirty="0"/>
          </a:p>
        </p:txBody>
      </p:sp>
      <p:sp>
        <p:nvSpPr>
          <p:cNvPr id="4" name="Title 3"/>
          <p:cNvSpPr>
            <a:spLocks noGrp="1"/>
          </p:cNvSpPr>
          <p:nvPr>
            <p:ph type="ctrTitle"/>
          </p:nvPr>
        </p:nvSpPr>
        <p:spPr/>
        <p:txBody>
          <a:bodyPr/>
          <a:lstStyle/>
          <a:p>
            <a:r>
              <a:rPr lang="en-US"/>
              <a:t>DESIGN  PATTERN</a:t>
            </a:r>
            <a:endParaRPr lang="en-US"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endParaRPr lang="en-US"/>
          </a:p>
        </p:txBody>
      </p:sp>
      <p:pic>
        <p:nvPicPr>
          <p:cNvPr id="13314" name="Picture 2" descr="Kết quả hình ảnh cho relation between components of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040" y="2209800"/>
            <a:ext cx="6058746"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Decorator cung cấp sự linh hoạt tốt hơn là sử dụng kế thừa tĩnh.</a:t>
            </a:r>
          </a:p>
          <a:p>
            <a:r>
              <a:rPr lang="vi-VN"/>
              <a:t>Decorator tăng cường khả năng mở rộng của các đối tượng, vì những thay đổi được thực hiện bằng cách tạo các class mới.</a:t>
            </a:r>
          </a:p>
          <a:p>
            <a:r>
              <a:rPr lang="vi-VN"/>
              <a:t>Decorator đơn giản hóa mã bằng cách cho phép bạn để phát triển một loạt các chức năng từ ứng với các class tương ứng thay vì thêm tất cả các hành vi vào một đối tượng.</a:t>
            </a:r>
            <a:endParaRPr lang="en-US"/>
          </a:p>
        </p:txBody>
      </p:sp>
      <p:sp>
        <p:nvSpPr>
          <p:cNvPr id="3" name="Title 2"/>
          <p:cNvSpPr>
            <a:spLocks noGrp="1"/>
          </p:cNvSpPr>
          <p:nvPr>
            <p:ph type="title"/>
          </p:nvPr>
        </p:nvSpPr>
        <p:spPr/>
        <p:txBody>
          <a:bodyPr/>
          <a:lstStyle/>
          <a:p>
            <a:r>
              <a:rPr lang="en-US"/>
              <a:t>Các hệ quả mang lại</a:t>
            </a:r>
            <a:endParaRPr lang="en-US" dirty="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Mẫu Decorator phá vỡ nguyên lsy</a:t>
            </a:r>
            <a:endParaRPr lang="en-US"/>
          </a:p>
        </p:txBody>
      </p:sp>
      <p:sp>
        <p:nvSpPr>
          <p:cNvPr id="3" name="Title 2"/>
          <p:cNvSpPr>
            <a:spLocks noGrp="1"/>
          </p:cNvSpPr>
          <p:nvPr>
            <p:ph type="title"/>
          </p:nvPr>
        </p:nvSpPr>
        <p:spPr/>
        <p:txBody>
          <a:bodyPr/>
          <a:lstStyle/>
          <a:p>
            <a:r>
              <a:rPr lang="en-US"/>
              <a:t>Các chú ý liên quan đến cài đặt</a:t>
            </a:r>
            <a:endParaRPr lang="en-US"/>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Demo</a:t>
            </a:r>
            <a:endParaRPr lang="en-US"/>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94012" y="2286000"/>
            <a:ext cx="5878944" cy="2984695"/>
          </a:xfrm>
          <a:prstGeom prst="rect">
            <a:avLst/>
          </a:prstGeom>
        </p:spPr>
      </p:pic>
      <p:sp>
        <p:nvSpPr>
          <p:cNvPr id="3" name="Title 2"/>
          <p:cNvSpPr>
            <a:spLocks noGrp="1"/>
          </p:cNvSpPr>
          <p:nvPr>
            <p:ph type="title"/>
          </p:nvPr>
        </p:nvSpPr>
        <p:spPr/>
        <p:txBody>
          <a:bodyPr/>
          <a:lstStyle/>
          <a:p>
            <a:r>
              <a:rPr lang="en-US"/>
              <a:t>Ví dụ về một số hệ thống thực tế</a:t>
            </a:r>
            <a:endParaRPr lang="en-US"/>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Composite: </a:t>
            </a:r>
          </a:p>
          <a:p>
            <a:r>
              <a:rPr lang="vi-VN"/>
              <a:t>Một Decorator có thể được xem như là một mẫu Composite nhưng với chỉ một component. Tuy nhiên, một Decorator có khả năng bổ sung các responsibility cho component đó - nó không dành cho việc quản lý tập hợp các đối </a:t>
            </a:r>
            <a:r>
              <a:rPr lang="vi-VN"/>
              <a:t>tượng.</a:t>
            </a:r>
            <a:r>
              <a:rPr lang="en-US"/>
              <a:t>	</a:t>
            </a:r>
            <a:endParaRPr lang="en-US"/>
          </a:p>
        </p:txBody>
      </p:sp>
      <p:sp>
        <p:nvSpPr>
          <p:cNvPr id="3" name="Title 2"/>
          <p:cNvSpPr>
            <a:spLocks noGrp="1"/>
          </p:cNvSpPr>
          <p:nvPr>
            <p:ph type="title"/>
          </p:nvPr>
        </p:nvSpPr>
        <p:spPr/>
        <p:txBody>
          <a:bodyPr/>
          <a:lstStyle/>
          <a:p>
            <a:r>
              <a:rPr lang="en-US"/>
              <a:t>Các mẫu liên quan</a:t>
            </a:r>
            <a:endParaRPr lang="en-US"/>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2133600"/>
            <a:ext cx="9525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a:t>Gắn </a:t>
            </a:r>
            <a:r>
              <a:rPr lang="vi-VN" i="1"/>
              <a:t>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
        <p:nvSpPr>
          <p:cNvPr id="3" name="Title 2"/>
          <p:cNvSpPr>
            <a:spLocks noGrp="1"/>
          </p:cNvSpPr>
          <p:nvPr>
            <p:ph type="title"/>
          </p:nvPr>
        </p:nvSpPr>
        <p:spPr/>
        <p:txBody>
          <a:bodyPr/>
          <a:lstStyle/>
          <a:p>
            <a:r>
              <a:rPr lang="en-US"/>
              <a:t>Định nghĩa	</a:t>
            </a:r>
            <a:endParaRPr lang="en-US"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Khi nào sử dụng?	</a:t>
            </a:r>
            <a:endParaRPr lang="en-US"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Cấu trúc</a:t>
            </a:r>
            <a:endParaRPr lang="en-US" dirty="0"/>
          </a:p>
        </p:txBody>
      </p:sp>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2413" y="1905000"/>
            <a:ext cx="9753599" cy="4267200"/>
          </a:xfrm>
        </p:spPr>
        <p:txBody>
          <a:bodyPr/>
          <a:lstStyle/>
          <a:p>
            <a:r>
              <a:rPr lang="en-US"/>
              <a:t>Giới thiệu về Design Pattern</a:t>
            </a:r>
          </a:p>
          <a:p>
            <a:r>
              <a:rPr lang="en-US"/>
              <a:t>Giới thiệu về các </a:t>
            </a:r>
            <a:r>
              <a:rPr lang="en-US" b="1"/>
              <a:t>Structural Pattern</a:t>
            </a:r>
            <a:endParaRPr lang="en-US" dirty="0"/>
          </a:p>
          <a:p>
            <a:r>
              <a:rPr lang="en-US"/>
              <a:t>Mẫu </a:t>
            </a:r>
            <a:r>
              <a:rPr lang="en-US" b="1"/>
              <a:t>Decorator</a:t>
            </a:r>
            <a:endParaRPr lang="en-US" b="1" dirty="0"/>
          </a:p>
          <a:p>
            <a:r>
              <a:rPr lang="en-US"/>
              <a:t>Mẫu </a:t>
            </a:r>
            <a:r>
              <a:rPr lang="en-US" b="1"/>
              <a:t>Proxy</a:t>
            </a:r>
          </a:p>
          <a:p>
            <a:r>
              <a:rPr lang="en-US"/>
              <a:t>Ứng dụng</a:t>
            </a:r>
          </a:p>
          <a:p>
            <a:r>
              <a:rPr lang="en-US"/>
              <a:t>Demo</a:t>
            </a:r>
            <a:endParaRPr lang="en-US" dirty="0"/>
          </a:p>
        </p:txBody>
      </p:sp>
      <p:sp>
        <p:nvSpPr>
          <p:cNvPr id="2" name="Title 1"/>
          <p:cNvSpPr>
            <a:spLocks noGrp="1"/>
          </p:cNvSpPr>
          <p:nvPr>
            <p:ph type="title"/>
          </p:nvPr>
        </p:nvSpPr>
        <p:spPr/>
        <p:txBody>
          <a:bodyPr/>
          <a:lstStyle/>
          <a:p>
            <a:r>
              <a:rPr lang="en-US" dirty="0"/>
              <a:t>Nội dung</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Thành phần</a:t>
            </a:r>
            <a:endParaRPr lang="en-US" dirty="0"/>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Mối quan hệ</a:t>
            </a:r>
            <a:endParaRPr lang="en-US"/>
          </a:p>
        </p:txBody>
      </p:sp>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Các hệ quả mang lại</a:t>
            </a:r>
            <a:endParaRPr lang="en-US"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Các chú ý liên quan đến cài đặt</a:t>
            </a:r>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Demo</a:t>
            </a:r>
            <a:endParaRPr lang="en-US"/>
          </a:p>
        </p:txBody>
      </p:sp>
    </p:spTree>
    <p:extLst>
      <p:ext uri="{BB962C8B-B14F-4D97-AF65-F5344CB8AC3E}">
        <p14:creationId xmlns:p14="http://schemas.microsoft.com/office/powerpoint/2010/main" val="10618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Ví dụ về một số hệ thống thực tế</a:t>
            </a: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Các mẫu liên quan</a:t>
            </a:r>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200"/>
              <a:t>Trong kỹ thuật phần mềm, một mẫu thiết kế là một giải pháp chung lặp lại cho một vấn đề thường xảy ra trong quá trình thiết kế phần mềm. </a:t>
            </a:r>
          </a:p>
          <a:p>
            <a:r>
              <a:rPr lang="vi-VN" sz="2200"/>
              <a:t>Một mẫu thiết kế không phải là một thiết kế hoàn chỉnh để có thể được chuyển trực tiếp thành code.</a:t>
            </a:r>
          </a:p>
          <a:p>
            <a:r>
              <a:rPr lang="vi-VN" sz="2200"/>
              <a:t>Một mẫu thiết kế là một mô tả hoặc template được áp dụng để cung cấp cho chúng ta cách thức làm như thế nào để giải quyết một vấn đề mà có thể gặp phải trong nhiều tình huống khác nhau.</a:t>
            </a:r>
            <a:endParaRPr lang="en-US" sz="2200" dirty="0"/>
          </a:p>
        </p:txBody>
      </p:sp>
      <p:sp>
        <p:nvSpPr>
          <p:cNvPr id="2" name="Title 1"/>
          <p:cNvSpPr>
            <a:spLocks noGrp="1"/>
          </p:cNvSpPr>
          <p:nvPr>
            <p:ph type="title"/>
          </p:nvPr>
        </p:nvSpPr>
        <p:spPr/>
        <p:txBody>
          <a:bodyPr/>
          <a:lstStyle/>
          <a:p>
            <a:r>
              <a:rPr lang="en-US"/>
              <a:t>Giới thiệu về Design Pattern</a:t>
            </a:r>
            <a:endParaRPr lang="en-US" dirty="0"/>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a:t>Định nghĩa: Trong lĩnh vực CNPM, các mẫu Structural là các mẫu thiết kế giúp đơn giản hóa quá trình thiết kế bằng cách xác định các mối quan hệ giữa các thực thể một cách dễ dàng hơn.</a:t>
            </a:r>
          </a:p>
          <a:p>
            <a:pPr lvl="1"/>
            <a:r>
              <a:rPr lang="en-US"/>
              <a:t>Bao gồm các mẫu:</a:t>
            </a:r>
          </a:p>
          <a:p>
            <a:pPr lvl="2"/>
            <a:r>
              <a:rPr lang="en-US" b="1"/>
              <a:t>Adapter</a:t>
            </a:r>
            <a:endParaRPr lang="en-US"/>
          </a:p>
          <a:p>
            <a:pPr lvl="2"/>
            <a:r>
              <a:rPr lang="en-US" b="1"/>
              <a:t>Bridge</a:t>
            </a:r>
            <a:endParaRPr lang="en-US"/>
          </a:p>
          <a:p>
            <a:pPr lvl="2"/>
            <a:r>
              <a:rPr lang="en-US" b="1"/>
              <a:t>Composite</a:t>
            </a:r>
            <a:endParaRPr lang="en-US"/>
          </a:p>
          <a:p>
            <a:pPr lvl="2"/>
            <a:r>
              <a:rPr lang="en-US" b="1"/>
              <a:t>Decorator</a:t>
            </a:r>
            <a:endParaRPr lang="en-US"/>
          </a:p>
          <a:p>
            <a:pPr lvl="2"/>
            <a:r>
              <a:rPr lang="en-US" b="1"/>
              <a:t>Façade</a:t>
            </a:r>
            <a:endParaRPr lang="en-US"/>
          </a:p>
          <a:p>
            <a:pPr lvl="2"/>
            <a:r>
              <a:rPr lang="en-US" b="1"/>
              <a:t>Flyweight</a:t>
            </a:r>
            <a:endParaRPr lang="en-US"/>
          </a:p>
          <a:p>
            <a:pPr lvl="2"/>
            <a:r>
              <a:rPr lang="en-US" b="1"/>
              <a:t>Proxy</a:t>
            </a:r>
            <a:r>
              <a:rPr lang="en-US"/>
              <a:t>bject</a:t>
            </a:r>
            <a:endParaRPr lang="en-US"/>
          </a:p>
          <a:p>
            <a:pPr lvl="2"/>
            <a:endParaRPr lang="en-US" dirty="0"/>
          </a:p>
        </p:txBody>
      </p:sp>
      <p:sp>
        <p:nvSpPr>
          <p:cNvPr id="2" name="Title 1"/>
          <p:cNvSpPr>
            <a:spLocks noGrp="1"/>
          </p:cNvSpPr>
          <p:nvPr>
            <p:ph type="title"/>
          </p:nvPr>
        </p:nvSpPr>
        <p:spPr/>
        <p:txBody>
          <a:bodyPr/>
          <a:lstStyle/>
          <a:p>
            <a:r>
              <a:rPr lang="en-US"/>
              <a:t>Giới thiệu về các </a:t>
            </a:r>
            <a:r>
              <a:rPr lang="en-US" b="1"/>
              <a:t>Structural Pattern</a:t>
            </a:r>
            <a:endParaRPr lang="en-US" dirty="0"/>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6812" y="1752600"/>
            <a:ext cx="7550664" cy="424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a:t>Gắn </a:t>
            </a:r>
            <a:r>
              <a:rPr lang="vi-VN" i="1"/>
              <a:t>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
        <p:nvSpPr>
          <p:cNvPr id="3" name="Title 2"/>
          <p:cNvSpPr>
            <a:spLocks noGrp="1"/>
          </p:cNvSpPr>
          <p:nvPr>
            <p:ph type="title"/>
          </p:nvPr>
        </p:nvSpPr>
        <p:spPr/>
        <p:txBody>
          <a:bodyPr/>
          <a:lstStyle/>
          <a:p>
            <a:r>
              <a:rPr lang="en-US"/>
              <a:t>Định nghĩa	</a:t>
            </a:r>
            <a:endParaRPr lang="en-US" dirty="0"/>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Khi bạn muốn minh bạch và tự động thêm trách nhiệm cho các đối tượng nhất định mà không ảnh hưởng đến các đối tượng khác.</a:t>
            </a:r>
          </a:p>
          <a:p>
            <a:r>
              <a:rPr lang="vi-VN"/>
              <a:t>Khi bạn muốn thêm trách nhiệm cho một đối tượng mà ta có thể muốn thay đổi trong tương lai.</a:t>
            </a:r>
          </a:p>
          <a:p>
            <a:r>
              <a:rPr lang="vi-VN"/>
              <a:t>Chức năng được mở rộng của class con là không còn thực tế, cần được thay thế bằng chức năng khác</a:t>
            </a:r>
            <a:endParaRPr lang="en-US"/>
          </a:p>
        </p:txBody>
      </p:sp>
      <p:sp>
        <p:nvSpPr>
          <p:cNvPr id="3" name="Title 2"/>
          <p:cNvSpPr>
            <a:spLocks noGrp="1"/>
          </p:cNvSpPr>
          <p:nvPr>
            <p:ph type="title"/>
          </p:nvPr>
        </p:nvSpPr>
        <p:spPr/>
        <p:txBody>
          <a:bodyPr/>
          <a:lstStyle/>
          <a:p>
            <a:r>
              <a:rPr lang="en-US"/>
              <a:t>Khi nào sử dụng?	</a:t>
            </a:r>
            <a:endParaRPr lang="en-US" dirty="0"/>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11266" name="Picture 2" descr="http://www.dofactory.com/images/diagrams/net/decorato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7413" y="1676400"/>
            <a:ext cx="5334000" cy="440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a:t>Component </a:t>
            </a:r>
            <a:r>
              <a:rPr lang="en-US"/>
              <a:t> </a:t>
            </a:r>
            <a:r>
              <a:rPr lang="en-US"/>
              <a:t> </a:t>
            </a:r>
          </a:p>
          <a:p>
            <a:pPr lvl="1"/>
            <a:r>
              <a:rPr lang="en-US"/>
              <a:t>Một interface được định nghĩa cho các đối tượng cần được trang trí.</a:t>
            </a:r>
          </a:p>
          <a:p>
            <a:r>
              <a:rPr lang="en-US" b="1"/>
              <a:t>ConcreteComponent</a:t>
            </a:r>
            <a:r>
              <a:rPr lang="en-US" b="1"/>
              <a:t> </a:t>
            </a:r>
            <a:r>
              <a:rPr lang="en-US"/>
              <a:t> </a:t>
            </a:r>
            <a:r>
              <a:rPr lang="en-US"/>
              <a:t> </a:t>
            </a:r>
          </a:p>
          <a:p>
            <a:pPr lvl="1"/>
            <a:r>
              <a:rPr lang="en-US"/>
              <a:t>Một đối tượng cụ thể hiện thực giao diện Component.</a:t>
            </a:r>
            <a:endParaRPr lang="en-US"/>
          </a:p>
          <a:p>
            <a:r>
              <a:rPr lang="en-US" b="1"/>
              <a:t>Decorator</a:t>
            </a:r>
            <a:r>
              <a:rPr lang="en-US" b="1"/>
              <a:t> </a:t>
            </a:r>
            <a:endParaRPr lang="en-US"/>
          </a:p>
          <a:p>
            <a:pPr lvl="1"/>
            <a:r>
              <a:rPr lang="en-US"/>
              <a:t>Có kiểu dữ liệu phù hợp với Component và giữ một tham chiếu đến một đối tượng kiểu Component </a:t>
            </a:r>
          </a:p>
          <a:p>
            <a:pPr lvl="1"/>
            <a:r>
              <a:rPr lang="en-US"/>
              <a:t>Đ</a:t>
            </a:r>
            <a:r>
              <a:rPr lang="en-US"/>
              <a:t>ịnh nghĩa một giao diện nhất quán cho các Decorator hiện thực nó</a:t>
            </a:r>
            <a:endParaRPr lang="en-US"/>
          </a:p>
          <a:p>
            <a:r>
              <a:rPr lang="en-US" b="1"/>
              <a:t>ConcreteDecorator </a:t>
            </a:r>
            <a:r>
              <a:rPr lang="en-US"/>
              <a:t> </a:t>
            </a:r>
          </a:p>
          <a:p>
            <a:pPr lvl="1"/>
            <a:r>
              <a:rPr lang="en-US"/>
              <a:t>Thêm responsibilities vào các đối tượng hiện thực hóa giao diện Component đang được nó tham chiếu.</a:t>
            </a:r>
            <a:endParaRPr lang="en-US"/>
          </a:p>
        </p:txBody>
      </p:sp>
      <p:sp>
        <p:nvSpPr>
          <p:cNvPr id="3" name="Title 2"/>
          <p:cNvSpPr>
            <a:spLocks noGrp="1"/>
          </p:cNvSpPr>
          <p:nvPr>
            <p:ph type="title"/>
          </p:nvPr>
        </p:nvSpPr>
        <p:spPr/>
        <p:txBody>
          <a:bodyPr/>
          <a:lstStyle/>
          <a:p>
            <a:r>
              <a:rPr lang="en-US"/>
              <a:t>Thành phần</a:t>
            </a:r>
            <a:endParaRPr lang="en-US" dirty="0"/>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578</Words>
  <Application>Microsoft Office PowerPoint</Application>
  <PresentationFormat>Custom</PresentationFormat>
  <Paragraphs>67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Verdana</vt:lpstr>
      <vt:lpstr>Wingdings 3</vt:lpstr>
      <vt:lpstr>Student presentation</vt:lpstr>
      <vt:lpstr>DESIGN  PATTERN</vt:lpstr>
      <vt:lpstr>Nội dung</vt:lpstr>
      <vt:lpstr>Giới thiệu về Design Pattern</vt:lpstr>
      <vt:lpstr>Giới thiệu về các Structural Pattern</vt:lpstr>
      <vt:lpstr>Mẫu Decorator</vt:lpstr>
      <vt:lpstr>Định nghĩa </vt:lpstr>
      <vt:lpstr>Khi nào sử dụng? </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lpstr>Mẫu Proxy</vt:lpstr>
      <vt:lpstr>Định nghĩa </vt:lpstr>
      <vt:lpstr>Khi nào sử dụng? </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2016-10-22T00:22:18Z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