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09" r:id="rId2"/>
  </p:sldMasterIdLst>
  <p:notesMasterIdLst>
    <p:notesMasterId r:id="rId17"/>
  </p:notesMasterIdLst>
  <p:handoutMasterIdLst>
    <p:handoutMasterId r:id="rId18"/>
  </p:handoutMasterIdLst>
  <p:sldIdLst>
    <p:sldId id="256" r:id="rId3"/>
    <p:sldId id="275" r:id="rId4"/>
    <p:sldId id="276" r:id="rId5"/>
    <p:sldId id="277" r:id="rId6"/>
    <p:sldId id="287" r:id="rId7"/>
    <p:sldId id="278" r:id="rId8"/>
    <p:sldId id="295" r:id="rId9"/>
    <p:sldId id="281" r:id="rId10"/>
    <p:sldId id="282" r:id="rId11"/>
    <p:sldId id="292" r:id="rId12"/>
    <p:sldId id="293" r:id="rId13"/>
    <p:sldId id="294" r:id="rId14"/>
    <p:sldId id="284" r:id="rId15"/>
    <p:sldId id="285" r:id="rId16"/>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94434" autoAdjust="0"/>
  </p:normalViewPr>
  <p:slideViewPr>
    <p:cSldViewPr>
      <p:cViewPr varScale="1">
        <p:scale>
          <a:sx n="70" d="100"/>
          <a:sy n="70" d="100"/>
        </p:scale>
        <p:origin x="708" y="72"/>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08/12/2016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08/12/2016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a:t>
            </a:fld>
            <a:endParaRPr lang="en-US"/>
          </a:p>
        </p:txBody>
      </p:sp>
    </p:spTree>
    <p:extLst>
      <p:ext uri="{BB962C8B-B14F-4D97-AF65-F5344CB8AC3E}">
        <p14:creationId xmlns:p14="http://schemas.microsoft.com/office/powerpoint/2010/main" val="2333632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dirty="0" smtClean="0">
                <a:solidFill>
                  <a:schemeClr val="tx1"/>
                </a:solidFill>
                <a:effectLst/>
                <a:latin typeface="+mn-lt"/>
                <a:ea typeface="+mn-ea"/>
                <a:cs typeface="+mn-cs"/>
              </a:rPr>
              <a:t>Một trong các vấn đề quan trọng trong quá trình xây dựng thiết kế hướng đối tượng vấn đề giao tiếp giữa các lớp. Quá trình đó ảnh hưởng lớn tới tính “lỏng lẻo” trong liên kết giữa các lớp. Sự “lỏng lẻo” đó sẽ giúp cho các lớp dễ dàng bóc tách, thay thể một cách linh hoạt. Mẫu Command là một trong các mẫu cung cấp giải pháp cho phép các lớp giao ti</a:t>
            </a:r>
            <a:r>
              <a:rPr lang="en-US" sz="1200" b="0" i="0" kern="1200" dirty="0" smtClean="0">
                <a:solidFill>
                  <a:schemeClr val="tx1"/>
                </a:solidFill>
                <a:effectLst/>
                <a:latin typeface="+mn-lt"/>
                <a:ea typeface="+mn-ea"/>
                <a:cs typeface="+mn-cs"/>
              </a:rPr>
              <a:t>ế</a:t>
            </a:r>
            <a:r>
              <a:rPr lang="vi-VN" sz="1200" b="0" i="0" kern="1200" dirty="0" smtClean="0">
                <a:solidFill>
                  <a:schemeClr val="tx1"/>
                </a:solidFill>
                <a:effectLst/>
                <a:latin typeface="+mn-lt"/>
                <a:ea typeface="+mn-ea"/>
                <a:cs typeface="+mn-cs"/>
              </a:rPr>
              <a:t>p</a:t>
            </a:r>
            <a:r>
              <a:rPr lang="en-US" sz="1200" b="0" i="0" kern="1200" smtClean="0">
                <a:solidFill>
                  <a:schemeClr val="tx1"/>
                </a:solidFill>
                <a:effectLst/>
                <a:latin typeface="+mn-lt"/>
                <a:ea typeface="+mn-ea"/>
                <a:cs typeface="+mn-cs"/>
              </a:rPr>
              <a:t> với</a:t>
            </a:r>
            <a:r>
              <a:rPr lang="vi-VN" sz="1200" b="0" i="0" kern="120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nhau một cách dễ dàng.</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3</a:t>
            </a:fld>
            <a:endParaRPr lang="en-US"/>
          </a:p>
        </p:txBody>
      </p:sp>
    </p:spTree>
    <p:extLst>
      <p:ext uri="{BB962C8B-B14F-4D97-AF65-F5344CB8AC3E}">
        <p14:creationId xmlns:p14="http://schemas.microsoft.com/office/powerpoint/2010/main" val="1177798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4</a:t>
            </a:fld>
            <a:endParaRPr lang="en-US"/>
          </a:p>
        </p:txBody>
      </p:sp>
    </p:spTree>
    <p:extLst>
      <p:ext uri="{BB962C8B-B14F-4D97-AF65-F5344CB8AC3E}">
        <p14:creationId xmlns:p14="http://schemas.microsoft.com/office/powerpoint/2010/main" val="1071599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a:solidFill>
                  <a:schemeClr val="tx1"/>
                </a:solidFill>
                <a:effectLst/>
                <a:latin typeface="+mn-lt"/>
                <a:ea typeface="+mn-ea"/>
                <a:cs typeface="+mn-cs"/>
              </a:rPr>
              <a:t/>
            </a:r>
            <a:br>
              <a:rPr lang="vi-VN" sz="1200" b="1" i="0" kern="1200">
                <a:solidFill>
                  <a:schemeClr val="tx1"/>
                </a:solidFill>
                <a:effectLst/>
                <a:latin typeface="+mn-lt"/>
                <a:ea typeface="+mn-ea"/>
                <a:cs typeface="+mn-cs"/>
              </a:rPr>
            </a:b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5</a:t>
            </a:fld>
            <a:endParaRPr lang="en-US"/>
          </a:p>
        </p:txBody>
      </p:sp>
    </p:spTree>
    <p:extLst>
      <p:ext uri="{BB962C8B-B14F-4D97-AF65-F5344CB8AC3E}">
        <p14:creationId xmlns:p14="http://schemas.microsoft.com/office/powerpoint/2010/main" val="1790935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Trong sơ đồ trên lớp Client muốn gọi phương thức Action của Receiver. Nhưng giữa chúng không có mối quan hệ liên kết nào để thực hiện hành động đó. Khi đó lớp Command sẽ đóng vài trò trung gian để gọi phương thức Action. Quá trình này được thực hiện bằng việc đối tượng Invoker yêu cầu Command thực thi phương thức Excute().</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6</a:t>
            </a:fld>
            <a:endParaRPr lang="en-US"/>
          </a:p>
        </p:txBody>
      </p:sp>
    </p:spTree>
    <p:extLst>
      <p:ext uri="{BB962C8B-B14F-4D97-AF65-F5344CB8AC3E}">
        <p14:creationId xmlns:p14="http://schemas.microsoft.com/office/powerpoint/2010/main" val="1284623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7</a:t>
            </a:fld>
            <a:endParaRPr lang="en-US"/>
          </a:p>
        </p:txBody>
      </p:sp>
    </p:spTree>
    <p:extLst>
      <p:ext uri="{BB962C8B-B14F-4D97-AF65-F5344CB8AC3E}">
        <p14:creationId xmlns:p14="http://schemas.microsoft.com/office/powerpoint/2010/main" val="1975184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8</a:t>
            </a:fld>
            <a:endParaRPr lang="en-US"/>
          </a:p>
        </p:txBody>
      </p:sp>
    </p:spTree>
    <p:extLst>
      <p:ext uri="{BB962C8B-B14F-4D97-AF65-F5344CB8AC3E}">
        <p14:creationId xmlns:p14="http://schemas.microsoft.com/office/powerpoint/2010/main" val="1141706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08/12/2016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158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08/12/2016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745659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08/12/2016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3794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atin typeface="Constantia" panose="02030602050306030303"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Constantia" panose="02030602050306030303" pitchFamily="18" charset="0"/>
              </a:defRPr>
            </a:lvl1pPr>
            <a:lvl2pPr>
              <a:defRPr sz="1800">
                <a:latin typeface="Constantia" panose="02030602050306030303" pitchFamily="18" charset="0"/>
              </a:defRPr>
            </a:lvl2pPr>
            <a:lvl3pPr>
              <a:defRPr sz="1600">
                <a:latin typeface="Constantia" panose="02030602050306030303" pitchFamily="18" charset="0"/>
              </a:defRPr>
            </a:lvl3pPr>
            <a:lvl4pPr>
              <a:defRPr sz="1600">
                <a:latin typeface="Constantia" panose="02030602050306030303" pitchFamily="18" charset="0"/>
              </a:defRPr>
            </a:lvl4pPr>
            <a:lvl5pPr>
              <a:defRPr sz="1600">
                <a:latin typeface="Constantia" panose="02030602050306030303"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08/12/2016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7791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08/12/2016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585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FE8FB1-0A7A-443E-AAF7-31D4FA1AA312}" type="datetimeFigureOut">
              <a:rPr lang="en-US" smtClean="0"/>
              <a:t>08/12/2016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925893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FE8FB1-0A7A-443E-AAF7-31D4FA1AA312}" type="datetimeFigureOut">
              <a:rPr lang="en-US" smtClean="0"/>
              <a:t>08/12/2016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12069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FE8FB1-0A7A-443E-AAF7-31D4FA1AA312}" type="datetimeFigureOut">
              <a:rPr lang="en-US" smtClean="0"/>
              <a:t>08/12/2016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12795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FE8FB1-0A7A-443E-AAF7-31D4FA1AA312}" type="datetimeFigureOut">
              <a:rPr lang="en-US" smtClean="0"/>
              <a:t>08/12/2016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336011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9AFE8FB1-0A7A-443E-AAF7-31D4FA1AA312}" type="datetimeFigureOut">
              <a:rPr lang="en-US" smtClean="0"/>
              <a:t>08/12/2016</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5BA54BD-C84D-46CE-8B72-31BFB26ABA43}" type="slidenum">
              <a:rPr lang="en-US" smtClean="0"/>
              <a:t>‹#›</a:t>
            </a:fld>
            <a:endParaRPr lang="en-US"/>
          </a:p>
        </p:txBody>
      </p:sp>
    </p:spTree>
    <p:extLst>
      <p:ext uri="{BB962C8B-B14F-4D97-AF65-F5344CB8AC3E}">
        <p14:creationId xmlns:p14="http://schemas.microsoft.com/office/powerpoint/2010/main" val="215258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08/12/2016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99560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9AFE8FB1-0A7A-443E-AAF7-31D4FA1AA312}" type="datetimeFigureOut">
              <a:rPr lang="en-US" smtClean="0"/>
              <a:pPr/>
              <a:t>08/12/2016</a:t>
            </a:fld>
            <a:endParaRPr lang="en-US"/>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25BA54BD-C84D-46CE-8B72-31BFB26ABA43}" type="slidenum">
              <a:rPr lang="en-US" smtClean="0"/>
              <a:pPr/>
              <a:t>‹#›</a:t>
            </a:fld>
            <a:endParaRPr lang="en-US"/>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230538"/>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6802" y="2514600"/>
            <a:ext cx="10110630" cy="822960"/>
          </a:xfrm>
        </p:spPr>
        <p:txBody>
          <a:bodyPr/>
          <a:lstStyle/>
          <a:p>
            <a:pPr algn="ctr"/>
            <a:r>
              <a:rPr lang="en-US" sz="5400" dirty="0">
                <a:solidFill>
                  <a:schemeClr val="tx1"/>
                </a:solidFill>
                <a:latin typeface="Constantia" panose="02030602050306030303" pitchFamily="18" charset="0"/>
              </a:rPr>
              <a:t>DESIGN</a:t>
            </a:r>
            <a:r>
              <a:rPr lang="en-US" sz="5400" dirty="0">
                <a:latin typeface="Constantia" panose="02030602050306030303" pitchFamily="18" charset="0"/>
              </a:rPr>
              <a:t>  </a:t>
            </a:r>
            <a:r>
              <a:rPr lang="en-US" sz="5400" dirty="0">
                <a:solidFill>
                  <a:schemeClr val="tx1"/>
                </a:solidFill>
                <a:latin typeface="Constantia" panose="02030602050306030303" pitchFamily="18" charset="0"/>
              </a:rPr>
              <a:t>PATTERN</a:t>
            </a:r>
          </a:p>
        </p:txBody>
      </p:sp>
      <p:sp>
        <p:nvSpPr>
          <p:cNvPr id="5" name="Subtitle 4"/>
          <p:cNvSpPr>
            <a:spLocks noGrp="1"/>
          </p:cNvSpPr>
          <p:nvPr>
            <p:ph type="body" sz="half" idx="2"/>
          </p:nvPr>
        </p:nvSpPr>
        <p:spPr>
          <a:xfrm>
            <a:off x="1039097" y="3429000"/>
            <a:ext cx="10110630" cy="1447800"/>
          </a:xfrm>
        </p:spPr>
        <p:txBody>
          <a:bodyPr>
            <a:normAutofit fontScale="92500" lnSpcReduction="10000"/>
          </a:bodyPr>
          <a:lstStyle/>
          <a:p>
            <a:pPr algn="ctr"/>
            <a:r>
              <a:rPr lang="en-US" sz="3000" dirty="0">
                <a:solidFill>
                  <a:schemeClr val="tx1"/>
                </a:solidFill>
              </a:rPr>
              <a:t>Mẫu: </a:t>
            </a:r>
            <a:r>
              <a:rPr lang="en-US" sz="3000" dirty="0" smtClean="0">
                <a:solidFill>
                  <a:schemeClr val="tx1"/>
                </a:solidFill>
              </a:rPr>
              <a:t>Interpreter</a:t>
            </a:r>
            <a:endParaRPr lang="en-US" sz="3000" dirty="0">
              <a:solidFill>
                <a:schemeClr val="tx1"/>
              </a:solidFill>
            </a:endParaRPr>
          </a:p>
          <a:p>
            <a:pPr algn="ctr"/>
            <a:r>
              <a:rPr lang="en-US" dirty="0">
                <a:solidFill>
                  <a:schemeClr val="tx1"/>
                </a:solidFill>
              </a:rPr>
              <a:t>Nhóm trình bày: 28</a:t>
            </a:r>
          </a:p>
          <a:p>
            <a:pPr algn="ctr"/>
            <a:r>
              <a:rPr lang="en-US" dirty="0">
                <a:solidFill>
                  <a:schemeClr val="tx1"/>
                </a:solidFill>
              </a:rPr>
              <a:t>Văn Vũ Tuấn</a:t>
            </a:r>
          </a:p>
          <a:p>
            <a:pPr algn="ctr"/>
            <a:r>
              <a:rPr lang="en-US" dirty="0">
                <a:solidFill>
                  <a:schemeClr val="tx1"/>
                </a:solidFill>
              </a:rPr>
              <a:t>Phạm Ngọc Linh</a:t>
            </a:r>
          </a:p>
          <a:p>
            <a:pPr algn="ctr"/>
            <a:r>
              <a:rPr lang="en-US" dirty="0">
                <a:solidFill>
                  <a:schemeClr val="tx1"/>
                </a:solidFill>
              </a:rPr>
              <a:t>Huỳnh Đức Đăng Khoa</a:t>
            </a:r>
          </a:p>
          <a:p>
            <a:pPr algn="ctr"/>
            <a:endParaRPr lang="en-US" dirty="0">
              <a:solidFill>
                <a:schemeClr val="tx1"/>
              </a:solidFill>
            </a:endParaRPr>
          </a:p>
        </p:txBody>
      </p:sp>
      <p:sp>
        <p:nvSpPr>
          <p:cNvPr id="2" name="Rectangle 1"/>
          <p:cNvSpPr/>
          <p:nvPr/>
        </p:nvSpPr>
        <p:spPr>
          <a:xfrm>
            <a:off x="3586396" y="685800"/>
            <a:ext cx="5031442" cy="341632"/>
          </a:xfrm>
          <a:prstGeom prst="rect">
            <a:avLst/>
          </a:prstGeom>
        </p:spPr>
        <p:txBody>
          <a:bodyPr wrap="none">
            <a:spAutoFit/>
          </a:bodyPr>
          <a:lstStyle/>
          <a:p>
            <a:pPr>
              <a:lnSpc>
                <a:spcPct val="90000"/>
              </a:lnSpc>
            </a:pPr>
            <a:r>
              <a:rPr lang="en-US">
                <a:latin typeface="Constantia" panose="02030602050306030303" pitchFamily="18" charset="0"/>
              </a:rPr>
              <a:t>Trường ĐH Công nghệ Thông tin - ĐHQG HCM</a:t>
            </a:r>
            <a:endParaRPr lang="en-US" dirty="0">
              <a:latin typeface="Constantia" panose="02030602050306030303" pitchFamily="18" charset="0"/>
            </a:endParaRPr>
          </a:p>
        </p:txBody>
      </p:sp>
    </p:spTree>
    <p:extLst>
      <p:ext uri="{BB962C8B-B14F-4D97-AF65-F5344CB8AC3E}">
        <p14:creationId xmlns:p14="http://schemas.microsoft.com/office/powerpoint/2010/main" val="57531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2" name="Content Placeholder 1"/>
          <p:cNvSpPr>
            <a:spLocks noGrp="1"/>
          </p:cNvSpPr>
          <p:nvPr>
            <p:ph idx="1"/>
          </p:nvPr>
        </p:nvSpPr>
        <p:spPr/>
        <p:txBody>
          <a:bodyPr>
            <a:normAutofit/>
          </a:bodyPr>
          <a:lstStyle/>
          <a:p>
            <a:pPr lvl="1">
              <a:lnSpc>
                <a:spcPct val="150000"/>
              </a:lnSpc>
              <a:spcBef>
                <a:spcPts val="0"/>
              </a:spcBef>
              <a:spcAft>
                <a:spcPts val="0"/>
              </a:spcAft>
            </a:pPr>
            <a:r>
              <a:rPr lang="en-US" sz="2000" dirty="0"/>
              <a:t>Bài toán</a:t>
            </a:r>
            <a:r>
              <a:rPr lang="en-US" sz="2000" dirty="0" smtClean="0"/>
              <a:t>: </a:t>
            </a:r>
            <a:r>
              <a:rPr lang="vi-VN" sz="2000" dirty="0"/>
              <a:t>Chúng ta sẽ xây dựng một ứng dụng nhỏ thể hiện các thao tác Undo và Redo. Ta nhập một text, Add nó vào một vùng hiển thị nào đó. Ta có thể sử dụng thao tác Undo để trở về bước kế trước hay Redo để trở về bước kế </a:t>
            </a:r>
            <a:r>
              <a:rPr lang="vi-VN" sz="2000" dirty="0" smtClean="0"/>
              <a:t>sau</a:t>
            </a:r>
            <a:endParaRPr lang="en-US" sz="2000" dirty="0"/>
          </a:p>
        </p:txBody>
      </p:sp>
    </p:spTree>
    <p:extLst>
      <p:ext uri="{BB962C8B-B14F-4D97-AF65-F5344CB8AC3E}">
        <p14:creationId xmlns:p14="http://schemas.microsoft.com/office/powerpoint/2010/main" val="2057573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Sơ đồ lớp</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77224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Code mẫu</a:t>
            </a:r>
          </a:p>
        </p:txBody>
      </p:sp>
    </p:spTree>
    <p:extLst>
      <p:ext uri="{BB962C8B-B14F-4D97-AF65-F5344CB8AC3E}">
        <p14:creationId xmlns:p14="http://schemas.microsoft.com/office/powerpoint/2010/main" val="396741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Ví dụ về một số hệ thống thực tế</a:t>
            </a:r>
          </a:p>
        </p:txBody>
      </p:sp>
      <p:sp>
        <p:nvSpPr>
          <p:cNvPr id="2" name="Content Placeholder 1"/>
          <p:cNvSpPr>
            <a:spLocks noGrp="1"/>
          </p:cNvSpPr>
          <p:nvPr>
            <p:ph idx="1"/>
          </p:nvPr>
        </p:nvSpPr>
        <p:spPr>
          <a:xfrm>
            <a:off x="1096994" y="1996440"/>
            <a:ext cx="10055781" cy="4023360"/>
          </a:xfrm>
        </p:spPr>
        <p:txBody>
          <a:bodyPr/>
          <a:lstStyle/>
          <a:p>
            <a:pPr>
              <a:lnSpc>
                <a:spcPct val="150000"/>
              </a:lnSpc>
              <a:spcBef>
                <a:spcPts val="0"/>
              </a:spcBef>
              <a:spcAft>
                <a:spcPts val="0"/>
              </a:spcAft>
              <a:buFont typeface="Courier New" panose="02070309020205020404" pitchFamily="49" charset="0"/>
              <a:buChar char="o"/>
            </a:pPr>
            <a:r>
              <a:rPr lang="en-US" dirty="0" smtClean="0"/>
              <a:t> </a:t>
            </a:r>
            <a:r>
              <a:rPr lang="vi-VN" dirty="0"/>
              <a:t>Hệ thống Mirrors được viết bởi Hans Lombard và được dựa trên </a:t>
            </a:r>
            <a:r>
              <a:rPr lang="vi-VN" dirty="0" smtClean="0"/>
              <a:t>một</a:t>
            </a:r>
            <a:r>
              <a:rPr lang="en-US" dirty="0" smtClean="0"/>
              <a:t> </a:t>
            </a:r>
            <a:r>
              <a:rPr lang="vi-VN" dirty="0" smtClean="0"/>
              <a:t>trình </a:t>
            </a:r>
            <a:r>
              <a:rPr lang="vi-VN" dirty="0"/>
              <a:t>thông dịch gọi là Views, mà Nigel Horspool, D-J Miller phát </a:t>
            </a:r>
            <a:r>
              <a:rPr lang="vi-VN" dirty="0" smtClean="0"/>
              <a:t>triển</a:t>
            </a:r>
            <a:r>
              <a:rPr lang="en-US" dirty="0" smtClean="0"/>
              <a:t> </a:t>
            </a:r>
            <a:r>
              <a:rPr lang="vi-VN" dirty="0" smtClean="0"/>
              <a:t>trước </a:t>
            </a:r>
            <a:r>
              <a:rPr lang="vi-VN" dirty="0"/>
              <a:t>khi Windows Forms đã có sẵn với .NET trên Linux và Mac </a:t>
            </a:r>
            <a:r>
              <a:rPr lang="vi-VN" dirty="0" smtClean="0"/>
              <a:t>OS</a:t>
            </a:r>
            <a:r>
              <a:rPr lang="en-US" dirty="0" smtClean="0"/>
              <a:t> </a:t>
            </a:r>
            <a:r>
              <a:rPr lang="vi-VN" dirty="0" smtClean="0"/>
              <a:t>X</a:t>
            </a:r>
            <a:r>
              <a:rPr lang="vi-VN" dirty="0"/>
              <a:t>. Các ký hiệu Views là một XML cách điệu, và interpreter chứa </a:t>
            </a:r>
            <a:r>
              <a:rPr lang="vi-VN" dirty="0" smtClean="0"/>
              <a:t>một</a:t>
            </a:r>
            <a:r>
              <a:rPr lang="en-US" dirty="0" smtClean="0"/>
              <a:t> </a:t>
            </a:r>
            <a:r>
              <a:rPr lang="vi-VN" dirty="0" smtClean="0"/>
              <a:t>bộ </a:t>
            </a:r>
            <a:r>
              <a:rPr lang="vi-VN" dirty="0"/>
              <a:t>phân tích cú pháp và một cơ chế (engine</a:t>
            </a:r>
            <a:r>
              <a:rPr lang="vi-VN" dirty="0" smtClean="0"/>
              <a:t>).</a:t>
            </a:r>
            <a:endParaRPr lang="en-US" dirty="0"/>
          </a:p>
        </p:txBody>
      </p:sp>
    </p:spTree>
    <p:extLst>
      <p:ext uri="{BB962C8B-B14F-4D97-AF65-F5344CB8AC3E}">
        <p14:creationId xmlns:p14="http://schemas.microsoft.com/office/powerpoint/2010/main" val="287752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mẫu liên quan</a:t>
            </a:r>
          </a:p>
        </p:txBody>
      </p:sp>
      <p:sp>
        <p:nvSpPr>
          <p:cNvPr id="2" name="Content Placeholder 1"/>
          <p:cNvSpPr>
            <a:spLocks noGrp="1"/>
          </p:cNvSpPr>
          <p:nvPr>
            <p:ph idx="1"/>
          </p:nvPr>
        </p:nvSpPr>
        <p:spPr>
          <a:xfrm>
            <a:off x="1096994" y="1920240"/>
            <a:ext cx="10055781" cy="4023360"/>
          </a:xfrm>
        </p:spPr>
        <p:txBody>
          <a:bodyPr>
            <a:normAutofit/>
          </a:bodyPr>
          <a:lstStyle/>
          <a:p>
            <a:pPr>
              <a:lnSpc>
                <a:spcPct val="150000"/>
              </a:lnSpc>
              <a:spcBef>
                <a:spcPts val="0"/>
              </a:spcBef>
              <a:spcAft>
                <a:spcPts val="0"/>
              </a:spcAft>
              <a:buFont typeface="Courier New" panose="02070309020205020404" pitchFamily="49" charset="0"/>
              <a:buChar char="o"/>
            </a:pPr>
            <a:r>
              <a:rPr lang="en-US" dirty="0" smtClean="0"/>
              <a:t> </a:t>
            </a:r>
            <a:r>
              <a:rPr lang="vi-VN" dirty="0" smtClean="0"/>
              <a:t>Composite </a:t>
            </a:r>
            <a:r>
              <a:rPr lang="vi-VN" dirty="0"/>
              <a:t>Pattern: Đặc tả cứ pháp trừu tượng của </a:t>
            </a:r>
            <a:r>
              <a:rPr lang="vi-VN" dirty="0" smtClean="0"/>
              <a:t>mẫu</a:t>
            </a:r>
            <a:endParaRPr lang="vi-VN" dirty="0"/>
          </a:p>
          <a:p>
            <a:pPr>
              <a:lnSpc>
                <a:spcPct val="150000"/>
              </a:lnSpc>
              <a:spcBef>
                <a:spcPts val="0"/>
              </a:spcBef>
              <a:spcAft>
                <a:spcPts val="0"/>
              </a:spcAft>
              <a:buFont typeface="Courier New" panose="02070309020205020404" pitchFamily="49" charset="0"/>
              <a:buChar char="o"/>
            </a:pPr>
            <a:r>
              <a:rPr lang="en-US" dirty="0" smtClean="0"/>
              <a:t> </a:t>
            </a:r>
            <a:r>
              <a:rPr lang="vi-VN" dirty="0" smtClean="0"/>
              <a:t>Flyweight </a:t>
            </a:r>
            <a:r>
              <a:rPr lang="vi-VN" dirty="0"/>
              <a:t>Pattern: Chỉ ra cách chia sẻ ký pháp đầu cuối trong </a:t>
            </a:r>
            <a:r>
              <a:rPr lang="vi-VN" dirty="0" smtClean="0"/>
              <a:t>phạm</a:t>
            </a:r>
            <a:r>
              <a:rPr lang="en-US" dirty="0" smtClean="0"/>
              <a:t> </a:t>
            </a:r>
            <a:r>
              <a:rPr lang="vi-VN" dirty="0" smtClean="0"/>
              <a:t>vi </a:t>
            </a:r>
            <a:r>
              <a:rPr lang="vi-VN" dirty="0"/>
              <a:t>của cây cú pháp trừu tượng</a:t>
            </a:r>
            <a:r>
              <a:rPr lang="vi-VN" dirty="0" smtClean="0"/>
              <a:t>.</a:t>
            </a:r>
            <a:endParaRPr lang="vi-VN" dirty="0"/>
          </a:p>
          <a:p>
            <a:pPr>
              <a:lnSpc>
                <a:spcPct val="150000"/>
              </a:lnSpc>
              <a:spcBef>
                <a:spcPts val="0"/>
              </a:spcBef>
              <a:spcAft>
                <a:spcPts val="0"/>
              </a:spcAft>
              <a:buFont typeface="Courier New" panose="02070309020205020404" pitchFamily="49" charset="0"/>
              <a:buChar char="o"/>
            </a:pPr>
            <a:r>
              <a:rPr lang="en-US" dirty="0" smtClean="0"/>
              <a:t> </a:t>
            </a:r>
            <a:r>
              <a:rPr lang="vi-VN" dirty="0" smtClean="0"/>
              <a:t>Interpreter </a:t>
            </a:r>
            <a:r>
              <a:rPr lang="vi-VN" dirty="0"/>
              <a:t>Pattern: Sử dụng một Iterator để duyệt cấu trúc</a:t>
            </a:r>
            <a:r>
              <a:rPr lang="vi-VN" dirty="0" smtClean="0"/>
              <a:t>.</a:t>
            </a:r>
            <a:endParaRPr lang="vi-VN" dirty="0"/>
          </a:p>
          <a:p>
            <a:pPr>
              <a:lnSpc>
                <a:spcPct val="150000"/>
              </a:lnSpc>
              <a:spcBef>
                <a:spcPts val="0"/>
              </a:spcBef>
              <a:spcAft>
                <a:spcPts val="0"/>
              </a:spcAft>
              <a:buFont typeface="Courier New" panose="02070309020205020404" pitchFamily="49" charset="0"/>
              <a:buChar char="o"/>
            </a:pPr>
            <a:r>
              <a:rPr lang="en-US" dirty="0" smtClean="0"/>
              <a:t> </a:t>
            </a:r>
            <a:r>
              <a:rPr lang="vi-VN" dirty="0" smtClean="0"/>
              <a:t>Visitor </a:t>
            </a:r>
            <a:r>
              <a:rPr lang="vi-VN" dirty="0"/>
              <a:t>Pattern: Sử dụng để duy trì hành vi trên mỗi nút trong cây </a:t>
            </a:r>
            <a:r>
              <a:rPr lang="vi-VN" dirty="0" smtClean="0"/>
              <a:t>cú</a:t>
            </a:r>
            <a:r>
              <a:rPr lang="en-US" dirty="0" smtClean="0"/>
              <a:t> </a:t>
            </a:r>
            <a:r>
              <a:rPr lang="vi-VN" dirty="0" smtClean="0"/>
              <a:t>pháp </a:t>
            </a:r>
            <a:r>
              <a:rPr lang="vi-VN" dirty="0"/>
              <a:t>trừu tượng của lớp.</a:t>
            </a:r>
            <a:endParaRPr lang="vi-VN" dirty="0"/>
          </a:p>
        </p:txBody>
      </p:sp>
    </p:spTree>
    <p:extLst>
      <p:ext uri="{BB962C8B-B14F-4D97-AF65-F5344CB8AC3E}">
        <p14:creationId xmlns:p14="http://schemas.microsoft.com/office/powerpoint/2010/main" val="163995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spcBef>
                <a:spcPts val="0"/>
              </a:spcBef>
            </a:pPr>
            <a:r>
              <a:rPr lang="en-US" dirty="0">
                <a:latin typeface="Constantia" panose="02030602050306030303" pitchFamily="18" charset="0"/>
              </a:rPr>
              <a:t>Mẫu </a:t>
            </a:r>
            <a:r>
              <a:rPr lang="en-US" b="1" dirty="0" smtClean="0">
                <a:latin typeface="Constantia" panose="02030602050306030303" pitchFamily="18" charset="0"/>
              </a:rPr>
              <a:t>Interpreter</a:t>
            </a:r>
            <a:endParaRPr lang="en-US" dirty="0">
              <a:latin typeface="Constantia" panose="02030602050306030303" pitchFamily="18" charset="0"/>
            </a:endParaRPr>
          </a:p>
        </p:txBody>
      </p:sp>
      <p:sp>
        <p:nvSpPr>
          <p:cNvPr id="3" name="Content Placeholder 2"/>
          <p:cNvSpPr>
            <a:spLocks noGrp="1"/>
          </p:cNvSpPr>
          <p:nvPr>
            <p:ph idx="1"/>
          </p:nvPr>
        </p:nvSpPr>
        <p:spPr/>
        <p:txBody>
          <a:bodyPr/>
          <a:lstStyle/>
          <a:p>
            <a:endParaRPr lang="en-US" dirty="0"/>
          </a:p>
        </p:txBody>
      </p:sp>
      <p:sp>
        <p:nvSpPr>
          <p:cNvPr id="4" name="Text Placeholder 3"/>
          <p:cNvSpPr>
            <a:spLocks noGrp="1"/>
          </p:cNvSpPr>
          <p:nvPr>
            <p:ph type="body" sz="half" idx="2"/>
          </p:nvPr>
        </p:nvSpPr>
        <p:spPr/>
        <p:txBody>
          <a:bodyPr>
            <a:normAutofit/>
          </a:bodyPr>
          <a:lstStyle/>
          <a:p>
            <a:pPr marL="285750" indent="-285750">
              <a:lnSpc>
                <a:spcPct val="150000"/>
              </a:lnSpc>
              <a:spcBef>
                <a:spcPts val="0"/>
              </a:spcBef>
              <a:spcAft>
                <a:spcPts val="0"/>
              </a:spcAft>
              <a:buFontTx/>
              <a:buChar char="-"/>
            </a:pPr>
            <a:r>
              <a:rPr lang="en-US" sz="2000" dirty="0">
                <a:latin typeface="Constantia" panose="02030602050306030303" pitchFamily="18" charset="0"/>
              </a:rPr>
              <a:t>Tên chính thức: </a:t>
            </a:r>
            <a:r>
              <a:rPr lang="en-US" sz="2000" dirty="0" smtClean="0">
                <a:latin typeface="Constantia" panose="02030602050306030303" pitchFamily="18" charset="0"/>
              </a:rPr>
              <a:t>Adapter </a:t>
            </a:r>
            <a:r>
              <a:rPr lang="en-US" sz="2000" dirty="0">
                <a:latin typeface="Constantia" panose="02030602050306030303" pitchFamily="18" charset="0"/>
              </a:rPr>
              <a:t>Pattern</a:t>
            </a:r>
          </a:p>
          <a:p>
            <a:pPr marL="285750" indent="-285750">
              <a:lnSpc>
                <a:spcPct val="150000"/>
              </a:lnSpc>
              <a:spcBef>
                <a:spcPts val="0"/>
              </a:spcBef>
              <a:spcAft>
                <a:spcPts val="0"/>
              </a:spcAft>
              <a:buFontTx/>
              <a:buChar char="-"/>
            </a:pPr>
            <a:r>
              <a:rPr lang="en-US" sz="2000" dirty="0">
                <a:latin typeface="Constantia" panose="02030602050306030303" pitchFamily="18" charset="0"/>
              </a:rPr>
              <a:t>Phân loại: </a:t>
            </a:r>
            <a:r>
              <a:rPr lang="en-US" sz="2000" dirty="0" smtClean="0">
                <a:latin typeface="Constantia" panose="02030602050306030303" pitchFamily="18" charset="0"/>
              </a:rPr>
              <a:t>Behavioral </a:t>
            </a:r>
            <a:r>
              <a:rPr lang="en-US" sz="2000" dirty="0">
                <a:latin typeface="Constantia" panose="02030602050306030303" pitchFamily="18" charset="0"/>
              </a:rPr>
              <a:t>Pattern</a:t>
            </a:r>
          </a:p>
          <a:p>
            <a:pPr marL="285750" indent="-285750">
              <a:lnSpc>
                <a:spcPct val="150000"/>
              </a:lnSpc>
              <a:spcBef>
                <a:spcPts val="0"/>
              </a:spcBef>
              <a:spcAft>
                <a:spcPts val="0"/>
              </a:spcAft>
              <a:buFontTx/>
              <a:buChar char="-"/>
            </a:pPr>
            <a:r>
              <a:rPr lang="en-US" sz="2000" dirty="0">
                <a:latin typeface="Constantia" panose="02030602050306030303" pitchFamily="18" charset="0"/>
              </a:rPr>
              <a:t>Tên khác: </a:t>
            </a:r>
            <a:r>
              <a:rPr lang="en-US" sz="2000" dirty="0" smtClean="0">
                <a:latin typeface="Constantia" panose="02030602050306030303" pitchFamily="18" charset="0"/>
              </a:rPr>
              <a:t>Interpreteur</a:t>
            </a:r>
          </a:p>
          <a:p>
            <a:pPr marL="285750" indent="-285750">
              <a:lnSpc>
                <a:spcPct val="150000"/>
              </a:lnSpc>
              <a:spcBef>
                <a:spcPts val="0"/>
              </a:spcBef>
              <a:spcAft>
                <a:spcPts val="0"/>
              </a:spcAft>
              <a:buFontTx/>
              <a:buChar char="-"/>
            </a:pPr>
            <a:r>
              <a:rPr lang="en-US" sz="2000" dirty="0">
                <a:latin typeface="Constantia" panose="02030602050306030303" pitchFamily="18" charset="0"/>
              </a:rPr>
              <a:t>Tần suất sử dụng: thấp</a:t>
            </a:r>
            <a:endParaRPr lang="en-US" sz="2000" dirty="0">
              <a:latin typeface="Constantia" panose="02030602050306030303" pitchFamily="18" charset="0"/>
            </a:endParaRPr>
          </a:p>
        </p:txBody>
      </p:sp>
    </p:spTree>
    <p:extLst>
      <p:ext uri="{BB962C8B-B14F-4D97-AF65-F5344CB8AC3E}">
        <p14:creationId xmlns:p14="http://schemas.microsoft.com/office/powerpoint/2010/main" val="133385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Định nghĩa	</a:t>
            </a:r>
            <a:endParaRPr lang="en-US" dirty="0"/>
          </a:p>
        </p:txBody>
      </p:sp>
      <p:sp>
        <p:nvSpPr>
          <p:cNvPr id="2" name="Content Placeholder 1"/>
          <p:cNvSpPr>
            <a:spLocks noGrp="1"/>
          </p:cNvSpPr>
          <p:nvPr>
            <p:ph idx="1"/>
          </p:nvPr>
        </p:nvSpPr>
        <p:spPr>
          <a:xfrm>
            <a:off x="1096994" y="1888067"/>
            <a:ext cx="10055781" cy="4131733"/>
          </a:xfrm>
        </p:spPr>
        <p:txBody>
          <a:bodyPr>
            <a:normAutofit/>
          </a:bodyPr>
          <a:lstStyle/>
          <a:p>
            <a:pPr lvl="1">
              <a:lnSpc>
                <a:spcPct val="150000"/>
              </a:lnSpc>
              <a:spcBef>
                <a:spcPts val="0"/>
              </a:spcBef>
              <a:spcAft>
                <a:spcPts val="0"/>
              </a:spcAft>
            </a:pPr>
            <a:r>
              <a:rPr lang="vi-VN" sz="2000" dirty="0"/>
              <a:t>Interpreter đưa ra một ngôn ngữ, xây dựng cách diễn đạt ngôn ngữ đó cùng với một trình phiên dịch sử dụng cách diễn tả trên để phiên dịch các câu</a:t>
            </a:r>
            <a:endParaRPr lang="en-US" sz="2000" dirty="0"/>
          </a:p>
        </p:txBody>
      </p:sp>
    </p:spTree>
    <p:extLst>
      <p:ext uri="{BB962C8B-B14F-4D97-AF65-F5344CB8AC3E}">
        <p14:creationId xmlns:p14="http://schemas.microsoft.com/office/powerpoint/2010/main" val="55215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Khi nào sử dụng?	</a:t>
            </a:r>
            <a:endParaRPr lang="en-US" dirty="0"/>
          </a:p>
        </p:txBody>
      </p:sp>
      <p:sp>
        <p:nvSpPr>
          <p:cNvPr id="2" name="Content Placeholder 1"/>
          <p:cNvSpPr>
            <a:spLocks noGrp="1"/>
          </p:cNvSpPr>
          <p:nvPr>
            <p:ph idx="1"/>
          </p:nvPr>
        </p:nvSpPr>
        <p:spPr/>
        <p:txBody>
          <a:bodyPr>
            <a:normAutofit/>
          </a:bodyPr>
          <a:lstStyle/>
          <a:p>
            <a:pPr marL="201108" lvl="1" indent="0">
              <a:lnSpc>
                <a:spcPct val="150000"/>
              </a:lnSpc>
              <a:spcBef>
                <a:spcPts val="0"/>
              </a:spcBef>
              <a:spcAft>
                <a:spcPts val="0"/>
              </a:spcAft>
              <a:buNone/>
            </a:pPr>
            <a:r>
              <a:rPr lang="en-US" sz="2000" dirty="0" smtClean="0"/>
              <a:t>Dùng</a:t>
            </a:r>
            <a:r>
              <a:rPr lang="en-US" sz="2000" dirty="0"/>
              <a:t> </a:t>
            </a:r>
            <a:r>
              <a:rPr lang="en-US" sz="2000" b="1" dirty="0" smtClean="0"/>
              <a:t>Interpreter</a:t>
            </a:r>
            <a:r>
              <a:rPr lang="en-US" sz="2000" dirty="0"/>
              <a:t> pattern </a:t>
            </a:r>
            <a:r>
              <a:rPr lang="en-US" sz="2000" dirty="0" smtClean="0"/>
              <a:t>khi</a:t>
            </a:r>
          </a:p>
          <a:p>
            <a:pPr lvl="2">
              <a:lnSpc>
                <a:spcPct val="150000"/>
              </a:lnSpc>
              <a:spcBef>
                <a:spcPts val="0"/>
              </a:spcBef>
              <a:spcAft>
                <a:spcPts val="0"/>
              </a:spcAft>
              <a:buFont typeface="Courier New" panose="02070309020205020404" pitchFamily="49" charset="0"/>
              <a:buChar char="o"/>
            </a:pPr>
            <a:r>
              <a:rPr lang="en-US" sz="2000" dirty="0" smtClean="0"/>
              <a:t> </a:t>
            </a:r>
            <a:r>
              <a:rPr lang="vi-VN" sz="2000" dirty="0"/>
              <a:t>Khi vấn đề giải quyết lặp lại tương đối nhiều lần và ta có thể biểu diễn vấn đề bằng một ngôn ngữ đặc tả tương đối đơn giản (ngôn ngữ đặc tả này do ta tự thiết kế và xây dựng hoặc là những quy tắc đã có sẵn).</a:t>
            </a:r>
            <a:endParaRPr lang="en-US" sz="2000" dirty="0"/>
          </a:p>
        </p:txBody>
      </p:sp>
    </p:spTree>
    <p:extLst>
      <p:ext uri="{BB962C8B-B14F-4D97-AF65-F5344CB8AC3E}">
        <p14:creationId xmlns:p14="http://schemas.microsoft.com/office/powerpoint/2010/main" val="280751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Khả năng ứng dụng</a:t>
            </a:r>
          </a:p>
        </p:txBody>
      </p:sp>
      <p:sp>
        <p:nvSpPr>
          <p:cNvPr id="3" name="Content Placeholder 2"/>
          <p:cNvSpPr>
            <a:spLocks noGrp="1"/>
          </p:cNvSpPr>
          <p:nvPr>
            <p:ph idx="1"/>
          </p:nvPr>
        </p:nvSpPr>
        <p:spPr>
          <a:xfrm>
            <a:off x="1217611" y="1845734"/>
            <a:ext cx="9935164" cy="4097866"/>
          </a:xfrm>
        </p:spPr>
        <p:txBody>
          <a:bodyPr>
            <a:noAutofit/>
          </a:bodyPr>
          <a:lstStyle/>
          <a:p>
            <a:pPr lvl="1">
              <a:lnSpc>
                <a:spcPct val="150000"/>
              </a:lnSpc>
              <a:spcBef>
                <a:spcPts val="0"/>
              </a:spcBef>
              <a:spcAft>
                <a:spcPts val="0"/>
              </a:spcAft>
            </a:pPr>
            <a:r>
              <a:rPr lang="vi-VN" sz="2000" dirty="0"/>
              <a:t>Sử dụng mẫu Interpreter khi cần phiên dịch một ngôn ngữ mà ta có </a:t>
            </a:r>
            <a:r>
              <a:rPr lang="vi-VN" sz="2000" dirty="0" smtClean="0"/>
              <a:t>thể</a:t>
            </a:r>
            <a:r>
              <a:rPr lang="en-US" sz="2000" dirty="0" smtClean="0"/>
              <a:t> </a:t>
            </a:r>
            <a:r>
              <a:rPr lang="vi-VN" sz="2000" dirty="0" smtClean="0"/>
              <a:t>miêu </a:t>
            </a:r>
            <a:r>
              <a:rPr lang="vi-VN" sz="2000" dirty="0"/>
              <a:t>tả các câu bằng cầu trúc cây cú pháp. Mẫu này hoạt động </a:t>
            </a:r>
            <a:r>
              <a:rPr lang="vi-VN" sz="2000" dirty="0" smtClean="0"/>
              <a:t>hiệu</a:t>
            </a:r>
            <a:r>
              <a:rPr lang="en-US" sz="2000" dirty="0" smtClean="0"/>
              <a:t> </a:t>
            </a:r>
            <a:r>
              <a:rPr lang="vi-VN" sz="2000" dirty="0" smtClean="0"/>
              <a:t>quả </a:t>
            </a:r>
            <a:r>
              <a:rPr lang="vi-VN" sz="2000" dirty="0"/>
              <a:t>nhất </a:t>
            </a:r>
            <a:r>
              <a:rPr lang="vi-VN" sz="2000" dirty="0" smtClean="0"/>
              <a:t>khi:</a:t>
            </a:r>
            <a:endParaRPr lang="vi-VN" sz="2000" dirty="0"/>
          </a:p>
          <a:p>
            <a:pPr lvl="1">
              <a:lnSpc>
                <a:spcPct val="150000"/>
              </a:lnSpc>
              <a:spcBef>
                <a:spcPts val="0"/>
              </a:spcBef>
              <a:spcAft>
                <a:spcPts val="0"/>
              </a:spcAft>
            </a:pPr>
            <a:r>
              <a:rPr lang="vi-VN" sz="2000" dirty="0"/>
              <a:t>Cấu trúc ngữ pháp đơn giản. Với các cấu trúc ngữ pháp phức tạp, cấu trúc </a:t>
            </a:r>
            <a:r>
              <a:rPr lang="vi-VN" sz="2000" dirty="0" smtClean="0"/>
              <a:t>lớp</a:t>
            </a:r>
            <a:r>
              <a:rPr lang="en-US" sz="2000" dirty="0" smtClean="0"/>
              <a:t> </a:t>
            </a:r>
            <a:r>
              <a:rPr lang="vi-VN" sz="2000" dirty="0" smtClean="0"/>
              <a:t>của </a:t>
            </a:r>
            <a:r>
              <a:rPr lang="vi-VN" sz="2000" dirty="0"/>
              <a:t>ngữ pháp trở nên quá lớn và khó kiểm soát, việc tạo ra các cây cú pháp </a:t>
            </a:r>
            <a:r>
              <a:rPr lang="vi-VN" sz="2000" dirty="0" smtClean="0"/>
              <a:t>sẽ</a:t>
            </a:r>
            <a:r>
              <a:rPr lang="en-US" sz="2000" dirty="0" smtClean="0"/>
              <a:t> </a:t>
            </a:r>
            <a:r>
              <a:rPr lang="vi-VN" sz="2000" dirty="0" smtClean="0"/>
              <a:t>tốn </a:t>
            </a:r>
            <a:r>
              <a:rPr lang="vi-VN" sz="2000" dirty="0"/>
              <a:t>thời gian và bộ nhớ</a:t>
            </a:r>
            <a:r>
              <a:rPr lang="vi-VN" sz="2000" dirty="0" smtClean="0"/>
              <a:t>.</a:t>
            </a:r>
            <a:endParaRPr lang="vi-VN" sz="2000" dirty="0"/>
          </a:p>
          <a:p>
            <a:pPr lvl="1">
              <a:lnSpc>
                <a:spcPct val="150000"/>
              </a:lnSpc>
              <a:spcBef>
                <a:spcPts val="0"/>
              </a:spcBef>
              <a:spcAft>
                <a:spcPts val="0"/>
              </a:spcAft>
            </a:pPr>
            <a:r>
              <a:rPr lang="vi-VN" sz="2000" dirty="0"/>
              <a:t>Hiệu quả không phải là yếu tốquan trọng nhất. Các cách thức biên dịch </a:t>
            </a:r>
            <a:r>
              <a:rPr lang="vi-VN" sz="2000" dirty="0" smtClean="0"/>
              <a:t>hiệu</a:t>
            </a:r>
            <a:r>
              <a:rPr lang="en-US" sz="2000" dirty="0" smtClean="0"/>
              <a:t> </a:t>
            </a:r>
            <a:r>
              <a:rPr lang="vi-VN" sz="2000" dirty="0" smtClean="0"/>
              <a:t>quả </a:t>
            </a:r>
            <a:r>
              <a:rPr lang="vi-VN" sz="2000" dirty="0"/>
              <a:t>nhất thường không áp dụng trực tiếp mẫu Interpreter mà phải biến đổi </a:t>
            </a:r>
            <a:r>
              <a:rPr lang="vi-VN" sz="2000" dirty="0" smtClean="0"/>
              <a:t>các</a:t>
            </a:r>
            <a:r>
              <a:rPr lang="en-US" sz="2000" dirty="0"/>
              <a:t> </a:t>
            </a:r>
            <a:r>
              <a:rPr lang="vi-VN" sz="2000" dirty="0" smtClean="0"/>
              <a:t>biểu </a:t>
            </a:r>
            <a:r>
              <a:rPr lang="vi-VN" sz="2000" dirty="0"/>
              <a:t>diễn thành các dạng khác trước.</a:t>
            </a:r>
            <a:endParaRPr lang="en-US" sz="2000" dirty="0"/>
          </a:p>
        </p:txBody>
      </p:sp>
    </p:spTree>
    <p:extLst>
      <p:ext uri="{BB962C8B-B14F-4D97-AF65-F5344CB8AC3E}">
        <p14:creationId xmlns:p14="http://schemas.microsoft.com/office/powerpoint/2010/main" val="23078229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Cấu </a:t>
            </a:r>
            <a:r>
              <a:rPr lang="en-US" dirty="0" smtClean="0"/>
              <a:t>trúc</a:t>
            </a:r>
            <a:endParaRPr lang="en-US" dirty="0"/>
          </a:p>
        </p:txBody>
      </p:sp>
      <p:sp>
        <p:nvSpPr>
          <p:cNvPr id="5" name="Content Placeholder 1"/>
          <p:cNvSpPr>
            <a:spLocks noGrp="1"/>
          </p:cNvSpPr>
          <p:nvPr>
            <p:ph idx="1"/>
          </p:nvPr>
        </p:nvSpPr>
        <p:spPr>
          <a:xfrm>
            <a:off x="4951412" y="1845734"/>
            <a:ext cx="6781801" cy="4326466"/>
          </a:xfrm>
        </p:spPr>
        <p:txBody>
          <a:bodyPr>
            <a:normAutofit fontScale="92500" lnSpcReduction="20000"/>
          </a:bodyPr>
          <a:lstStyle/>
          <a:p>
            <a:pPr lvl="2">
              <a:lnSpc>
                <a:spcPct val="150000"/>
              </a:lnSpc>
              <a:spcBef>
                <a:spcPts val="0"/>
              </a:spcBef>
              <a:spcAft>
                <a:spcPts val="0"/>
              </a:spcAft>
            </a:pPr>
            <a:r>
              <a:rPr lang="vi-VN" sz="2000" b="1" dirty="0"/>
              <a:t>AbstractExpression</a:t>
            </a:r>
            <a:r>
              <a:rPr lang="vi-VN" sz="2000" dirty="0"/>
              <a:t>: Xác định “tác vụ” mà ta có thể thực hiện được trên tất cả các nút trong cây cú pháp</a:t>
            </a:r>
            <a:endParaRPr lang="vi-VN" sz="2000" dirty="0"/>
          </a:p>
          <a:p>
            <a:pPr lvl="2">
              <a:lnSpc>
                <a:spcPct val="150000"/>
              </a:lnSpc>
              <a:spcBef>
                <a:spcPts val="0"/>
              </a:spcBef>
              <a:spcAft>
                <a:spcPts val="0"/>
              </a:spcAft>
            </a:pPr>
            <a:r>
              <a:rPr lang="en-US" sz="2000" b="1" dirty="0"/>
              <a:t>TerminalExpression</a:t>
            </a:r>
            <a:r>
              <a:rPr lang="en-US" sz="2000" dirty="0"/>
              <a:t>: Cài đặt tác vụ “thông dịch” cho những kí pháp nguyên tố của ngôn ngữ đặt tả</a:t>
            </a:r>
            <a:endParaRPr lang="vi-VN" sz="2000" dirty="0"/>
          </a:p>
          <a:p>
            <a:pPr lvl="2">
              <a:lnSpc>
                <a:spcPct val="150000"/>
              </a:lnSpc>
              <a:spcBef>
                <a:spcPts val="0"/>
              </a:spcBef>
              <a:spcAft>
                <a:spcPts val="0"/>
              </a:spcAft>
            </a:pPr>
            <a:r>
              <a:rPr lang="vi-VN" sz="2000" b="1" dirty="0"/>
              <a:t>NonterminalExpression</a:t>
            </a:r>
            <a:r>
              <a:rPr lang="vi-VN" sz="2000" dirty="0"/>
              <a:t>: Có thể chứa TerminalExpression bên trong và cũng có thể chứa một NonterminalExpression khác. Nó đóng vai trò như là “ngữ pháp” của ngôn ngữ đặc tả</a:t>
            </a:r>
            <a:endParaRPr lang="vi-VN" sz="2000" dirty="0"/>
          </a:p>
          <a:p>
            <a:pPr lvl="2">
              <a:lnSpc>
                <a:spcPct val="150000"/>
              </a:lnSpc>
              <a:spcBef>
                <a:spcPts val="0"/>
              </a:spcBef>
              <a:spcAft>
                <a:spcPts val="0"/>
              </a:spcAft>
            </a:pPr>
            <a:r>
              <a:rPr lang="vi-VN" sz="2000" b="1" dirty="0"/>
              <a:t>Context</a:t>
            </a:r>
            <a:r>
              <a:rPr lang="vi-VN" sz="2000" dirty="0"/>
              <a:t>: Là đối tượng thông tin để thực hiện thông dịch. Đối tượng này là toàn cục đối với quá trình thông dịch (dùng chung giữa các node</a:t>
            </a:r>
            <a:r>
              <a:rPr lang="vi-VN" sz="2000" dirty="0" smtClean="0"/>
              <a:t>)</a:t>
            </a:r>
            <a:endParaRPr lang="en-US" sz="2000" dirty="0"/>
          </a:p>
        </p:txBody>
      </p:sp>
      <p:pic>
        <p:nvPicPr>
          <p:cNvPr id="2" name="Picture 2" descr="image"/>
          <p:cNvPicPr>
            <a:picLocks noChangeAspect="1" noChangeArrowheads="1"/>
          </p:cNvPicPr>
          <p:nvPr/>
        </p:nvPicPr>
        <p:blipFill rotWithShape="1">
          <a:blip r:embed="rId3">
            <a:extLst>
              <a:ext uri="{28A0092B-C50C-407E-A947-70E740481C1C}">
                <a14:useLocalDpi xmlns:a14="http://schemas.microsoft.com/office/drawing/2010/main" val="0"/>
              </a:ext>
            </a:extLst>
          </a:blip>
          <a:srcRect r="1650" b="5555"/>
          <a:stretch/>
        </p:blipFill>
        <p:spPr bwMode="auto">
          <a:xfrm>
            <a:off x="376821" y="2438400"/>
            <a:ext cx="4726991"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15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Mối quan hệ</a:t>
            </a:r>
            <a:endParaRPr lang="en-US" dirty="0"/>
          </a:p>
        </p:txBody>
      </p:sp>
      <p:sp>
        <p:nvSpPr>
          <p:cNvPr id="5" name="Content Placeholder 1"/>
          <p:cNvSpPr>
            <a:spLocks noGrp="1"/>
          </p:cNvSpPr>
          <p:nvPr>
            <p:ph idx="1"/>
          </p:nvPr>
        </p:nvSpPr>
        <p:spPr>
          <a:xfrm>
            <a:off x="1096995" y="1845734"/>
            <a:ext cx="9950418" cy="3716865"/>
          </a:xfrm>
        </p:spPr>
        <p:txBody>
          <a:bodyPr>
            <a:normAutofit/>
          </a:bodyPr>
          <a:lstStyle/>
          <a:p>
            <a:pPr lvl="2">
              <a:lnSpc>
                <a:spcPct val="150000"/>
              </a:lnSpc>
              <a:spcBef>
                <a:spcPts val="0"/>
              </a:spcBef>
              <a:spcAft>
                <a:spcPts val="0"/>
              </a:spcAft>
            </a:pPr>
            <a:r>
              <a:rPr lang="vi-VN" sz="2000" dirty="0"/>
              <a:t>Mỗi một Collection, Array hay Tree được bao phủ bởi một hiện </a:t>
            </a:r>
            <a:r>
              <a:rPr lang="vi-VN" sz="2000" dirty="0" smtClean="0"/>
              <a:t>thực</a:t>
            </a:r>
            <a:r>
              <a:rPr lang="en-US" sz="2000" dirty="0" smtClean="0"/>
              <a:t> </a:t>
            </a:r>
            <a:r>
              <a:rPr lang="vi-VN" sz="2000" dirty="0" smtClean="0"/>
              <a:t>của </a:t>
            </a:r>
            <a:r>
              <a:rPr lang="vi-VN" sz="2000" dirty="0"/>
              <a:t>Interface IContainer</a:t>
            </a:r>
            <a:r>
              <a:rPr lang="vi-VN" sz="2000" dirty="0" smtClean="0"/>
              <a:t>.</a:t>
            </a:r>
            <a:endParaRPr lang="vi-VN" sz="2000" dirty="0"/>
          </a:p>
          <a:p>
            <a:pPr lvl="2">
              <a:lnSpc>
                <a:spcPct val="150000"/>
              </a:lnSpc>
              <a:spcBef>
                <a:spcPts val="0"/>
              </a:spcBef>
              <a:spcAft>
                <a:spcPts val="0"/>
              </a:spcAft>
            </a:pPr>
            <a:r>
              <a:rPr lang="vi-VN" sz="2000" dirty="0"/>
              <a:t>Client sẽ khởi tạo ConcreteInterator và gọi phương </a:t>
            </a:r>
            <a:r>
              <a:rPr lang="vi-VN" sz="2000" dirty="0" smtClean="0"/>
              <a:t>thức</a:t>
            </a:r>
            <a:r>
              <a:rPr lang="en-US" sz="2000" dirty="0" smtClean="0"/>
              <a:t> </a:t>
            </a:r>
            <a:r>
              <a:rPr lang="vi-VN" sz="2000" dirty="0" smtClean="0"/>
              <a:t>CreateInterator</a:t>
            </a:r>
            <a:r>
              <a:rPr lang="vi-VN" sz="2000" dirty="0"/>
              <a:t>() để duyệt tập hợp</a:t>
            </a:r>
            <a:r>
              <a:rPr lang="vi-VN" sz="2000" dirty="0" smtClean="0"/>
              <a:t>.</a:t>
            </a:r>
            <a:endParaRPr lang="vi-VN" sz="2000" dirty="0"/>
          </a:p>
          <a:p>
            <a:pPr lvl="2">
              <a:lnSpc>
                <a:spcPct val="150000"/>
              </a:lnSpc>
              <a:spcBef>
                <a:spcPts val="0"/>
              </a:spcBef>
              <a:spcAft>
                <a:spcPts val="0"/>
              </a:spcAft>
            </a:pPr>
            <a:r>
              <a:rPr lang="vi-VN" sz="2000" dirty="0"/>
              <a:t>Hàm CreateIterator() sẽ tạo ra một thể hiện của Interace IIterator.</a:t>
            </a:r>
            <a:endParaRPr lang="en-US" sz="2000" dirty="0"/>
          </a:p>
        </p:txBody>
      </p:sp>
    </p:spTree>
    <p:extLst>
      <p:ext uri="{BB962C8B-B14F-4D97-AF65-F5344CB8AC3E}">
        <p14:creationId xmlns:p14="http://schemas.microsoft.com/office/powerpoint/2010/main" val="5539034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hệ quả mang lại</a:t>
            </a:r>
            <a:endParaRPr lang="en-US" dirty="0"/>
          </a:p>
        </p:txBody>
      </p:sp>
      <p:sp>
        <p:nvSpPr>
          <p:cNvPr id="2" name="Content Placeholder 1"/>
          <p:cNvSpPr>
            <a:spLocks noGrp="1"/>
          </p:cNvSpPr>
          <p:nvPr>
            <p:ph idx="1"/>
          </p:nvPr>
        </p:nvSpPr>
        <p:spPr>
          <a:xfrm>
            <a:off x="1217612" y="1845734"/>
            <a:ext cx="9935163" cy="4023360"/>
          </a:xfrm>
        </p:spPr>
        <p:txBody>
          <a:bodyPr>
            <a:normAutofit/>
          </a:bodyPr>
          <a:lstStyle/>
          <a:p>
            <a:pPr fontAlgn="base">
              <a:lnSpc>
                <a:spcPct val="150000"/>
              </a:lnSpc>
              <a:spcBef>
                <a:spcPts val="0"/>
              </a:spcBef>
              <a:spcAft>
                <a:spcPts val="0"/>
              </a:spcAft>
              <a:buFont typeface="Courier New" panose="02070309020205020404" pitchFamily="49" charset="0"/>
              <a:buChar char="o"/>
            </a:pPr>
            <a:r>
              <a:rPr lang="en-US" b="1" dirty="0" smtClean="0"/>
              <a:t> </a:t>
            </a:r>
            <a:r>
              <a:rPr lang="vi-VN" dirty="0"/>
              <a:t>Một số ứng dụng đặc thù sẽ trở nên đơn giản khi cài đặt nếu ta xây dựng một bộ cấu trúc ngữ pháp để đặc tả các tác vụ mà nó sẽ thực hiện thành các “lệnh”. Sau đó, tạo một thông dịch viên có thể phân tích các lệnh này và thực thi </a:t>
            </a:r>
            <a:r>
              <a:rPr lang="vi-VN" dirty="0" smtClean="0"/>
              <a:t>nó</a:t>
            </a:r>
            <a:endParaRPr lang="vi-VN" dirty="0"/>
          </a:p>
          <a:p>
            <a:pPr fontAlgn="base">
              <a:lnSpc>
                <a:spcPct val="150000"/>
              </a:lnSpc>
              <a:spcBef>
                <a:spcPts val="0"/>
              </a:spcBef>
              <a:spcAft>
                <a:spcPts val="0"/>
              </a:spcAft>
              <a:buFont typeface="Courier New" panose="02070309020205020404" pitchFamily="49" charset="0"/>
              <a:buChar char="o"/>
            </a:pPr>
            <a:r>
              <a:rPr lang="en-US" dirty="0" smtClean="0"/>
              <a:t> </a:t>
            </a:r>
            <a:r>
              <a:rPr lang="vi-VN" dirty="0"/>
              <a:t>Ngôn ngữ đặc tả được xây dựng đòi hỏi phải có cấu trúc ngữ pháp đơn </a:t>
            </a:r>
            <a:r>
              <a:rPr lang="vi-VN" dirty="0" smtClean="0"/>
              <a:t>giản</a:t>
            </a:r>
            <a:endParaRPr lang="en-US" dirty="0" smtClean="0"/>
          </a:p>
          <a:p>
            <a:pPr fontAlgn="base">
              <a:lnSpc>
                <a:spcPct val="150000"/>
              </a:lnSpc>
              <a:spcBef>
                <a:spcPts val="0"/>
              </a:spcBef>
              <a:spcAft>
                <a:spcPts val="0"/>
              </a:spcAft>
              <a:buFont typeface="Courier New" panose="02070309020205020404" pitchFamily="49" charset="0"/>
              <a:buChar char="o"/>
            </a:pPr>
            <a:r>
              <a:rPr lang="en-US" dirty="0" smtClean="0"/>
              <a:t> </a:t>
            </a:r>
            <a:r>
              <a:rPr lang="vi-VN" dirty="0" smtClean="0"/>
              <a:t>Hỗ </a:t>
            </a:r>
            <a:r>
              <a:rPr lang="vi-VN" dirty="0"/>
              <a:t>trợ nhiều cách thức duyệt một tập hợp</a:t>
            </a:r>
            <a:r>
              <a:rPr lang="vi-VN" dirty="0" smtClean="0"/>
              <a:t>.</a:t>
            </a:r>
            <a:endParaRPr lang="en-US" dirty="0" smtClean="0"/>
          </a:p>
          <a:p>
            <a:pPr fontAlgn="base">
              <a:lnSpc>
                <a:spcPct val="150000"/>
              </a:lnSpc>
              <a:spcBef>
                <a:spcPts val="0"/>
              </a:spcBef>
              <a:spcAft>
                <a:spcPts val="0"/>
              </a:spcAft>
              <a:buFont typeface="Courier New" panose="02070309020205020404" pitchFamily="49" charset="0"/>
              <a:buChar char="o"/>
            </a:pPr>
            <a:r>
              <a:rPr lang="en-US" dirty="0" smtClean="0"/>
              <a:t> </a:t>
            </a:r>
            <a:r>
              <a:rPr lang="vi-VN" dirty="0" smtClean="0"/>
              <a:t>Cho </a:t>
            </a:r>
            <a:r>
              <a:rPr lang="vi-VN" dirty="0"/>
              <a:t>phép truy xuất nội dung của một tập hợp mà không cần biết </a:t>
            </a:r>
            <a:r>
              <a:rPr lang="vi-VN" dirty="0" smtClean="0"/>
              <a:t>cấu</a:t>
            </a:r>
            <a:r>
              <a:rPr lang="en-US" dirty="0" smtClean="0"/>
              <a:t> </a:t>
            </a:r>
            <a:r>
              <a:rPr lang="vi-VN" dirty="0" smtClean="0"/>
              <a:t>trúc </a:t>
            </a:r>
            <a:r>
              <a:rPr lang="vi-VN" dirty="0"/>
              <a:t>bên trong của tập hợp.</a:t>
            </a:r>
            <a:endParaRPr lang="vi-VN" dirty="0"/>
          </a:p>
        </p:txBody>
      </p:sp>
    </p:spTree>
    <p:extLst>
      <p:ext uri="{BB962C8B-B14F-4D97-AF65-F5344CB8AC3E}">
        <p14:creationId xmlns:p14="http://schemas.microsoft.com/office/powerpoint/2010/main" val="248686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chú ý liên quan đến cài đặt</a:t>
            </a:r>
          </a:p>
        </p:txBody>
      </p:sp>
      <p:sp>
        <p:nvSpPr>
          <p:cNvPr id="2" name="Content Placeholder 1"/>
          <p:cNvSpPr>
            <a:spLocks noGrp="1"/>
          </p:cNvSpPr>
          <p:nvPr>
            <p:ph idx="1"/>
          </p:nvPr>
        </p:nvSpPr>
        <p:spPr/>
        <p:txBody>
          <a:bodyPr/>
          <a:lstStyle/>
          <a:p>
            <a:pPr>
              <a:lnSpc>
                <a:spcPct val="150000"/>
              </a:lnSpc>
              <a:spcBef>
                <a:spcPts val="0"/>
              </a:spcBef>
              <a:spcAft>
                <a:spcPts val="0"/>
              </a:spcAft>
            </a:pPr>
            <a:endParaRPr lang="en-US" dirty="0" smtClean="0"/>
          </a:p>
        </p:txBody>
      </p:sp>
    </p:spTree>
    <p:extLst>
      <p:ext uri="{BB962C8B-B14F-4D97-AF65-F5344CB8AC3E}">
        <p14:creationId xmlns:p14="http://schemas.microsoft.com/office/powerpoint/2010/main" val="3853396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98950B5-7B6B-4C28-8458-CAB8EA4CB2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890</Words>
  <Application>Microsoft Office PowerPoint</Application>
  <PresentationFormat>Custom</PresentationFormat>
  <Paragraphs>57</Paragraphs>
  <Slides>14</Slides>
  <Notes>7</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Century Gothic</vt:lpstr>
      <vt:lpstr>Constantia</vt:lpstr>
      <vt:lpstr>Courier New</vt:lpstr>
      <vt:lpstr>Verdana</vt:lpstr>
      <vt:lpstr>Retrospect</vt:lpstr>
      <vt:lpstr>DESIGN  PATTERN</vt:lpstr>
      <vt:lpstr>Mẫu Interpreter</vt:lpstr>
      <vt:lpstr>Định nghĩa </vt:lpstr>
      <vt:lpstr>Khi nào sử dụng? </vt:lpstr>
      <vt:lpstr>Khả năng ứng dụng</vt:lpstr>
      <vt:lpstr>Cấu trúc</vt:lpstr>
      <vt:lpstr>Mối quan hệ</vt:lpstr>
      <vt:lpstr>Các hệ quả mang lại</vt:lpstr>
      <vt:lpstr>Các chú ý liên quan đến cài đặt</vt:lpstr>
      <vt:lpstr>Demo</vt:lpstr>
      <vt:lpstr>Sơ đồ lớp</vt:lpstr>
      <vt:lpstr>Code mẫu</vt:lpstr>
      <vt:lpstr>Ví dụ về một số hệ thống thực tế</vt:lpstr>
      <vt:lpstr>Các mẫu liên quan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2016-10-16T14:17:38Z</dcterms:created>
  <dcterms:modified xsi:type="dcterms:W3CDTF">2016-12-08T15:32:33Z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TC034605859991</vt:lpwstr>
  </property>
</Properties>
</file>