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1" r:id="rId6"/>
    <p:sldId id="269" r:id="rId7"/>
    <p:sldId id="262" r:id="rId8"/>
    <p:sldId id="265"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30"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97472-6B02-4D56-9B12-A3A09B32B446}"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F8D-EAA2-4F7A-B8C7-3E3975F924D8}" type="slidenum">
              <a:rPr lang="en-US" smtClean="0"/>
              <a:t>‹#›</a:t>
            </a:fld>
            <a:endParaRPr lang="en-US"/>
          </a:p>
        </p:txBody>
      </p:sp>
    </p:spTree>
    <p:extLst>
      <p:ext uri="{BB962C8B-B14F-4D97-AF65-F5344CB8AC3E}">
        <p14:creationId xmlns:p14="http://schemas.microsoft.com/office/powerpoint/2010/main" val="26829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example, you may have a class that represents an interface to a database. If multiple database connections are expensive or not supported well by your database you may want all parts of your program to share the same database connection.</a:t>
            </a:r>
            <a:endParaRPr lang="en-US"/>
          </a:p>
        </p:txBody>
      </p:sp>
      <p:sp>
        <p:nvSpPr>
          <p:cNvPr id="4" name="Slide Number Placeholder 3"/>
          <p:cNvSpPr>
            <a:spLocks noGrp="1"/>
          </p:cNvSpPr>
          <p:nvPr>
            <p:ph type="sldNum" sz="quarter" idx="10"/>
          </p:nvPr>
        </p:nvSpPr>
        <p:spPr/>
        <p:txBody>
          <a:bodyPr/>
          <a:lstStyle/>
          <a:p>
            <a:fld id="{90E8DF8D-EAA2-4F7A-B8C7-3E3975F924D8}" type="slidenum">
              <a:rPr lang="en-US" smtClean="0"/>
              <a:t>3</a:t>
            </a:fld>
            <a:endParaRPr lang="en-US"/>
          </a:p>
        </p:txBody>
      </p:sp>
    </p:spTree>
    <p:extLst>
      <p:ext uri="{BB962C8B-B14F-4D97-AF65-F5344CB8AC3E}">
        <p14:creationId xmlns:p14="http://schemas.microsoft.com/office/powerpoint/2010/main" val="409110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4859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043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5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828135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947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287964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267197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95575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40466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86856-EEF5-4E1C-828A-C5EA7CFEE5D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46900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127668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86856-EEF5-4E1C-828A-C5EA7CFEE5DC}"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293006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86856-EEF5-4E1C-828A-C5EA7CFEE5DC}"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41026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86856-EEF5-4E1C-828A-C5EA7CFEE5DC}"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37144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28966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686856-EEF5-4E1C-828A-C5EA7CFEE5D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FA169-06DA-4C59-A1A1-32DC9A55487A}" type="slidenum">
              <a:rPr lang="en-US" smtClean="0"/>
              <a:t>‹#›</a:t>
            </a:fld>
            <a:endParaRPr lang="en-US"/>
          </a:p>
        </p:txBody>
      </p:sp>
    </p:spTree>
    <p:extLst>
      <p:ext uri="{BB962C8B-B14F-4D97-AF65-F5344CB8AC3E}">
        <p14:creationId xmlns:p14="http://schemas.microsoft.com/office/powerpoint/2010/main" val="371889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686856-EEF5-4E1C-828A-C5EA7CFEE5DC}" type="datetimeFigureOut">
              <a:rPr lang="en-US" smtClean="0"/>
              <a:t>12/4/2016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3FA169-06DA-4C59-A1A1-32DC9A55487A}" type="slidenum">
              <a:rPr lang="en-US" smtClean="0"/>
              <a:t>‹#›</a:t>
            </a:fld>
            <a:endParaRPr lang="en-US"/>
          </a:p>
        </p:txBody>
      </p:sp>
    </p:spTree>
    <p:extLst>
      <p:ext uri="{BB962C8B-B14F-4D97-AF65-F5344CB8AC3E}">
        <p14:creationId xmlns:p14="http://schemas.microsoft.com/office/powerpoint/2010/main" val="765665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ournaldev.com/1069/threadpoolexecutor-java-thread-pool-example-executorservice" TargetMode="External"/><Relationship Id="rId2" Type="http://schemas.openxmlformats.org/officeDocument/2006/relationships/hyperlink" Target="http://www.journaldev.com/977/logger-in-java-logging-examp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Singleton</a:t>
            </a:r>
          </a:p>
        </p:txBody>
      </p:sp>
      <p:sp>
        <p:nvSpPr>
          <p:cNvPr id="3" name="Subtitle 2"/>
          <p:cNvSpPr>
            <a:spLocks noGrp="1"/>
          </p:cNvSpPr>
          <p:nvPr>
            <p:ph type="subTitle" idx="1"/>
          </p:nvPr>
        </p:nvSpPr>
        <p:spPr/>
        <p:txBody>
          <a:bodyPr>
            <a:noAutofit/>
          </a:bodyPr>
          <a:lstStyle/>
          <a:p>
            <a:r>
              <a:rPr lang="en-US"/>
              <a:t>Nhóm </a:t>
            </a:r>
            <a:r>
              <a:rPr lang="en-US" b="1"/>
              <a:t>28</a:t>
            </a:r>
            <a:r>
              <a:rPr lang="en-US"/>
              <a:t>:</a:t>
            </a:r>
          </a:p>
          <a:p>
            <a:r>
              <a:rPr lang="en-US"/>
              <a:t>	Văn Vũ Tuấn</a:t>
            </a:r>
          </a:p>
          <a:p>
            <a:r>
              <a:rPr lang="en-US"/>
              <a:t>Phạm Ngọc Linh</a:t>
            </a:r>
          </a:p>
          <a:p>
            <a:r>
              <a:rPr lang="en-US"/>
              <a:t>Huỳnh Đức Đăng Khoa</a:t>
            </a:r>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307360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Hệ thống thực tế sử dụng</a:t>
            </a:r>
          </a:p>
        </p:txBody>
      </p:sp>
      <p:sp>
        <p:nvSpPr>
          <p:cNvPr id="3" name="Content Placeholder 2"/>
          <p:cNvSpPr>
            <a:spLocks noGrp="1"/>
          </p:cNvSpPr>
          <p:nvPr>
            <p:ph idx="1"/>
          </p:nvPr>
        </p:nvSpPr>
        <p:spPr/>
        <p:txBody>
          <a:bodyPr/>
          <a:lstStyle/>
          <a:p>
            <a:r>
              <a:rPr lang="en-US"/>
              <a:t>Singleton được sử dụng trong các hệ thống </a:t>
            </a:r>
            <a:r>
              <a:rPr lang="en-US">
                <a:hlinkClick r:id="rId2"/>
              </a:rPr>
              <a:t>logging</a:t>
            </a:r>
            <a:r>
              <a:rPr lang="en-US"/>
              <a:t>, drivers objects, caching và </a:t>
            </a:r>
            <a:r>
              <a:rPr lang="en-US">
                <a:hlinkClick r:id="rId3"/>
              </a:rPr>
              <a:t>thread pool</a:t>
            </a:r>
            <a:r>
              <a:rPr lang="en-US"/>
              <a:t>.</a:t>
            </a:r>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liên quan</a:t>
            </a:r>
          </a:p>
        </p:txBody>
      </p:sp>
      <p:sp>
        <p:nvSpPr>
          <p:cNvPr id="3" name="Content Placeholder 2"/>
          <p:cNvSpPr>
            <a:spLocks noGrp="1"/>
          </p:cNvSpPr>
          <p:nvPr>
            <p:ph idx="1"/>
          </p:nvPr>
        </p:nvSpPr>
        <p:spPr/>
        <p:txBody>
          <a:bodyPr/>
          <a:lstStyle/>
          <a:p>
            <a:pPr lvl="0" fontAlgn="base"/>
            <a:r>
              <a:rPr lang="en-US" b="1"/>
              <a:t>Abstract Factory</a:t>
            </a:r>
            <a:r>
              <a:rPr lang="en-US"/>
              <a:t>: thường áp dụng mẫu Singleton để trả về các đối tượng của lớp ConcreteFactory duy nhất.</a:t>
            </a:r>
          </a:p>
          <a:p>
            <a:pPr lvl="0" fontAlgn="base"/>
            <a:r>
              <a:rPr lang="en-US" b="1"/>
              <a:t>Builder</a:t>
            </a:r>
            <a:r>
              <a:rPr lang="en-US"/>
              <a:t>: dùng để xây dựng một đối tượng phức tạp, trong đó sử dụng mẫu singleton để tạo một đối tượng truy cập tổng quát.</a:t>
            </a:r>
          </a:p>
          <a:p>
            <a:pPr lvl="0" fontAlgn="base"/>
            <a:r>
              <a:rPr lang="en-US" b="1"/>
              <a:t>Prototype</a:t>
            </a:r>
            <a:r>
              <a:rPr lang="en-US"/>
              <a:t>: dùng để sao chép một đối tượng hoặc tạo ra một đối tượng khác từ Prototype của nó, trong đó Singleton được dùng để chắc chắn chỉ có một Prototype.</a:t>
            </a:r>
          </a:p>
          <a:p>
            <a:endParaRPr lang="en-US"/>
          </a:p>
        </p:txBody>
      </p:sp>
    </p:spTree>
    <p:extLst>
      <p:ext uri="{BB962C8B-B14F-4D97-AF65-F5344CB8AC3E}">
        <p14:creationId xmlns:p14="http://schemas.microsoft.com/office/powerpoint/2010/main" val="352405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a:t>
            </a:r>
            <a:r>
              <a:rPr lang="en-US"/>
              <a:t>	</a:t>
            </a:r>
          </a:p>
        </p:txBody>
      </p:sp>
      <p:sp>
        <p:nvSpPr>
          <p:cNvPr id="3" name="Content Placeholder 2"/>
          <p:cNvSpPr>
            <a:spLocks noGrp="1"/>
          </p:cNvSpPr>
          <p:nvPr>
            <p:ph idx="1"/>
          </p:nvPr>
        </p:nvSpPr>
        <p:spPr/>
        <p:txBody>
          <a:bodyPr/>
          <a:lstStyle/>
          <a:p>
            <a:r>
              <a:rPr lang="en-US"/>
              <a:t>Tên đầy đủ: </a:t>
            </a:r>
            <a:r>
              <a:rPr lang="en-US" b="1"/>
              <a:t>Singleton Pattern.</a:t>
            </a:r>
          </a:p>
          <a:p>
            <a:r>
              <a:rPr lang="en-US"/>
              <a:t>Tên ngắn gọn</a:t>
            </a:r>
            <a:r>
              <a:rPr lang="en-US" b="1"/>
              <a:t>: Singleton.</a:t>
            </a:r>
          </a:p>
          <a:p>
            <a:r>
              <a:rPr lang="en-US"/>
              <a:t>Phân loại: </a:t>
            </a:r>
            <a:r>
              <a:rPr lang="en-US" b="1"/>
              <a:t>Creational Patterns</a:t>
            </a:r>
            <a:r>
              <a:rPr lang="en-US"/>
              <a:t>.</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r>
              <a:rPr lang="en-US"/>
              <a:t>	</a:t>
            </a:r>
          </a:p>
        </p:txBody>
      </p:sp>
      <p:sp>
        <p:nvSpPr>
          <p:cNvPr id="3" name="Content Placeholder 2"/>
          <p:cNvSpPr>
            <a:spLocks noGrp="1"/>
          </p:cNvSpPr>
          <p:nvPr>
            <p:ph idx="1"/>
          </p:nvPr>
        </p:nvSpPr>
        <p:spPr/>
        <p:txBody>
          <a:bodyPr/>
          <a:lstStyle/>
          <a:p>
            <a:r>
              <a:rPr lang="en-US"/>
              <a:t>Đảm bảo rằng mỗi lớp chỉ có một thể hiện duy nhất và cung cấp khả năng truy xuất toàn cục đến thể hiện này.</a:t>
            </a:r>
          </a:p>
          <a:p>
            <a:pPr marL="0" indent="0">
              <a:buNone/>
            </a:pPr>
            <a:endParaRPr lang="en-US"/>
          </a:p>
          <a:p>
            <a:endParaRPr lang="en-US"/>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fontAlgn="base"/>
            <a:r>
              <a:rPr lang="en-US"/>
              <a:t>Vấn đề: </a:t>
            </a:r>
            <a:r>
              <a:rPr lang="vi-VN"/>
              <a:t>Một lớp là một khuôn mẫu để tạo các đối tượng. Nếu khách hàng có quyền truy cập vào một </a:t>
            </a:r>
            <a:r>
              <a:rPr lang="en-US"/>
              <a:t>hàm khởi tạo của lớp đó họ</a:t>
            </a:r>
            <a:r>
              <a:rPr lang="vi-VN"/>
              <a:t> có thể tạo ra</a:t>
            </a:r>
            <a:r>
              <a:rPr lang="en-US"/>
              <a:t> một số lượng</a:t>
            </a:r>
            <a:r>
              <a:rPr lang="vi-VN"/>
              <a:t> bất kỳ các đối tượn</a:t>
            </a:r>
            <a:r>
              <a:rPr lang="en-US"/>
              <a:t>g bằng toán tử new.</a:t>
            </a:r>
          </a:p>
          <a:p>
            <a:pPr lvl="0" fontAlgn="base">
              <a:buFont typeface="Symbol" panose="05050102010706020507" pitchFamily="18" charset="2"/>
              <a:buChar char="Þ"/>
            </a:pPr>
            <a:r>
              <a:rPr lang="en-US"/>
              <a:t>Ta</a:t>
            </a:r>
            <a:r>
              <a:rPr lang="vi-VN"/>
              <a:t> muốn </a:t>
            </a:r>
            <a:r>
              <a:rPr lang="vi-VN" b="1"/>
              <a:t>kiểm soát </a:t>
            </a:r>
            <a:r>
              <a:rPr lang="en-US"/>
              <a:t>việc khởi tạo đối tượng của một</a:t>
            </a:r>
            <a:r>
              <a:rPr lang="vi-VN"/>
              <a:t> lớp</a:t>
            </a:r>
            <a:r>
              <a:rPr lang="en-US"/>
              <a:t>.</a:t>
            </a:r>
          </a:p>
          <a:p>
            <a:pPr lvl="0" fontAlgn="base"/>
            <a:r>
              <a:rPr lang="en-US"/>
              <a:t>Vấn đề: Giả sử một đối tượng tốn nhiều tài nguyên hệ thống để có thể tạo ra. Nhiều client tạo ra nhiều đối tượng như thế được tạo ra sẽ gây ra ảnh hưởng lớn đến hiệu suất chương trình.</a:t>
            </a:r>
          </a:p>
          <a:p>
            <a:pPr lvl="0" fontAlgn="base">
              <a:buFont typeface="Symbol" panose="05050102010706020507" pitchFamily="18" charset="2"/>
              <a:buChar char="Þ"/>
            </a:pPr>
            <a:r>
              <a:rPr lang="en-US"/>
              <a:t>Ta</a:t>
            </a:r>
            <a:r>
              <a:rPr lang="vi-VN"/>
              <a:t> muốn </a:t>
            </a:r>
            <a:r>
              <a:rPr lang="en-US"/>
              <a:t>tạo ra một đối tượng duy nhất để các client </a:t>
            </a:r>
            <a:r>
              <a:rPr lang="en-US" b="1"/>
              <a:t>sử dụng chung</a:t>
            </a:r>
            <a:r>
              <a:rPr lang="en-US"/>
              <a:t>.</a:t>
            </a:r>
          </a:p>
          <a:p>
            <a:pPr lvl="0" fontAlgn="base">
              <a:buFont typeface="Symbol" panose="05050102010706020507" pitchFamily="18" charset="2"/>
              <a:buChar char="Þ"/>
            </a:pPr>
            <a:endParaRPr lang="en-US"/>
          </a:p>
          <a:p>
            <a:pPr lvl="0" fontAlgn="base">
              <a:buFont typeface="Symbol" panose="05050102010706020507" pitchFamily="18" charset="2"/>
              <a:buChar char="Þ"/>
            </a:pPr>
            <a:endParaRPr lang="en-US"/>
          </a:p>
          <a:p>
            <a:pPr lvl="0" fontAlgn="base">
              <a:buFont typeface="Symbol" panose="05050102010706020507" pitchFamily="18" charset="2"/>
              <a:buChar char="Þ"/>
            </a:pPr>
            <a:endParaRPr lang="en-US"/>
          </a:p>
          <a:p>
            <a:pPr marL="0" lvl="0" indent="0" fontAlgn="base">
              <a:buNone/>
            </a:pPr>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Chúng ta có thể sử dụng mẫu Singleton khi chúng ta muốn:</a:t>
            </a:r>
          </a:p>
          <a:p>
            <a:pPr lvl="1"/>
            <a:r>
              <a:rPr lang="en-US"/>
              <a:t>Xây dựng các hệ thống quản lý tài nguyên và chia sẻ tài nguyên cho nhiều người sử dụng như các thư viện quản lý kết nối CSDL, …</a:t>
            </a:r>
          </a:p>
          <a:p>
            <a:pPr lvl="1"/>
            <a:r>
              <a:rPr lang="en-US"/>
              <a:t>Xây dựng các thư viện hỗ trợ việc logging trong quá trình lập trình, …</a:t>
            </a:r>
          </a:p>
          <a:p>
            <a:pPr lvl="1"/>
            <a:r>
              <a:rPr lang="en-US"/>
              <a:t>Làm game.</a:t>
            </a:r>
          </a:p>
          <a:p>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pic>
        <p:nvPicPr>
          <p:cNvPr id="4" name="Content Placeholder 3"/>
          <p:cNvPicPr>
            <a:picLocks noGrp="1" noChangeAspect="1"/>
          </p:cNvPicPr>
          <p:nvPr>
            <p:ph sz="half" idx="1"/>
          </p:nvPr>
        </p:nvPicPr>
        <p:blipFill>
          <a:blip r:embed="rId2"/>
          <a:stretch>
            <a:fillRect/>
          </a:stretch>
        </p:blipFill>
        <p:spPr>
          <a:xfrm>
            <a:off x="847450" y="2228296"/>
            <a:ext cx="3582507" cy="3491296"/>
          </a:xfrm>
          <a:prstGeom prst="rect">
            <a:avLst/>
          </a:prstGeom>
        </p:spPr>
      </p:pic>
      <p:sp>
        <p:nvSpPr>
          <p:cNvPr id="5" name="Content Placeholder 4"/>
          <p:cNvSpPr>
            <a:spLocks noGrp="1"/>
          </p:cNvSpPr>
          <p:nvPr>
            <p:ph sz="half" idx="2"/>
          </p:nvPr>
        </p:nvSpPr>
        <p:spPr/>
        <p:txBody>
          <a:bodyPr/>
          <a:lstStyle/>
          <a:p>
            <a:r>
              <a:rPr lang="en-US"/>
              <a:t>Chỉ có một lớp Singleton tham gia vào mẫu. </a:t>
            </a:r>
          </a:p>
          <a:p>
            <a:r>
              <a:rPr lang="en-US"/>
              <a:t>Lớp này phải định nghĩa hàm khởi tạo là private để ngăn việc khởi tạo thể hiện từ lớp này từ bên ngoài.</a:t>
            </a:r>
          </a:p>
          <a:p>
            <a:r>
              <a:rPr lang="en-US"/>
              <a:t>Đồng thời phải có hàm getInstace() để trả một đối tượng của lớp Singleton.</a:t>
            </a:r>
          </a:p>
          <a:p>
            <a:endParaRPr lang="en-US"/>
          </a:p>
        </p:txBody>
      </p:sp>
    </p:spTree>
    <p:extLst>
      <p:ext uri="{BB962C8B-B14F-4D97-AF65-F5344CB8AC3E}">
        <p14:creationId xmlns:p14="http://schemas.microsoft.com/office/powerpoint/2010/main" val="417883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cộng tác</a:t>
            </a:r>
          </a:p>
        </p:txBody>
      </p:sp>
      <p:sp>
        <p:nvSpPr>
          <p:cNvPr id="16" name="Content Placeholder 15"/>
          <p:cNvSpPr>
            <a:spLocks noGrp="1"/>
          </p:cNvSpPr>
          <p:nvPr>
            <p:ph idx="1"/>
          </p:nvPr>
        </p:nvSpPr>
        <p:spPr/>
        <p:txBody>
          <a:bodyPr/>
          <a:lstStyle/>
          <a:p>
            <a:pPr lvl="0" fontAlgn="base"/>
            <a:r>
              <a:rPr lang="en-US"/>
              <a:t>Hàm khởi tạo của lớp Singleton được định nghĩa thành </a:t>
            </a:r>
            <a:r>
              <a:rPr lang="en-US">
                <a:solidFill>
                  <a:srgbClr val="FF0000"/>
                </a:solidFill>
              </a:rPr>
              <a:t>protected</a:t>
            </a:r>
            <a:r>
              <a:rPr lang="en-US"/>
              <a:t> hoặc </a:t>
            </a:r>
            <a:r>
              <a:rPr lang="en-US">
                <a:solidFill>
                  <a:srgbClr val="FF0000"/>
                </a:solidFill>
              </a:rPr>
              <a:t>private</a:t>
            </a:r>
            <a:r>
              <a:rPr lang="en-US"/>
              <a:t> để client không thể tạo đối tượng của lớp trực tiếp từ bên ngoài.</a:t>
            </a:r>
          </a:p>
          <a:p>
            <a:r>
              <a:rPr lang="en-US"/>
              <a:t>Hàm </a:t>
            </a:r>
            <a:r>
              <a:rPr lang="en-US">
                <a:solidFill>
                  <a:srgbClr val="FF0000"/>
                </a:solidFill>
              </a:rPr>
              <a:t>getInstance</a:t>
            </a:r>
            <a:r>
              <a:rPr lang="en-US"/>
              <a:t>() khi được client gọi thông qua tên lớp (vì hàm này là hàm tĩnh) sẽ kiểm tra xem thể hiện </a:t>
            </a:r>
            <a:r>
              <a:rPr lang="en-US">
                <a:solidFill>
                  <a:srgbClr val="FF0000"/>
                </a:solidFill>
              </a:rPr>
              <a:t>instance </a:t>
            </a:r>
            <a:r>
              <a:rPr lang="en-US">
                <a:solidFill>
                  <a:schemeClr val="tx1"/>
                </a:solidFill>
              </a:rPr>
              <a:t>của l</a:t>
            </a:r>
            <a:r>
              <a:rPr lang="en-US"/>
              <a:t>ớp Singleton đã được tạo ra hay chưa, nếu chưa thì nó sẽ thực hiện việc khởi tạo, sau đó lưu trữ đối tượng mới tạo vào biến </a:t>
            </a:r>
            <a:r>
              <a:rPr lang="en-US">
                <a:solidFill>
                  <a:srgbClr val="FF0000"/>
                </a:solidFill>
              </a:rPr>
              <a:t>instance</a:t>
            </a:r>
            <a:r>
              <a:rPr lang="en-US"/>
              <a:t>. Cuối cùng nó trả về biến </a:t>
            </a:r>
            <a:r>
              <a:rPr lang="en-US">
                <a:solidFill>
                  <a:srgbClr val="FF0000"/>
                </a:solidFill>
              </a:rPr>
              <a:t>instance </a:t>
            </a:r>
            <a:r>
              <a:rPr lang="en-US"/>
              <a:t>đó cho client.</a:t>
            </a:r>
          </a:p>
        </p:txBody>
      </p:sp>
      <p:sp>
        <p:nvSpPr>
          <p:cNvPr id="7" name="Rectangle 4"/>
          <p:cNvSpPr>
            <a:spLocks noChangeArrowheads="1"/>
          </p:cNvSpPr>
          <p:nvPr/>
        </p:nvSpPr>
        <p:spPr bwMode="auto">
          <a:xfrm>
            <a:off x="0" y="0"/>
            <a:ext cx="3160450" cy="414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378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fontAlgn="base"/>
            <a:r>
              <a:rPr lang="en-US"/>
              <a:t>Giới hạn số lượng thể hiện của lớp ở một con số nào đó, con số này phải có ý nghĩa nhất định trong chương trình của chúng ta.</a:t>
            </a:r>
          </a:p>
          <a:p>
            <a:pPr lvl="0" fontAlgn="base"/>
            <a:r>
              <a:rPr lang="en-US"/>
              <a:t>Nếu một lớp là Singleton, chúng ta có thể gặp khó khăn khi tạo lớp con của lớp đó.</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Trong C#, người ta dùng hàm get() của Property để trả về đối tượng thay cho hàm getInstance();</a:t>
            </a:r>
          </a:p>
          <a:p>
            <a:r>
              <a:rPr lang="en-US"/>
              <a:t>Trong môi trường lập trình không đa luồng, có nhiều cách để khởi tạo thể hiện instance cho lớp Singleton:</a:t>
            </a:r>
          </a:p>
          <a:p>
            <a:pPr lvl="1"/>
            <a:r>
              <a:rPr lang="en-US"/>
              <a:t>Dùng Lazy Initialization.</a:t>
            </a:r>
          </a:p>
          <a:p>
            <a:pPr lvl="1"/>
            <a:r>
              <a:rPr lang="en-US"/>
              <a:t>Dùng Static Initialization.</a:t>
            </a:r>
          </a:p>
          <a:p>
            <a:r>
              <a:rPr lang="en-US"/>
              <a:t>Tuy nhiên vấn đề trở nên phức tạp hợp trong môi trường lập trình đa luồng, ta phải dùng các phương pháp </a:t>
            </a:r>
          </a:p>
          <a:p>
            <a:endParaRPr lang="en-US"/>
          </a:p>
          <a:p>
            <a:endParaRPr lang="en-US"/>
          </a:p>
          <a:p>
            <a:pPr lvl="1"/>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TotalTime>
  <Words>691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Trebuchet MS</vt:lpstr>
      <vt:lpstr>Wingdings 3</vt:lpstr>
      <vt:lpstr>Facet</vt:lpstr>
      <vt:lpstr>Mẫu Singleton</vt:lpstr>
      <vt:lpstr>Giới thiệu </vt:lpstr>
      <vt:lpstr>Mục đích, ý định </vt:lpstr>
      <vt:lpstr>Khi nào sử dụng?</vt:lpstr>
      <vt:lpstr>Khả năng ứng dụng</vt:lpstr>
      <vt:lpstr>Cấu trúc – Thành phần</vt:lpstr>
      <vt:lpstr>Sự cộng tác</vt:lpstr>
      <vt:lpstr>Các hệ quả mang lại</vt:lpstr>
      <vt:lpstr>Các chú ý liên quan đến cài đặt</vt:lpstr>
      <vt:lpstr>Demo</vt:lpstr>
      <vt:lpstr>Hệ thống thực tế sử dụng</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Abstract Factory</dc:title>
  <dc:creator>Tuan Van Vu</dc:creator>
  <cp:lastModifiedBy>Tuan Van Vu</cp:lastModifiedBy>
  <cp:revision>59</cp:revision>
  <dcterms:created xsi:type="dcterms:W3CDTF">2016-12-04T12:46:37Z</dcterms:created>
  <dcterms:modified xsi:type="dcterms:W3CDTF">2016-12-04T13:56:17Z</dcterms:modified>
</cp:coreProperties>
</file>