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67" r:id="rId5"/>
    <p:sldId id="259" r:id="rId6"/>
    <p:sldId id="268" r:id="rId7"/>
    <p:sldId id="260" r:id="rId8"/>
    <p:sldId id="262" r:id="rId9"/>
    <p:sldId id="263" r:id="rId10"/>
    <p:sldId id="264" r:id="rId11"/>
    <p:sldId id="269" r:id="rId12"/>
    <p:sldId id="266"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6786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1709565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19139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923431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43544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559029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25647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424665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4B4EA-4E57-43B5-9E64-45E867927BA5}"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129648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C4B4EA-4E57-43B5-9E64-45E867927BA5}"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87419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C4B4EA-4E57-43B5-9E64-45E867927BA5}" type="datetimeFigureOut">
              <a:rPr lang="en-US" smtClean="0"/>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3161418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C4B4EA-4E57-43B5-9E64-45E867927BA5}" type="datetimeFigureOut">
              <a:rPr lang="en-US" smtClean="0"/>
              <a:t>12/4/2016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749632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C4B4EA-4E57-43B5-9E64-45E867927BA5}" type="datetimeFigureOut">
              <a:rPr lang="en-US" smtClean="0"/>
              <a:t>12/4/2016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0253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C4B4EA-4E57-43B5-9E64-45E867927BA5}" type="datetimeFigureOut">
              <a:rPr lang="en-US" smtClean="0"/>
              <a:t>12/4/2016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31989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C4B4EA-4E57-43B5-9E64-45E867927BA5}" type="datetimeFigureOut">
              <a:rPr lang="en-US" smtClean="0"/>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291785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C4B4EA-4E57-43B5-9E64-45E867927BA5}" type="datetimeFigureOut">
              <a:rPr lang="en-US" smtClean="0"/>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8A6BD-D825-4B17-801C-257A9666DBFE}" type="slidenum">
              <a:rPr lang="en-US" smtClean="0"/>
              <a:t>‹#›</a:t>
            </a:fld>
            <a:endParaRPr lang="en-US"/>
          </a:p>
        </p:txBody>
      </p:sp>
    </p:spTree>
    <p:extLst>
      <p:ext uri="{BB962C8B-B14F-4D97-AF65-F5344CB8AC3E}">
        <p14:creationId xmlns:p14="http://schemas.microsoft.com/office/powerpoint/2010/main" val="2161511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C4B4EA-4E57-43B5-9E64-45E867927BA5}" type="datetimeFigureOut">
              <a:rPr lang="en-US" smtClean="0"/>
              <a:t>12/4/2016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A48A6BD-D825-4B17-801C-257A9666DBFE}" type="slidenum">
              <a:rPr lang="en-US" smtClean="0"/>
              <a:t>‹#›</a:t>
            </a:fld>
            <a:endParaRPr lang="en-US"/>
          </a:p>
        </p:txBody>
      </p:sp>
    </p:spTree>
    <p:extLst>
      <p:ext uri="{BB962C8B-B14F-4D97-AF65-F5344CB8AC3E}">
        <p14:creationId xmlns:p14="http://schemas.microsoft.com/office/powerpoint/2010/main" val="22945538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hoclaptrinhviet.com/design-pattern-3-mau-factory-method" TargetMode="External"/><Relationship Id="rId2" Type="http://schemas.openxmlformats.org/officeDocument/2006/relationships/hyperlink" Target="http://hoclaptrinhviet.com/design-pattern-2-singleton-pattern.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t>Mẫu Abstract Factory</a:t>
            </a:r>
          </a:p>
        </p:txBody>
      </p:sp>
      <p:sp>
        <p:nvSpPr>
          <p:cNvPr id="3" name="Subtitle 2"/>
          <p:cNvSpPr>
            <a:spLocks noGrp="1"/>
          </p:cNvSpPr>
          <p:nvPr>
            <p:ph type="subTitle" idx="1"/>
          </p:nvPr>
        </p:nvSpPr>
        <p:spPr/>
        <p:txBody>
          <a:bodyPr>
            <a:normAutofit fontScale="25000" lnSpcReduction="20000"/>
          </a:bodyPr>
          <a:lstStyle/>
          <a:p>
            <a:r>
              <a:rPr lang="en-US" sz="7200"/>
              <a:t>Nhóm 28:</a:t>
            </a:r>
          </a:p>
          <a:p>
            <a:r>
              <a:rPr lang="en-US" sz="7200"/>
              <a:t>	Văn Vũ Tuấn</a:t>
            </a:r>
          </a:p>
          <a:p>
            <a:r>
              <a:rPr lang="en-US" sz="7200"/>
              <a:t>Phạm Ngọc Linh</a:t>
            </a:r>
          </a:p>
          <a:p>
            <a:r>
              <a:rPr lang="en-US" sz="7200"/>
              <a:t>Huỳnh Đức Đăng Khoa</a:t>
            </a:r>
            <a:endParaRPr lang="en-US"/>
          </a:p>
        </p:txBody>
      </p:sp>
    </p:spTree>
    <p:extLst>
      <p:ext uri="{BB962C8B-B14F-4D97-AF65-F5344CB8AC3E}">
        <p14:creationId xmlns:p14="http://schemas.microsoft.com/office/powerpoint/2010/main" val="2169249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chú ý liên quan đến cài đặt</a:t>
            </a:r>
          </a:p>
        </p:txBody>
      </p:sp>
      <p:sp>
        <p:nvSpPr>
          <p:cNvPr id="3" name="Content Placeholder 2"/>
          <p:cNvSpPr>
            <a:spLocks noGrp="1"/>
          </p:cNvSpPr>
          <p:nvPr>
            <p:ph idx="1"/>
          </p:nvPr>
        </p:nvSpPr>
        <p:spPr/>
        <p:txBody>
          <a:bodyPr/>
          <a:lstStyle/>
          <a:p>
            <a:r>
              <a:rPr lang="en-US"/>
              <a:t>Lớp AbstractFactory  chỉ khai báo duy nhất </a:t>
            </a:r>
            <a:r>
              <a:rPr lang="en-US"/>
              <a:t>1 giao diện </a:t>
            </a:r>
            <a:r>
              <a:rPr lang="en-US"/>
              <a:t>cho việc khởi tạo sản phẩm (products), còn việc tạo ra các thể hiện là nhiệm vụ của các ConcreteFactory.</a:t>
            </a:r>
          </a:p>
          <a:p>
            <a:r>
              <a:rPr lang="en-US"/>
              <a:t>Mỗi ConcreteFacoty chịu trách nhiệm cho việc tạo ra một sản phẩm duy nhất.</a:t>
            </a:r>
          </a:p>
        </p:txBody>
      </p:sp>
    </p:spTree>
    <p:extLst>
      <p:ext uri="{BB962C8B-B14F-4D97-AF65-F5344CB8AC3E}">
        <p14:creationId xmlns:p14="http://schemas.microsoft.com/office/powerpoint/2010/main" val="1313416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mẫu có liên quan</a:t>
            </a:r>
            <a:endParaRPr lang="en-US" b="1"/>
          </a:p>
        </p:txBody>
      </p:sp>
      <p:sp>
        <p:nvSpPr>
          <p:cNvPr id="3" name="Content Placeholder 2"/>
          <p:cNvSpPr>
            <a:spLocks noGrp="1"/>
          </p:cNvSpPr>
          <p:nvPr>
            <p:ph idx="1"/>
          </p:nvPr>
        </p:nvSpPr>
        <p:spPr/>
        <p:txBody>
          <a:bodyPr/>
          <a:lstStyle/>
          <a:p>
            <a:r>
              <a:rPr lang="en-US"/>
              <a:t>Mẫu </a:t>
            </a:r>
            <a:r>
              <a:rPr lang="en-US" b="1"/>
              <a:t>Abstract Factory</a:t>
            </a:r>
            <a:r>
              <a:rPr lang="en-US"/>
              <a:t> thường được cài đặt cùng với mẫu </a:t>
            </a:r>
            <a:r>
              <a:rPr lang="en-US" b="1" u="sng">
                <a:hlinkClick r:id="rId2"/>
              </a:rPr>
              <a:t>Singleton</a:t>
            </a:r>
            <a:r>
              <a:rPr lang="en-US"/>
              <a:t>, </a:t>
            </a:r>
            <a:r>
              <a:rPr lang="en-US" b="1" u="sng">
                <a:hlinkClick r:id="rId3"/>
              </a:rPr>
              <a:t>Factory Method</a:t>
            </a:r>
            <a:r>
              <a:rPr lang="en-US"/>
              <a:t> đôi khi còn đi chung với mẫu </a:t>
            </a:r>
            <a:r>
              <a:rPr lang="en-US" b="1"/>
              <a:t>Prototype</a:t>
            </a:r>
            <a:r>
              <a:rPr lang="en-US"/>
              <a:t>. Các lớp con cụ thể thường được cài đặt bằng mẫu singleton. Bởi vì mẫu singleton có thể tạo các đối tượng nhất quán ta có thể gọi nó ở bất cứ đâu trong chương trình</a:t>
            </a:r>
          </a:p>
          <a:p>
            <a:endParaRPr lang="en-US" b="1"/>
          </a:p>
        </p:txBody>
      </p:sp>
    </p:spTree>
    <p:extLst>
      <p:ext uri="{BB962C8B-B14F-4D97-AF65-F5344CB8AC3E}">
        <p14:creationId xmlns:p14="http://schemas.microsoft.com/office/powerpoint/2010/main" val="2917200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Ví dụ về một số hệ thống thực tế</a:t>
            </a:r>
          </a:p>
        </p:txBody>
      </p:sp>
      <p:sp>
        <p:nvSpPr>
          <p:cNvPr id="3" name="Content Placeholder 2"/>
          <p:cNvSpPr>
            <a:spLocks noGrp="1"/>
          </p:cNvSpPr>
          <p:nvPr>
            <p:ph idx="1"/>
          </p:nvPr>
        </p:nvSpPr>
        <p:spPr/>
        <p:txBody>
          <a:bodyPr/>
          <a:lstStyle/>
          <a:p>
            <a:r>
              <a:rPr lang="en-US"/>
              <a:t>Trong .NET, các lớp kết nối CSDL dùng để kết nối đến các hệ quản trị cơ sở dữ liệu khác như như SQL Server, Oracle, MySQL.. </a:t>
            </a:r>
          </a:p>
          <a:p>
            <a:endParaRPr lang="en-US"/>
          </a:p>
        </p:txBody>
      </p:sp>
    </p:spTree>
    <p:extLst>
      <p:ext uri="{BB962C8B-B14F-4D97-AF65-F5344CB8AC3E}">
        <p14:creationId xmlns:p14="http://schemas.microsoft.com/office/powerpoint/2010/main" val="249959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Demo</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73607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Giới thiệu	</a:t>
            </a:r>
          </a:p>
        </p:txBody>
      </p:sp>
      <p:sp>
        <p:nvSpPr>
          <p:cNvPr id="3" name="Content Placeholder 2"/>
          <p:cNvSpPr>
            <a:spLocks noGrp="1"/>
          </p:cNvSpPr>
          <p:nvPr>
            <p:ph idx="1"/>
          </p:nvPr>
        </p:nvSpPr>
        <p:spPr/>
        <p:txBody>
          <a:bodyPr/>
          <a:lstStyle/>
          <a:p>
            <a:r>
              <a:rPr lang="en-US"/>
              <a:t>Tên đầy đủ: </a:t>
            </a:r>
            <a:r>
              <a:rPr lang="en-US" b="1"/>
              <a:t>Abstract Factory pattern.</a:t>
            </a:r>
          </a:p>
          <a:p>
            <a:r>
              <a:rPr lang="en-US"/>
              <a:t>Tên ngắn gọn</a:t>
            </a:r>
            <a:r>
              <a:rPr lang="en-US" b="1"/>
              <a:t>: Abstract Factory.</a:t>
            </a:r>
          </a:p>
          <a:p>
            <a:r>
              <a:rPr lang="en-US"/>
              <a:t>Phân loại: </a:t>
            </a:r>
            <a:r>
              <a:rPr lang="en-US" b="1"/>
              <a:t>Creational Patterns</a:t>
            </a:r>
            <a:r>
              <a:rPr lang="en-US"/>
              <a:t>.</a:t>
            </a:r>
          </a:p>
        </p:txBody>
      </p:sp>
    </p:spTree>
    <p:extLst>
      <p:ext uri="{BB962C8B-B14F-4D97-AF65-F5344CB8AC3E}">
        <p14:creationId xmlns:p14="http://schemas.microsoft.com/office/powerpoint/2010/main" val="4211702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Khái niệm		</a:t>
            </a:r>
          </a:p>
        </p:txBody>
      </p:sp>
      <p:sp>
        <p:nvSpPr>
          <p:cNvPr id="3" name="Content Placeholder 2"/>
          <p:cNvSpPr>
            <a:spLocks noGrp="1"/>
          </p:cNvSpPr>
          <p:nvPr>
            <p:ph idx="1"/>
          </p:nvPr>
        </p:nvSpPr>
        <p:spPr/>
        <p:txBody>
          <a:bodyPr/>
          <a:lstStyle/>
          <a:p>
            <a:r>
              <a:rPr lang="en-US"/>
              <a:t>Cung cấp một giao diện lớp có chức năng tạo ra các đối tượng độc lập có liên quan hoặc có sự phụ thuộc lẫn nhau mà không chỉ ra đó là lớp cụ thể của đối tượng đó tại thời điểm khởi tạo chúng.</a:t>
            </a:r>
          </a:p>
          <a:p>
            <a:endParaRPr lang="en-US"/>
          </a:p>
        </p:txBody>
      </p:sp>
    </p:spTree>
    <p:extLst>
      <p:ext uri="{BB962C8B-B14F-4D97-AF65-F5344CB8AC3E}">
        <p14:creationId xmlns:p14="http://schemas.microsoft.com/office/powerpoint/2010/main" val="2266657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Mục đích, ý định</a:t>
            </a:r>
          </a:p>
        </p:txBody>
      </p:sp>
      <p:sp>
        <p:nvSpPr>
          <p:cNvPr id="3" name="Content Placeholder 2"/>
          <p:cNvSpPr>
            <a:spLocks noGrp="1"/>
          </p:cNvSpPr>
          <p:nvPr>
            <p:ph idx="1"/>
          </p:nvPr>
        </p:nvSpPr>
        <p:spPr/>
        <p:txBody>
          <a:bodyPr/>
          <a:lstStyle/>
          <a:p>
            <a:r>
              <a:rPr lang="en-US"/>
              <a:t>Mẫu thiết kế Abstract Factory đóng gói một nhóm những lớp đóng vai trò "Người sản xuất" (Factory) trong ứng dụng, những lớp này sẽ được dùng để tạo ra các đối tượng. </a:t>
            </a:r>
          </a:p>
          <a:p>
            <a:r>
              <a:rPr lang="en-US"/>
              <a:t>Các lớp sản xuất này có chung một giao diện được kế thừa từ một lớp cha thuần ảo gọi là "lớp sản xuất ảo".</a:t>
            </a:r>
          </a:p>
          <a:p>
            <a:endParaRPr lang="en-US"/>
          </a:p>
        </p:txBody>
      </p:sp>
    </p:spTree>
    <p:extLst>
      <p:ext uri="{BB962C8B-B14F-4D97-AF65-F5344CB8AC3E}">
        <p14:creationId xmlns:p14="http://schemas.microsoft.com/office/powerpoint/2010/main" val="2795534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Khi nào sử dụng</a:t>
            </a:r>
          </a:p>
        </p:txBody>
      </p:sp>
      <p:sp>
        <p:nvSpPr>
          <p:cNvPr id="3" name="Content Placeholder 2"/>
          <p:cNvSpPr>
            <a:spLocks noGrp="1"/>
          </p:cNvSpPr>
          <p:nvPr>
            <p:ph idx="1"/>
          </p:nvPr>
        </p:nvSpPr>
        <p:spPr/>
        <p:txBody>
          <a:bodyPr/>
          <a:lstStyle/>
          <a:p>
            <a:pPr lvl="0" fontAlgn="base"/>
            <a:r>
              <a:rPr lang="en-US"/>
              <a:t>Khi ta cần tạo ra các đối tượng mà ta không xác định được chúng thuộc về lớp nào trong thời điểm khởi tạo, khi đó nhờ vào lớp cơ sở hoặc giao diện chung của các đối tượng đó và sử dụng mẫu này để các factory tự tạo ra các đối tượng phù hợp với yêu cầu.</a:t>
            </a:r>
          </a:p>
          <a:p>
            <a:pPr lvl="0" fontAlgn="base"/>
            <a:r>
              <a:rPr lang="en-US"/>
              <a:t>Hoạt động bên phía hệ thống bên phía client cần độc lập – (hay không quan tâm) cách thức các đối tượng được tạo ra.</a:t>
            </a:r>
          </a:p>
          <a:p>
            <a:pPr lvl="0" fontAlgn="base"/>
            <a:r>
              <a:rPr lang="en-US"/>
              <a:t>Khi hệ thống cần sử dụng các đối tượng thuộc cùng một cây phân cấp, hoặc sử dụng chúng một cách đồng thời.</a:t>
            </a:r>
          </a:p>
          <a:p>
            <a:r>
              <a:rPr lang="en-US"/>
              <a:t>Đóng gói các thư viện cho phần mềm, che giấu cách thức thực thi bên trong.</a:t>
            </a:r>
          </a:p>
        </p:txBody>
      </p:sp>
    </p:spTree>
    <p:extLst>
      <p:ext uri="{BB962C8B-B14F-4D97-AF65-F5344CB8AC3E}">
        <p14:creationId xmlns:p14="http://schemas.microsoft.com/office/powerpoint/2010/main" val="3254169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Khả năng ứng dụng</a:t>
            </a:r>
          </a:p>
        </p:txBody>
      </p:sp>
      <p:sp>
        <p:nvSpPr>
          <p:cNvPr id="3" name="Content Placeholder 2"/>
          <p:cNvSpPr>
            <a:spLocks noGrp="1"/>
          </p:cNvSpPr>
          <p:nvPr>
            <p:ph idx="1"/>
          </p:nvPr>
        </p:nvSpPr>
        <p:spPr/>
        <p:txBody>
          <a:bodyPr>
            <a:normAutofit/>
          </a:bodyPr>
          <a:lstStyle/>
          <a:p>
            <a:r>
              <a:rPr lang="en-US"/>
              <a:t>Ta có thể sử dụng mẫu này trong các trường hợp</a:t>
            </a:r>
          </a:p>
          <a:p>
            <a:pPr lvl="1" fontAlgn="base"/>
            <a:r>
              <a:rPr lang="en-US"/>
              <a:t>Phía client sẽ không phụ thuộc vào việc những sản phẩm được tạo ra như thế nào.</a:t>
            </a:r>
            <a:endParaRPr lang="en-US" sz="1200"/>
          </a:p>
          <a:p>
            <a:pPr lvl="1" fontAlgn="base"/>
            <a:r>
              <a:rPr lang="en-US"/>
              <a:t>Ứng dụng sẽ được cấu hình với một hoặc nhiều họ sản phẩm.</a:t>
            </a:r>
            <a:endParaRPr lang="en-US" sz="1200"/>
          </a:p>
          <a:p>
            <a:pPr lvl="1" fontAlgn="base"/>
            <a:r>
              <a:rPr lang="en-US"/>
              <a:t>Các đối tượng cần phải được tạo ra như một tập hợp để có thể tương thích với nhau</a:t>
            </a:r>
            <a:endParaRPr lang="en-US" sz="1200"/>
          </a:p>
          <a:p>
            <a:pPr lvl="1" fontAlgn="base"/>
            <a:r>
              <a:rPr lang="en-US"/>
              <a:t>Chúng ta muốn cung cấp một tập các lớp và chúng ta muốn thể hiện các ràng buộc, các mối quan hệ giữa chúng mà không phải là các thực thi của chúng (interface). Trong trường hợp không định nghĩa được các lớp trừu tượng Product thì việc tạo ra các ConcreteProduct theo mẫu này là rất khó hoặc không thể.</a:t>
            </a:r>
            <a:endParaRPr lang="en-US" sz="1200"/>
          </a:p>
          <a:p>
            <a:pPr lvl="1"/>
            <a:endParaRPr lang="en-US"/>
          </a:p>
        </p:txBody>
      </p:sp>
    </p:spTree>
    <p:extLst>
      <p:ext uri="{BB962C8B-B14F-4D97-AF65-F5344CB8AC3E}">
        <p14:creationId xmlns:p14="http://schemas.microsoft.com/office/powerpoint/2010/main" val="3202979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Cấu </a:t>
            </a:r>
            <a:r>
              <a:rPr lang="en-US" b="1"/>
              <a:t>trúc - </a:t>
            </a:r>
            <a:r>
              <a:rPr lang="en-US" b="1"/>
              <a:t>Thành phần</a:t>
            </a:r>
            <a:endParaRPr lang="en-US" b="1"/>
          </a:p>
        </p:txBody>
      </p:sp>
      <p:pic>
        <p:nvPicPr>
          <p:cNvPr id="1026" name="Picture 2" descr="https://lh5.googleusercontent.com/TW5Lq46EM4dmOLyH_miio-_CcSWqVyKB803nHD1-DEPpFT-XhCWifxXVrcQL_i7jk5Gs4t6wzLbMQP6MLAp616_nsd1HSOVqquLxmA_ykVQjQT4300yEUAu-s3gwT78zgnzjXjvb"/>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677334" y="2160588"/>
            <a:ext cx="4054464" cy="400775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sz="half" idx="2"/>
          </p:nvPr>
        </p:nvSpPr>
        <p:spPr/>
        <p:txBody>
          <a:bodyPr>
            <a:normAutofit fontScale="77500" lnSpcReduction="20000"/>
          </a:bodyPr>
          <a:lstStyle/>
          <a:p>
            <a:pPr lvl="0" fontAlgn="base"/>
            <a:r>
              <a:rPr lang="en-US" b="1"/>
              <a:t>AbstractFactory</a:t>
            </a:r>
            <a:r>
              <a:rPr lang="en-US"/>
              <a:t>: Định nghĩa một giao diện chung cho các operation tạo ra đối tượng.</a:t>
            </a:r>
            <a:endParaRPr lang="en-US"/>
          </a:p>
          <a:p>
            <a:pPr lvl="0" fontAlgn="base"/>
            <a:r>
              <a:rPr lang="en-US" b="1"/>
              <a:t>ConcreteFactory</a:t>
            </a:r>
            <a:r>
              <a:rPr lang="en-US"/>
              <a:t>: Lớp này hiện thực giao diện AbstracFactory cài </a:t>
            </a:r>
            <a:r>
              <a:rPr lang="en-US"/>
              <a:t>đặt các phương thức </a:t>
            </a:r>
            <a:r>
              <a:rPr lang="en-US"/>
              <a:t>tạo đối </a:t>
            </a:r>
            <a:r>
              <a:rPr lang="en-US"/>
              <a:t>tượng </a:t>
            </a:r>
            <a:r>
              <a:rPr lang="en-US"/>
              <a:t>cụ thể.</a:t>
            </a:r>
            <a:endParaRPr lang="en-US"/>
          </a:p>
          <a:p>
            <a:pPr lvl="0" fontAlgn="base"/>
            <a:r>
              <a:rPr lang="en-US" b="1"/>
              <a:t>AbstractProduct</a:t>
            </a:r>
            <a:r>
              <a:rPr lang="en-US"/>
              <a:t>: Khai báo dạng interface hoặc abstract class để định nghĩa một giao diện chung cho đối tượng kế thừa từ nó, nhờ vào lớp này để xây dựng nên các đối tượng có mối quan hệ với nhau.</a:t>
            </a:r>
          </a:p>
          <a:p>
            <a:pPr lvl="0" fontAlgn="base"/>
            <a:r>
              <a:rPr lang="en-US" b="1"/>
              <a:t>Product</a:t>
            </a:r>
            <a:r>
              <a:rPr lang="en-US"/>
              <a:t>: Cài đặt của các đối tượng cụ thể, cài đặt các phương thức được quy định tại AbstractProduct.</a:t>
            </a:r>
          </a:p>
          <a:p>
            <a:pPr lvl="0" fontAlgn="base"/>
            <a:r>
              <a:rPr lang="en-US" b="1"/>
              <a:t>Client</a:t>
            </a:r>
            <a:r>
              <a:rPr lang="en-US"/>
              <a:t>: là đối tượng sử dụng AbstractFactory và các AbstractProduct để tạo ra các Product bằng cách gọi cách gọi các Factory con tương ứng mà không cần quan tâm đến kiểu dữ liệu của chúng.</a:t>
            </a:r>
          </a:p>
          <a:p>
            <a:endParaRPr lang="en-US"/>
          </a:p>
        </p:txBody>
      </p:sp>
    </p:spTree>
    <p:extLst>
      <p:ext uri="{BB962C8B-B14F-4D97-AF65-F5344CB8AC3E}">
        <p14:creationId xmlns:p14="http://schemas.microsoft.com/office/powerpoint/2010/main" val="1137891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Mối quan hệ</a:t>
            </a:r>
          </a:p>
        </p:txBody>
      </p:sp>
      <p:pic>
        <p:nvPicPr>
          <p:cNvPr id="4" name="Content Placeholder 3" descr="https://lh3.googleusercontent.com/ZZOi-ivH9bmyFrF-UpVfVxdu9X8aGx2vhlvjguV2tOTZbet1oxu0N4V5n2mRXYKVejLyPiN8qfhb6JdvkPpIkVVLF_-nnH2THueKBEcLQHFIr8TP6zDptMbnO6uQb3XlLSOynkRU"/>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7593" y="2160588"/>
            <a:ext cx="7076852" cy="3881437"/>
          </a:xfrm>
          <a:prstGeom prst="rect">
            <a:avLst/>
          </a:prstGeom>
          <a:noFill/>
          <a:ln>
            <a:noFill/>
          </a:ln>
        </p:spPr>
      </p:pic>
    </p:spTree>
    <p:extLst>
      <p:ext uri="{BB962C8B-B14F-4D97-AF65-F5344CB8AC3E}">
        <p14:creationId xmlns:p14="http://schemas.microsoft.com/office/powerpoint/2010/main" val="1283871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hệ quả mang lại</a:t>
            </a:r>
          </a:p>
        </p:txBody>
      </p:sp>
      <p:sp>
        <p:nvSpPr>
          <p:cNvPr id="3" name="Content Placeholder 2"/>
          <p:cNvSpPr>
            <a:spLocks noGrp="1"/>
          </p:cNvSpPr>
          <p:nvPr>
            <p:ph idx="1"/>
          </p:nvPr>
        </p:nvSpPr>
        <p:spPr/>
        <p:txBody>
          <a:bodyPr/>
          <a:lstStyle/>
          <a:p>
            <a:pPr lvl="0" fontAlgn="base"/>
            <a:r>
              <a:rPr lang="en-US"/>
              <a:t>Tách rời việc định nghĩa các đối tượng và việc tạo ra các đối tượng đó.</a:t>
            </a:r>
          </a:p>
          <a:p>
            <a:pPr lvl="0" fontAlgn="base"/>
            <a:r>
              <a:rPr lang="en-US"/>
              <a:t>Các thư viện được xây dựng bằng cách áp dụng mẫu này làm tăng tính đóng gói (encapsulation) che giấu các thực thi bên trong nó. </a:t>
            </a:r>
          </a:p>
          <a:p>
            <a:pPr lvl="0" fontAlgn="base"/>
            <a:r>
              <a:rPr lang="en-US"/>
              <a:t>Dễ dàng quản lý việc tạo ra các đối tượng có cùng mối quan hệ (cùng kế thừa từ inteface hay asbtract class).</a:t>
            </a:r>
          </a:p>
          <a:p>
            <a:pPr lvl="0" fontAlgn="base"/>
            <a:r>
              <a:rPr lang="en-US"/>
              <a:t>Mỗi khi có thêm một "sản phẩm" mới cần tạo ta lại phải định nghĩa thêm một lớp "sản xuất“.</a:t>
            </a:r>
          </a:p>
          <a:p>
            <a:endParaRPr lang="en-US"/>
          </a:p>
        </p:txBody>
      </p:sp>
    </p:spTree>
    <p:extLst>
      <p:ext uri="{BB962C8B-B14F-4D97-AF65-F5344CB8AC3E}">
        <p14:creationId xmlns:p14="http://schemas.microsoft.com/office/powerpoint/2010/main" val="35295884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99</TotalTime>
  <Words>778</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Mẫu Abstract Factory</vt:lpstr>
      <vt:lpstr>Giới thiệu </vt:lpstr>
      <vt:lpstr>Khái niệm  </vt:lpstr>
      <vt:lpstr>Mục đích, ý định</vt:lpstr>
      <vt:lpstr>Khi nào sử dụng</vt:lpstr>
      <vt:lpstr>Khả năng ứng dụng</vt:lpstr>
      <vt:lpstr>Cấu trúc - Thành phần</vt:lpstr>
      <vt:lpstr>Mối quan hệ</vt:lpstr>
      <vt:lpstr>Các hệ quả mang lại</vt:lpstr>
      <vt:lpstr>Các chú ý liên quan đến cài đặt</vt:lpstr>
      <vt:lpstr>Các mẫu có liên quan</vt:lpstr>
      <vt:lpstr>Ví dụ về một số hệ thống thực tế</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dc:title>
  <dc:creator>Tuan Van Vu</dc:creator>
  <cp:lastModifiedBy>Tuan Van Vu</cp:lastModifiedBy>
  <cp:revision>23</cp:revision>
  <dcterms:created xsi:type="dcterms:W3CDTF">2016-11-11T15:20:19Z</dcterms:created>
  <dcterms:modified xsi:type="dcterms:W3CDTF">2016-12-04T14:31:54Z</dcterms:modified>
</cp:coreProperties>
</file>