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1" r:id="rId2"/>
  </p:sldMasterIdLst>
  <p:notesMasterIdLst>
    <p:notesMasterId r:id="rId17"/>
  </p:notesMasterIdLst>
  <p:handoutMasterIdLst>
    <p:handoutMasterId r:id="rId18"/>
  </p:handoutMasterIdLst>
  <p:sldIdLst>
    <p:sldId id="295" r:id="rId3"/>
    <p:sldId id="275" r:id="rId4"/>
    <p:sldId id="276" r:id="rId5"/>
    <p:sldId id="277" r:id="rId6"/>
    <p:sldId id="287" r:id="rId7"/>
    <p:sldId id="278" r:id="rId8"/>
    <p:sldId id="280" r:id="rId9"/>
    <p:sldId id="281" r:id="rId10"/>
    <p:sldId id="282" r:id="rId11"/>
    <p:sldId id="284" r:id="rId12"/>
    <p:sldId id="285" r:id="rId13"/>
    <p:sldId id="292" r:id="rId14"/>
    <p:sldId id="293" r:id="rId15"/>
    <p:sldId id="294"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67564" autoAdjust="0"/>
  </p:normalViewPr>
  <p:slideViewPr>
    <p:cSldViewPr>
      <p:cViewPr>
        <p:scale>
          <a:sx n="75" d="100"/>
          <a:sy n="75" d="100"/>
        </p:scale>
        <p:origin x="1908" y="11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mẫu</a:t>
            </a:r>
            <a:r>
              <a:rPr lang="en-US" sz="1200" kern="1200">
                <a:solidFill>
                  <a:schemeClr val="tx1"/>
                </a:solidFill>
                <a:effectLst/>
                <a:latin typeface="+mn-lt"/>
                <a:ea typeface="+mn-ea"/>
                <a:cs typeface="+mn-cs"/>
              </a:rPr>
              <a:t> Proxy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sử</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dụng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biểu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diễn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phức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tạp</a:t>
            </a:r>
            <a:r>
              <a:rPr lang="en-US" sz="1200" kern="1200">
                <a:solidFill>
                  <a:schemeClr val="tx1"/>
                </a:solidFill>
                <a:effectLst/>
                <a:latin typeface="+mn-lt"/>
                <a:ea typeface="+mn-ea"/>
                <a:cs typeface="+mn-cs"/>
              </a:rPr>
              <a:t> hay </a:t>
            </a:r>
            <a:r>
              <a:rPr lang="en-US" sz="1200" kern="1200" err="1">
                <a:solidFill>
                  <a:schemeClr val="tx1"/>
                </a:solidFill>
                <a:effectLst/>
                <a:latin typeface="+mn-lt"/>
                <a:ea typeface="+mn-ea"/>
                <a:cs typeface="+mn-cs"/>
              </a:rPr>
              <a:t>tốn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để</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bằng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thứ</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đơn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hơn</a:t>
            </a:r>
            <a:r>
              <a:rPr lang="en-US" sz="1200" kern="1200">
                <a:solidFill>
                  <a:schemeClr val="tx1"/>
                </a:solidFill>
                <a:effectLst/>
                <a:latin typeface="+mn-lt"/>
                <a:ea typeface="+mn-ea"/>
                <a:cs typeface="+mn-cs"/>
              </a:rPr>
              <a:t>.</a:t>
            </a:r>
          </a:p>
          <a:p>
            <a:r>
              <a:rPr lang="en-US" sz="1200" kern="1200" err="1">
                <a:solidFill>
                  <a:schemeClr val="tx1"/>
                </a:solidFill>
                <a:effectLst/>
                <a:latin typeface="+mn-lt"/>
                <a:ea typeface="+mn-ea"/>
                <a:cs typeface="+mn-cs"/>
              </a:rPr>
              <a:t>Nếu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việc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ra</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mới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mất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nhiều</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gian</a:t>
            </a:r>
            <a:r>
              <a:rPr lang="en-US" sz="1200" kern="1200">
                <a:solidFill>
                  <a:schemeClr val="tx1"/>
                </a:solidFill>
                <a:effectLst/>
                <a:latin typeface="+mn-lt"/>
                <a:ea typeface="+mn-ea"/>
                <a:cs typeface="+mn-cs"/>
              </a:rPr>
              <a:t> hay </a:t>
            </a:r>
            <a:r>
              <a:rPr lang="en-US" sz="1200" kern="1200" err="1">
                <a:solidFill>
                  <a:schemeClr val="tx1"/>
                </a:solidFill>
                <a:effectLst/>
                <a:latin typeface="+mn-lt"/>
                <a:ea typeface="+mn-ea"/>
                <a:cs typeface="+mn-cs"/>
              </a:rPr>
              <a:t>tài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nguyên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máy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tính</a:t>
            </a:r>
            <a:r>
              <a:rPr lang="en-US" sz="1200" kern="1200">
                <a:solidFill>
                  <a:schemeClr val="tx1"/>
                </a:solidFill>
                <a:effectLst/>
                <a:latin typeface="+mn-lt"/>
                <a:ea typeface="+mn-ea"/>
                <a:cs typeface="+mn-cs"/>
              </a:rPr>
              <a:t>, Proxy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phép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r>
              <a:rPr lang="en-US" sz="1200" kern="1200" err="1">
                <a:solidFill>
                  <a:schemeClr val="tx1"/>
                </a:solidFill>
                <a:effectLst/>
                <a:latin typeface="+mn-lt"/>
                <a:ea typeface="+mn-ea"/>
                <a:cs typeface="+mn-cs"/>
              </a:rPr>
              <a:t>trì</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hoãn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quá</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trình</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tạo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chúng</a:t>
            </a:r>
            <a:r>
              <a:rPr lang="en-US" sz="1200" kern="1200">
                <a:solidFill>
                  <a:schemeClr val="tx1"/>
                </a:solidFill>
                <a:effectLst/>
                <a:latin typeface="+mn-lt"/>
                <a:ea typeface="+mn-ea"/>
                <a:cs typeface="+mn-cs"/>
              </a:rPr>
              <a:t> ta </a:t>
            </a:r>
            <a:r>
              <a:rPr lang="en-US" sz="1200" kern="1200" err="1">
                <a:solidFill>
                  <a:schemeClr val="tx1"/>
                </a:solidFill>
                <a:effectLst/>
                <a:latin typeface="+mn-lt"/>
                <a:ea typeface="+mn-ea"/>
                <a:cs typeface="+mn-cs"/>
              </a:rPr>
              <a:t>cần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a:t>
            </a:r>
          </a:p>
          <a:p>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mẫu</a:t>
            </a:r>
            <a:r>
              <a:rPr lang="en-US" sz="1200" kern="1200">
                <a:solidFill>
                  <a:schemeClr val="tx1"/>
                </a:solidFill>
                <a:effectLst/>
                <a:latin typeface="+mn-lt"/>
                <a:ea typeface="+mn-ea"/>
                <a:cs typeface="+mn-cs"/>
              </a:rPr>
              <a:t> Proxy </a:t>
            </a:r>
            <a:r>
              <a:rPr lang="en-US" sz="1200" kern="1200" err="1">
                <a:solidFill>
                  <a:schemeClr val="tx1"/>
                </a:solidFill>
                <a:effectLst/>
                <a:latin typeface="+mn-lt"/>
                <a:ea typeface="+mn-ea"/>
                <a:cs typeface="+mn-cs"/>
              </a:rPr>
              <a:t>thường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chung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phương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thúc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giống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như</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nó</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đại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diện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một</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khi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nạp</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vào</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bộ</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nhớ</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các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lời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gọi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hàm</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đến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đối</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tượng</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thực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sự</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này</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sẽ</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được</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chuyển</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tiếp</a:t>
            </a:r>
            <a:r>
              <a:rPr lang="en-US" sz="1200" kern="1200">
                <a:solidFill>
                  <a:schemeClr val="tx1"/>
                </a:solidFill>
                <a:effectLst/>
                <a:latin typeface="+mn-lt"/>
                <a:ea typeface="+mn-ea"/>
                <a:cs typeface="+mn-cs"/>
              </a:rPr>
              <a:t>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Đối tượng Proxy sẽ là đối tượng trung gian và là một lớp bảo vệ cho đối tượng RealSubject khi có truy cập đến đối tượng này</a:t>
            </a:r>
          </a:p>
          <a:p>
            <a:r>
              <a:rPr lang="vi-VN"/>
              <a:t>Không phải tất cả các truy cập đều phải thông qua Proxy</a:t>
            </a:r>
          </a:p>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3839607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152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398651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a:ln w="3175" cmpd="sng">
                  <a:noFill/>
                </a:ln>
                <a:solidFill>
                  <a:schemeClr val="accent1">
                    <a:lumMod val="60000"/>
                    <a:lumOff val="40000"/>
                  </a:schemeClr>
                </a:solidFill>
                <a:latin typeface="Arial"/>
              </a:rPr>
              <a:t>”</a:t>
            </a:r>
            <a:endParaRPr lang="en-US" sz="1799">
              <a:solidFill>
                <a:schemeClr val="accent1">
                  <a:lumMod val="60000"/>
                  <a:lumOff val="40000"/>
                </a:schemeClr>
              </a:solidFill>
              <a:latin typeface="Arial"/>
            </a:endParaRPr>
          </a:p>
        </p:txBody>
      </p:sp>
    </p:spTree>
    <p:extLst>
      <p:ext uri="{BB962C8B-B14F-4D97-AF65-F5344CB8AC3E}">
        <p14:creationId xmlns:p14="http://schemas.microsoft.com/office/powerpoint/2010/main" val="235068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2092292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2100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extLst>
      <p:ext uri="{BB962C8B-B14F-4D97-AF65-F5344CB8AC3E}">
        <p14:creationId xmlns:p14="http://schemas.microsoft.com/office/powerpoint/2010/main" val="1239469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009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26063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5060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69882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8761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75667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9545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79642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1968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6055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1/7/2017</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76529592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err="1"/>
              <a:t>Mẫu</a:t>
            </a:r>
            <a:r>
              <a:rPr lang="en-US"/>
              <a:t> Proxy</a:t>
            </a:r>
            <a:endParaRPr lang="en-US"/>
          </a:p>
        </p:txBody>
      </p:sp>
      <p:sp>
        <p:nvSpPr>
          <p:cNvPr id="6" name="Subtitle 5"/>
          <p:cNvSpPr>
            <a:spLocks noGrp="1"/>
          </p:cNvSpPr>
          <p:nvPr>
            <p:ph type="subTitle" idx="1"/>
          </p:nvPr>
        </p:nvSpPr>
        <p:spPr>
          <a:xfrm>
            <a:off x="1506675" y="4050834"/>
            <a:ext cx="7764913" cy="1359366"/>
          </a:xfrm>
        </p:spPr>
        <p:txBody>
          <a:bodyPr>
            <a:normAutofit fontScale="92500" lnSpcReduction="20000"/>
          </a:bodyPr>
          <a:lstStyle/>
          <a:p>
            <a:r>
              <a:rPr lang="en-US" err="1"/>
              <a:t>Nhóm</a:t>
            </a:r>
            <a:r>
              <a:rPr lang="en-US"/>
              <a:t> </a:t>
            </a:r>
            <a:r>
              <a:rPr lang="en-US" err="1"/>
              <a:t>trình</a:t>
            </a:r>
            <a:r>
              <a:rPr lang="en-US"/>
              <a:t> </a:t>
            </a:r>
            <a:r>
              <a:rPr lang="en-US" err="1"/>
              <a:t>bày</a:t>
            </a:r>
            <a:r>
              <a:rPr lang="en-US"/>
              <a:t>: 28</a:t>
            </a:r>
          </a:p>
          <a:p>
            <a:r>
              <a:rPr lang="en-US" err="1"/>
              <a:t>Văn</a:t>
            </a:r>
            <a:r>
              <a:rPr lang="en-US"/>
              <a:t> </a:t>
            </a:r>
            <a:r>
              <a:rPr lang="en-US" err="1"/>
              <a:t>Vũ</a:t>
            </a:r>
            <a:r>
              <a:rPr lang="en-US"/>
              <a:t> </a:t>
            </a:r>
            <a:r>
              <a:rPr lang="en-US" err="1"/>
              <a:t>Tuấn</a:t>
            </a:r>
            <a:endParaRPr lang="en-US"/>
          </a:p>
          <a:p>
            <a:r>
              <a:rPr lang="en-US" err="1"/>
              <a:t>Phạm</a:t>
            </a:r>
            <a:r>
              <a:rPr lang="en-US"/>
              <a:t> </a:t>
            </a:r>
            <a:r>
              <a:rPr lang="en-US" err="1"/>
              <a:t>Ngọc</a:t>
            </a:r>
            <a:r>
              <a:rPr lang="en-US"/>
              <a:t> Linh</a:t>
            </a:r>
          </a:p>
          <a:p>
            <a:r>
              <a:rPr lang="en-US" err="1"/>
              <a:t>Huỳnh</a:t>
            </a:r>
            <a:r>
              <a:rPr lang="en-US"/>
              <a:t> </a:t>
            </a:r>
            <a:r>
              <a:rPr lang="en-US" err="1"/>
              <a:t>Đức</a:t>
            </a:r>
            <a:r>
              <a:rPr lang="en-US"/>
              <a:t> </a:t>
            </a:r>
            <a:r>
              <a:rPr lang="en-US" err="1"/>
              <a:t>Đăng</a:t>
            </a:r>
            <a:r>
              <a:rPr lang="en-US"/>
              <a:t> </a:t>
            </a:r>
            <a:r>
              <a:rPr lang="en-US" err="1"/>
              <a:t>Khoa</a:t>
            </a:r>
            <a:endParaRPr lang="en-US"/>
          </a:p>
          <a:p>
            <a:endParaRPr lang="en-US"/>
          </a:p>
        </p:txBody>
      </p:sp>
    </p:spTree>
    <p:extLst>
      <p:ext uri="{BB962C8B-B14F-4D97-AF65-F5344CB8AC3E}">
        <p14:creationId xmlns:p14="http://schemas.microsoft.com/office/powerpoint/2010/main" val="414690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4" name="Content Placeholder 3"/>
          <p:cNvSpPr>
            <a:spLocks noGrp="1"/>
          </p:cNvSpPr>
          <p:nvPr>
            <p:ph idx="1"/>
          </p:nvPr>
        </p:nvSpPr>
        <p:spPr/>
        <p:txBody>
          <a:bodyPr/>
          <a:lstStyle/>
          <a:p>
            <a:r>
              <a:rPr lang="vi-VN"/>
              <a:t>Các hệ thống cần truy cập thông tin từ các hệ thống khác đa phần sử dụng kiến trúc Proxy</a:t>
            </a:r>
          </a:p>
          <a:p>
            <a:r>
              <a:rPr lang="vi-VN"/>
              <a:t>Các máy khách sử dụng các dịch vụ WCF phụ thuộc vào các đối tượng proxy được WCF tự động tạo ra.</a:t>
            </a:r>
          </a:p>
          <a:p>
            <a:r>
              <a:rPr lang="vi-VN"/>
              <a:t>Máy ATM có một proxy ảo lưu các thông tin ngân hàng được dùng khi xác nhận thẻ tín dụng,…</a:t>
            </a:r>
            <a:br>
              <a:rPr lang="vi-VN"/>
            </a:br>
            <a:endParaRPr lang="vi-VN"/>
          </a:p>
          <a:p>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4" name="Content Placeholder 3"/>
          <p:cNvSpPr>
            <a:spLocks noGrp="1"/>
          </p:cNvSpPr>
          <p:nvPr>
            <p:ph idx="1"/>
          </p:nvPr>
        </p:nvSpPr>
        <p:spPr/>
        <p:txBody>
          <a:bodyPr/>
          <a:lstStyle/>
          <a:p>
            <a:r>
              <a:rPr lang="vi-VN"/>
              <a:t>Mẫu Adapter: </a:t>
            </a:r>
          </a:p>
          <a:p>
            <a:pPr lvl="1"/>
            <a:r>
              <a:rPr lang="vi-VN"/>
              <a:t>Adapter hiện thực một giao diện khác cho đối tượng mà nó tham chiếu tới (đối tượng cần sự tương thích).</a:t>
            </a:r>
          </a:p>
          <a:p>
            <a:pPr lvl="1"/>
            <a:r>
              <a:rPr lang="vi-VN"/>
              <a:t>Proxy hiện thực một giao diện tương tự như chủ thể của mà nó giữ tham chiếu.</a:t>
            </a:r>
          </a:p>
          <a:p>
            <a:r>
              <a:rPr lang="vi-VN"/>
              <a:t>Mẫu Decorator:</a:t>
            </a:r>
          </a:p>
          <a:p>
            <a:pPr lvl="1"/>
            <a:r>
              <a:rPr lang="vi-VN"/>
              <a:t>Một hiện thực của decorator có thể gần giống như các proxy, tuy nhiên một decorator sẽ thêm một trách nhiệm mới cho đối tượng được tham chiếu.</a:t>
            </a:r>
          </a:p>
          <a:p>
            <a:pPr lvl="1"/>
            <a:r>
              <a:rPr lang="vi-VN"/>
              <a:t>Trong khi đó, một proxy sẽ kiểm soát các truy cập vào đối tượng mà nó đang giữ tham chiếu.</a:t>
            </a:r>
          </a:p>
          <a:p>
            <a:endParaRPr lang="vi-VN"/>
          </a:p>
          <a:p>
            <a:endParaRPr lang="en-US"/>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5" name="Content Placeholder 4"/>
          <p:cNvSpPr>
            <a:spLocks noGrp="1"/>
          </p:cNvSpPr>
          <p:nvPr>
            <p:ph idx="1"/>
          </p:nvPr>
        </p:nvSpPr>
        <p:spPr/>
        <p:txBody>
          <a:bodyPr/>
          <a:lstStyle/>
          <a:p>
            <a:r>
              <a:rPr lang="vi-VN"/>
              <a:t>Bài toán: Người dùng A muốn truy cập để xem thông tin bảo mật của người dùng B. Nhưng để xem được thì cần phải có quyền hạn cho chức năng này. Người dùng A cần có quyền hạn của Admin để truy cập những thông tin đó.</a:t>
            </a:r>
          </a:p>
          <a:p>
            <a:r>
              <a:rPr lang="vi-VN"/>
              <a:t>Yêu cầu: Xuất thông tin người dùng B ra màn hình khi người dùng A đủ quyền hạn truy cập (quyền Admin)</a:t>
            </a:r>
          </a:p>
          <a:p>
            <a:endParaRPr lang="en-US"/>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pic>
        <p:nvPicPr>
          <p:cNvPr id="5" name="Content Placeholder 4"/>
          <p:cNvPicPr>
            <a:picLocks noGrp="1" noChangeAspect="1"/>
          </p:cNvPicPr>
          <p:nvPr>
            <p:ph idx="1"/>
          </p:nvPr>
        </p:nvPicPr>
        <p:blipFill>
          <a:blip r:embed="rId2"/>
          <a:stretch>
            <a:fillRect/>
          </a:stretch>
        </p:blipFill>
        <p:spPr>
          <a:xfrm>
            <a:off x="1446212" y="2209800"/>
            <a:ext cx="7391400" cy="3529227"/>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3" name="Picture 2"/>
          <p:cNvPicPr>
            <a:picLocks noChangeAspect="1"/>
          </p:cNvPicPr>
          <p:nvPr/>
        </p:nvPicPr>
        <p:blipFill>
          <a:blip r:embed="rId2"/>
          <a:stretch>
            <a:fillRect/>
          </a:stretch>
        </p:blipFill>
        <p:spPr>
          <a:xfrm>
            <a:off x="543858" y="1889761"/>
            <a:ext cx="3395988" cy="3063239"/>
          </a:xfrm>
          <a:prstGeom prst="rect">
            <a:avLst/>
          </a:prstGeom>
        </p:spPr>
      </p:pic>
      <p:pic>
        <p:nvPicPr>
          <p:cNvPr id="4" name="Picture 3"/>
          <p:cNvPicPr>
            <a:picLocks noChangeAspect="1"/>
          </p:cNvPicPr>
          <p:nvPr/>
        </p:nvPicPr>
        <p:blipFill>
          <a:blip r:embed="rId3"/>
          <a:stretch>
            <a:fillRect/>
          </a:stretch>
        </p:blipFill>
        <p:spPr>
          <a:xfrm>
            <a:off x="543407" y="5130421"/>
            <a:ext cx="3382813" cy="1000029"/>
          </a:xfrm>
          <a:prstGeom prst="rect">
            <a:avLst/>
          </a:prstGeom>
        </p:spPr>
      </p:pic>
      <p:pic>
        <p:nvPicPr>
          <p:cNvPr id="5" name="Picture 4"/>
          <p:cNvPicPr>
            <a:picLocks noChangeAspect="1"/>
          </p:cNvPicPr>
          <p:nvPr/>
        </p:nvPicPr>
        <p:blipFill>
          <a:blip r:embed="rId4"/>
          <a:stretch>
            <a:fillRect/>
          </a:stretch>
        </p:blipFill>
        <p:spPr>
          <a:xfrm>
            <a:off x="4331329" y="1930400"/>
            <a:ext cx="2895600" cy="3339451"/>
          </a:xfrm>
          <a:prstGeom prst="rect">
            <a:avLst/>
          </a:prstGeom>
        </p:spPr>
      </p:pic>
      <p:pic>
        <p:nvPicPr>
          <p:cNvPr id="6" name="Picture 5"/>
          <p:cNvPicPr>
            <a:picLocks noChangeAspect="1"/>
          </p:cNvPicPr>
          <p:nvPr/>
        </p:nvPicPr>
        <p:blipFill>
          <a:blip r:embed="rId5"/>
          <a:stretch>
            <a:fillRect/>
          </a:stretch>
        </p:blipFill>
        <p:spPr>
          <a:xfrm>
            <a:off x="7618412" y="1930400"/>
            <a:ext cx="4007398" cy="1889046"/>
          </a:xfrm>
          <a:prstGeom prst="rect">
            <a:avLst/>
          </a:prstGeom>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Proxy</a:t>
            </a:r>
          </a:p>
        </p:txBody>
      </p:sp>
      <p:sp>
        <p:nvSpPr>
          <p:cNvPr id="4" name="Text Placeholder 3"/>
          <p:cNvSpPr>
            <a:spLocks noGrp="1"/>
          </p:cNvSpPr>
          <p:nvPr>
            <p:ph idx="1"/>
          </p:nvPr>
        </p:nvSpPr>
        <p:spPr/>
        <p:txBody>
          <a:bodyPr/>
          <a:lstStyle/>
          <a:p>
            <a:r>
              <a:rPr lang="en-US" err="1"/>
              <a:t>Tên</a:t>
            </a:r>
            <a:r>
              <a:rPr lang="en-US"/>
              <a:t> </a:t>
            </a:r>
            <a:r>
              <a:rPr lang="en-US" err="1"/>
              <a:t>chính</a:t>
            </a:r>
            <a:r>
              <a:rPr lang="en-US"/>
              <a:t> </a:t>
            </a:r>
            <a:r>
              <a:rPr lang="en-US" err="1"/>
              <a:t>thức</a:t>
            </a:r>
            <a:r>
              <a:rPr lang="en-US"/>
              <a:t>: Proxy Pattern</a:t>
            </a:r>
          </a:p>
          <a:p>
            <a:r>
              <a:rPr lang="en-US" err="1"/>
              <a:t>Phân</a:t>
            </a:r>
            <a:r>
              <a:rPr lang="en-US"/>
              <a:t> </a:t>
            </a:r>
            <a:r>
              <a:rPr lang="en-US" err="1"/>
              <a:t>loại</a:t>
            </a:r>
            <a:r>
              <a:rPr lang="en-US"/>
              <a:t>: Structural Pattern</a:t>
            </a:r>
          </a:p>
          <a:p>
            <a:r>
              <a:rPr lang="en-US" err="1"/>
              <a:t>Tên</a:t>
            </a:r>
            <a:r>
              <a:rPr lang="en-US"/>
              <a:t> </a:t>
            </a:r>
            <a:r>
              <a:rPr lang="en-US" err="1"/>
              <a:t>khác</a:t>
            </a:r>
            <a:r>
              <a:rPr lang="en-US"/>
              <a:t>: </a:t>
            </a:r>
            <a:r>
              <a:rPr lang="en-US" err="1"/>
              <a:t>Không</a:t>
            </a:r>
            <a:r>
              <a:rPr lang="en-US"/>
              <a:t> </a:t>
            </a:r>
            <a:r>
              <a:rPr lang="en-US" err="1"/>
              <a:t>có</a:t>
            </a:r>
            <a:endParaRPr lang="en-US"/>
          </a:p>
          <a:p>
            <a:endParaRPr lang="en-US"/>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p>
        </p:txBody>
      </p:sp>
      <p:sp>
        <p:nvSpPr>
          <p:cNvPr id="7" name="Content Placeholder 6"/>
          <p:cNvSpPr>
            <a:spLocks noGrp="1"/>
          </p:cNvSpPr>
          <p:nvPr>
            <p:ph idx="1"/>
          </p:nvPr>
        </p:nvSpPr>
        <p:spPr/>
        <p:txBody>
          <a:bodyPr/>
          <a:lstStyle/>
          <a:p>
            <a:r>
              <a:rPr lang="vi-VN"/>
              <a:t>Cung cấp một</a:t>
            </a:r>
            <a:r>
              <a:rPr lang="en-US"/>
              <a:t> </a:t>
            </a:r>
            <a:r>
              <a:rPr lang="en-US" err="1"/>
              <a:t>sự</a:t>
            </a:r>
            <a:r>
              <a:rPr lang="vi-VN"/>
              <a:t> thay thế hoặc kiểm soát truy cập vào</a:t>
            </a:r>
            <a:r>
              <a:rPr lang="en-US"/>
              <a:t> </a:t>
            </a:r>
            <a:r>
              <a:rPr lang="en-US" err="1"/>
              <a:t>đối</a:t>
            </a:r>
            <a:r>
              <a:rPr lang="en-US"/>
              <a:t> </a:t>
            </a:r>
            <a:r>
              <a:rPr lang="en-US" err="1"/>
              <a:t>tượng</a:t>
            </a:r>
            <a:r>
              <a:rPr lang="en-US"/>
              <a:t> </a:t>
            </a:r>
            <a:r>
              <a:rPr lang="en-US" err="1"/>
              <a:t>khác</a:t>
            </a:r>
            <a:r>
              <a:rPr lang="en-US"/>
              <a:t> </a:t>
            </a:r>
            <a:r>
              <a:rPr lang="en-US" err="1"/>
              <a:t>từ</a:t>
            </a:r>
            <a:r>
              <a:rPr lang="en-US"/>
              <a:t> </a:t>
            </a:r>
            <a:r>
              <a:rPr lang="en-US" err="1"/>
              <a:t>đối</a:t>
            </a:r>
            <a:r>
              <a:rPr lang="en-US"/>
              <a:t> </a:t>
            </a:r>
            <a:r>
              <a:rPr lang="en-US" err="1"/>
              <a:t>tượng</a:t>
            </a:r>
            <a:r>
              <a:rPr lang="en-US"/>
              <a:t> </a:t>
            </a:r>
            <a:r>
              <a:rPr lang="en-US" err="1"/>
              <a:t>hiện</a:t>
            </a:r>
            <a:r>
              <a:rPr lang="en-US"/>
              <a:t> </a:t>
            </a:r>
            <a:r>
              <a:rPr lang="en-US" err="1"/>
              <a:t>tại</a:t>
            </a:r>
            <a:r>
              <a:rPr lang="en-US"/>
              <a:t>.</a:t>
            </a:r>
          </a:p>
          <a:p>
            <a:endParaRPr lang="en-US"/>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p>
        </p:txBody>
      </p:sp>
      <p:sp>
        <p:nvSpPr>
          <p:cNvPr id="5" name="Content Placeholder 4"/>
          <p:cNvSpPr>
            <a:spLocks noGrp="1"/>
          </p:cNvSpPr>
          <p:nvPr>
            <p:ph idx="1"/>
          </p:nvPr>
        </p:nvSpPr>
        <p:spPr/>
        <p:txBody>
          <a:bodyPr/>
          <a:lstStyle/>
          <a:p>
            <a:r>
              <a:rPr lang="vi-VN"/>
              <a:t>Khi ta cần khả năng kiểm soát các truy xuất đến đối tượng do nhiều lý do khác nhau:</a:t>
            </a:r>
          </a:p>
          <a:p>
            <a:pPr lvl="1"/>
            <a:r>
              <a:rPr lang="vi-VN"/>
              <a:t>Khi đối tượng đó tốn nhiều tài nguyên để được khởi tạo và quá trình khởi tạo chúng mất nhiều thời gian.</a:t>
            </a:r>
          </a:p>
          <a:p>
            <a:pPr lvl="1"/>
            <a:r>
              <a:rPr lang="vi-VN"/>
              <a:t>Khi đối tượng đó cần cung cấp các quyền truy cập vào chính nó</a:t>
            </a:r>
          </a:p>
          <a:p>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4" name="Content Placeholder 3"/>
          <p:cNvSpPr>
            <a:spLocks noGrp="1"/>
          </p:cNvSpPr>
          <p:nvPr>
            <p:ph idx="1"/>
          </p:nvPr>
        </p:nvSpPr>
        <p:spPr/>
        <p:txBody>
          <a:bodyPr/>
          <a:lstStyle/>
          <a:p>
            <a:r>
              <a:rPr lang="vi-VN"/>
              <a:t>Các tình huống thường thấy khi cần áp dụng một mẫu proxy:</a:t>
            </a:r>
          </a:p>
          <a:p>
            <a:pPr lvl="1"/>
            <a:r>
              <a:rPr lang="vi-VN"/>
              <a:t>Proxy ảo: Giữ chổ cho một đối tượng mà đối tượng đó tốn tài nguyên khi được tạo ra. Đối tượng đó được tạo ra chỉ khi có yêu cầu từ client </a:t>
            </a:r>
          </a:p>
          <a:p>
            <a:pPr lvl="1"/>
            <a:r>
              <a:rPr lang="vi-VN"/>
              <a:t>Proxy từ xa: ??????????</a:t>
            </a:r>
          </a:p>
          <a:p>
            <a:pPr lvl="1"/>
            <a:r>
              <a:rPr lang="vi-VN"/>
              <a:t>Proxy bảo vệ: Điều khiển truy cập đối một đối tượng RealObject nào đó. Việc truy cập đến RealObject sẽ được thông qua ProxyObject</a:t>
            </a:r>
          </a:p>
          <a:p>
            <a:pPr lvl="1"/>
            <a:r>
              <a:rPr lang="vi-VN"/>
              <a:t>Liên kết thông minh: bổ sung hành động cho đối tượng được truy cập như đếm số lượng tham chiếu, tải đối tượng vào bộ nhớ khi nó được tham chiếu lần đầu tiên, kiểm tra đối tượng có đang được truy cập bởi một đối tượng khác hay không</a:t>
            </a:r>
          </a:p>
          <a:p>
            <a:endParaRPr lang="en-US"/>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err="1"/>
              <a:t>Cấu</a:t>
            </a:r>
            <a:r>
              <a:rPr lang="en-US"/>
              <a:t> </a:t>
            </a:r>
            <a:r>
              <a:rPr lang="en-US" err="1"/>
              <a:t>trúc</a:t>
            </a:r>
            <a:r>
              <a:rPr lang="en-US"/>
              <a:t> – </a:t>
            </a:r>
            <a:r>
              <a:rPr lang="en-US" err="1"/>
              <a:t>Các</a:t>
            </a:r>
            <a:r>
              <a:rPr lang="en-US"/>
              <a:t> </a:t>
            </a:r>
            <a:r>
              <a:rPr lang="en-US" err="1"/>
              <a:t>thành</a:t>
            </a:r>
            <a:r>
              <a:rPr lang="en-US"/>
              <a:t> </a:t>
            </a:r>
            <a:r>
              <a:rPr lang="en-US" err="1"/>
              <a:t>viên</a:t>
            </a:r>
            <a:endParaRPr lang="en-US"/>
          </a:p>
        </p:txBody>
      </p:sp>
      <p:sp>
        <p:nvSpPr>
          <p:cNvPr id="2" name="Content Placeholder 1"/>
          <p:cNvSpPr>
            <a:spLocks noGrp="1"/>
          </p:cNvSpPr>
          <p:nvPr>
            <p:ph sz="half" idx="2"/>
          </p:nvPr>
        </p:nvSpPr>
        <p:spPr>
          <a:xfrm>
            <a:off x="5561012" y="1930400"/>
            <a:ext cx="5577768" cy="4419600"/>
          </a:xfrm>
        </p:spPr>
        <p:txBody>
          <a:bodyPr>
            <a:normAutofit/>
          </a:bodyPr>
          <a:lstStyle/>
          <a:p>
            <a:r>
              <a:rPr lang="vi-VN"/>
              <a:t>Subject </a:t>
            </a:r>
          </a:p>
          <a:p>
            <a:pPr lvl="1"/>
            <a:r>
              <a:rPr lang="vi-VN"/>
              <a:t>Định nghĩa một giao diện chung cho cả Real Subject và Proxy</a:t>
            </a:r>
          </a:p>
          <a:p>
            <a:r>
              <a:rPr lang="vi-VN"/>
              <a:t>Proxy</a:t>
            </a:r>
          </a:p>
          <a:p>
            <a:pPr lvl="1"/>
            <a:r>
              <a:rPr lang="vi-VN"/>
              <a:t>Giữ một tham chiếu cho phép truy cập đến đối tượng thực sự (Real Subject)</a:t>
            </a:r>
          </a:p>
          <a:p>
            <a:pPr lvl="1"/>
            <a:r>
              <a:rPr lang="vi-VN"/>
              <a:t>Hiện thực hóa giao diện chung (Subject).</a:t>
            </a:r>
          </a:p>
          <a:p>
            <a:pPr lvl="1"/>
            <a:r>
              <a:rPr lang="vi-VN"/>
              <a:t>Giữ quyền điều khiển và quyền truy cập vào đối tượng Real Subject</a:t>
            </a:r>
          </a:p>
          <a:p>
            <a:r>
              <a:rPr lang="vi-VN"/>
              <a:t>Real Subject </a:t>
            </a:r>
          </a:p>
          <a:p>
            <a:pPr lvl="1"/>
            <a:r>
              <a:rPr lang="vi-VN"/>
              <a:t>Đối tượng thực sự được sử dụng thông qua Proxy</a:t>
            </a:r>
          </a:p>
        </p:txBody>
      </p:sp>
      <p:pic>
        <p:nvPicPr>
          <p:cNvPr id="6" name="Content Placeholder 5"/>
          <p:cNvPicPr>
            <a:picLocks noGrp="1" noChangeAspect="1"/>
          </p:cNvPicPr>
          <p:nvPr>
            <p:ph sz="half" idx="1"/>
          </p:nvPr>
        </p:nvPicPr>
        <p:blipFill>
          <a:blip r:embed="rId3"/>
          <a:stretch>
            <a:fillRect/>
          </a:stretch>
        </p:blipFill>
        <p:spPr>
          <a:xfrm>
            <a:off x="677158" y="2362200"/>
            <a:ext cx="4748291" cy="28956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3"/>
          <a:stretch>
            <a:fillRect/>
          </a:stretch>
        </p:blipFill>
        <p:spPr>
          <a:xfrm>
            <a:off x="2132012" y="1676400"/>
            <a:ext cx="6228564" cy="3881437"/>
          </a:xfrm>
          <a:prstGeom prst="rect">
            <a:avLst/>
          </a:prstGeom>
        </p:spPr>
      </p:pic>
      <p:sp>
        <p:nvSpPr>
          <p:cNvPr id="5" name="Content Placeholder 1"/>
          <p:cNvSpPr txBox="1">
            <a:spLocks/>
          </p:cNvSpPr>
          <p:nvPr/>
        </p:nvSpPr>
        <p:spPr>
          <a:xfrm>
            <a:off x="5928027" y="2667000"/>
            <a:ext cx="5715000" cy="312420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Constantia" panose="02030602050306030303" pitchFamily="18" charset="0"/>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Constantia" panose="02030602050306030303" pitchFamily="18" charset="0"/>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endParaRPr lang="en-US" sz="2200"/>
          </a:p>
        </p:txBody>
      </p:sp>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p>
        </p:txBody>
      </p:sp>
      <p:sp>
        <p:nvSpPr>
          <p:cNvPr id="4" name="Content Placeholder 3"/>
          <p:cNvSpPr>
            <a:spLocks noGrp="1"/>
          </p:cNvSpPr>
          <p:nvPr>
            <p:ph idx="1"/>
          </p:nvPr>
        </p:nvSpPr>
        <p:spPr/>
        <p:txBody>
          <a:bodyPr/>
          <a:lstStyle/>
          <a:p>
            <a:r>
              <a:rPr lang="vi-VN"/>
              <a:t>Che giấu thông tin của các đối tượng thực sự đối với các client sử dụng chúng bằng cách cung cấp mức truy cập gián tiếp vào đối tượng đó và cơ chế  tham chiếu vào đối tượng đích và chuyển tiếp các yêu cầu đến đối tượng đó.</a:t>
            </a:r>
          </a:p>
          <a:p>
            <a:r>
              <a:rPr lang="vi-VN"/>
              <a:t>Tối ưu hóa hoạt động của hệ thống nhờ cơ chế tải theo nhu cầu – demand loading.</a:t>
            </a:r>
          </a:p>
          <a:p>
            <a:r>
              <a:rPr lang="vi-VN"/>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p>
          <a:p>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4" name="Content Placeholder 3"/>
          <p:cNvSpPr>
            <a:spLocks noGrp="1"/>
          </p:cNvSpPr>
          <p:nvPr>
            <p:ph idx="1"/>
          </p:nvPr>
        </p:nvSpPr>
        <p:spPr/>
        <p:txBody>
          <a:bodyPr/>
          <a:lstStyle/>
          <a:p>
            <a:r>
              <a:rPr lang="en-US" err="1"/>
              <a:t>Mẫu</a:t>
            </a:r>
            <a:r>
              <a:rPr lang="en-US"/>
              <a:t> proxy </a:t>
            </a:r>
            <a:r>
              <a:rPr lang="en-US" err="1"/>
              <a:t>cung</a:t>
            </a:r>
            <a:r>
              <a:rPr lang="en-US"/>
              <a:t> </a:t>
            </a:r>
            <a:r>
              <a:rPr lang="en-US" err="1"/>
              <a:t>cấp</a:t>
            </a:r>
            <a:r>
              <a:rPr lang="en-US"/>
              <a:t> </a:t>
            </a:r>
            <a:r>
              <a:rPr lang="en-US" err="1"/>
              <a:t>cùng</a:t>
            </a:r>
            <a:r>
              <a:rPr lang="en-US"/>
              <a:t> </a:t>
            </a:r>
            <a:r>
              <a:rPr lang="en-US" err="1"/>
              <a:t>một</a:t>
            </a:r>
            <a:r>
              <a:rPr lang="en-US"/>
              <a:t> interface </a:t>
            </a:r>
            <a:r>
              <a:rPr lang="en-US" err="1"/>
              <a:t>cho</a:t>
            </a:r>
            <a:r>
              <a:rPr lang="en-US"/>
              <a:t> </a:t>
            </a:r>
            <a:r>
              <a:rPr lang="en-US" err="1"/>
              <a:t>đối</a:t>
            </a:r>
            <a:r>
              <a:rPr lang="en-US"/>
              <a:t> </a:t>
            </a:r>
            <a:r>
              <a:rPr lang="en-US" err="1"/>
              <a:t>tượng</a:t>
            </a:r>
            <a:r>
              <a:rPr lang="en-US"/>
              <a:t> </a:t>
            </a:r>
            <a:r>
              <a:rPr lang="en-US" err="1"/>
              <a:t>thực</a:t>
            </a:r>
            <a:r>
              <a:rPr lang="en-US"/>
              <a:t> </a:t>
            </a:r>
            <a:r>
              <a:rPr lang="en-US" err="1"/>
              <a:t>và</a:t>
            </a:r>
            <a:r>
              <a:rPr lang="en-US"/>
              <a:t> </a:t>
            </a:r>
            <a:r>
              <a:rPr lang="en-US" err="1"/>
              <a:t>đối</a:t>
            </a:r>
            <a:r>
              <a:rPr lang="en-US"/>
              <a:t> </a:t>
            </a:r>
            <a:r>
              <a:rPr lang="en-US" err="1"/>
              <a:t>tượng</a:t>
            </a:r>
            <a:r>
              <a:rPr lang="en-US"/>
              <a:t> Proxy</a:t>
            </a:r>
          </a:p>
          <a:p>
            <a:r>
              <a:rPr lang="en-US" err="1"/>
              <a:t>Mẫu</a:t>
            </a:r>
            <a:r>
              <a:rPr lang="en-US"/>
              <a:t> Decorator </a:t>
            </a:r>
            <a:r>
              <a:rPr lang="en-US" err="1"/>
              <a:t>và</a:t>
            </a:r>
            <a:r>
              <a:rPr lang="en-US"/>
              <a:t> </a:t>
            </a:r>
            <a:r>
              <a:rPr lang="en-US" err="1"/>
              <a:t>mẫu</a:t>
            </a:r>
            <a:r>
              <a:rPr lang="en-US"/>
              <a:t> Proxy </a:t>
            </a:r>
            <a:r>
              <a:rPr lang="en-US" err="1"/>
              <a:t>có</a:t>
            </a:r>
            <a:r>
              <a:rPr lang="en-US"/>
              <a:t> </a:t>
            </a:r>
            <a:r>
              <a:rPr lang="en-US" err="1"/>
              <a:t>mục</a:t>
            </a:r>
            <a:r>
              <a:rPr lang="en-US"/>
              <a:t> </a:t>
            </a:r>
            <a:r>
              <a:rPr lang="en-US" err="1"/>
              <a:t>đích</a:t>
            </a:r>
            <a:r>
              <a:rPr lang="en-US"/>
              <a:t> </a:t>
            </a:r>
            <a:r>
              <a:rPr lang="en-US" err="1"/>
              <a:t>khác</a:t>
            </a:r>
            <a:r>
              <a:rPr lang="en-US"/>
              <a:t> </a:t>
            </a:r>
            <a:r>
              <a:rPr lang="en-US" err="1"/>
              <a:t>nhau</a:t>
            </a:r>
            <a:r>
              <a:rPr lang="en-US"/>
              <a:t> </a:t>
            </a:r>
            <a:r>
              <a:rPr lang="en-US" err="1"/>
              <a:t>nhưng</a:t>
            </a:r>
            <a:r>
              <a:rPr lang="en-US"/>
              <a:t> </a:t>
            </a:r>
            <a:r>
              <a:rPr lang="en-US" err="1"/>
              <a:t>cấu</a:t>
            </a:r>
            <a:r>
              <a:rPr lang="en-US"/>
              <a:t> </a:t>
            </a:r>
            <a:r>
              <a:rPr lang="en-US" err="1"/>
              <a:t>trúc</a:t>
            </a:r>
            <a:r>
              <a:rPr lang="en-US"/>
              <a:t> </a:t>
            </a:r>
            <a:r>
              <a:rPr lang="en-US" err="1"/>
              <a:t>thì</a:t>
            </a:r>
            <a:r>
              <a:rPr lang="en-US"/>
              <a:t> </a:t>
            </a:r>
            <a:r>
              <a:rPr lang="en-US" err="1"/>
              <a:t>giống</a:t>
            </a:r>
            <a:r>
              <a:rPr lang="en-US"/>
              <a:t> </a:t>
            </a:r>
            <a:r>
              <a:rPr lang="en-US" err="1"/>
              <a:t>nhau</a:t>
            </a:r>
            <a:endParaRPr lang="en-US"/>
          </a:p>
          <a:p>
            <a:r>
              <a:rPr lang="en-US" err="1"/>
              <a:t>Đối</a:t>
            </a:r>
            <a:r>
              <a:rPr lang="en-US"/>
              <a:t> </a:t>
            </a:r>
            <a:r>
              <a:rPr lang="en-US" err="1"/>
              <a:t>tượng</a:t>
            </a:r>
            <a:r>
              <a:rPr lang="en-US"/>
              <a:t> Proxy </a:t>
            </a:r>
            <a:r>
              <a:rPr lang="en-US" err="1"/>
              <a:t>luôn</a:t>
            </a:r>
            <a:r>
              <a:rPr lang="en-US"/>
              <a:t> </a:t>
            </a:r>
            <a:r>
              <a:rPr lang="en-US" err="1"/>
              <a:t>luôn</a:t>
            </a:r>
            <a:r>
              <a:rPr lang="en-US"/>
              <a:t> </a:t>
            </a:r>
            <a:r>
              <a:rPr lang="en-US" err="1"/>
              <a:t>giữ</a:t>
            </a:r>
            <a:r>
              <a:rPr lang="en-US"/>
              <a:t> </a:t>
            </a:r>
            <a:r>
              <a:rPr lang="en-US" err="1"/>
              <a:t>một</a:t>
            </a:r>
            <a:r>
              <a:rPr lang="en-US"/>
              <a:t> </a:t>
            </a:r>
            <a:r>
              <a:rPr lang="en-US" err="1"/>
              <a:t>tham</a:t>
            </a:r>
            <a:r>
              <a:rPr lang="en-US"/>
              <a:t> </a:t>
            </a:r>
            <a:r>
              <a:rPr lang="en-US" err="1"/>
              <a:t>chiếu</a:t>
            </a:r>
            <a:r>
              <a:rPr lang="en-US"/>
              <a:t> </a:t>
            </a:r>
            <a:r>
              <a:rPr lang="en-US" err="1"/>
              <a:t>đến</a:t>
            </a:r>
            <a:r>
              <a:rPr lang="en-US"/>
              <a:t> </a:t>
            </a:r>
            <a:r>
              <a:rPr lang="en-US" err="1"/>
              <a:t>đối</a:t>
            </a:r>
            <a:r>
              <a:rPr lang="en-US"/>
              <a:t> </a:t>
            </a:r>
            <a:r>
              <a:rPr lang="en-US" err="1"/>
              <a:t>tượng</a:t>
            </a:r>
            <a:r>
              <a:rPr lang="en-US"/>
              <a:t> </a:t>
            </a:r>
            <a:r>
              <a:rPr lang="en-US" err="1"/>
              <a:t>thực</a:t>
            </a:r>
            <a:r>
              <a:rPr lang="en-US"/>
              <a:t> </a:t>
            </a:r>
            <a:r>
              <a:rPr lang="en-US" err="1"/>
              <a:t>sự</a:t>
            </a:r>
            <a:endParaRPr lang="en-US"/>
          </a:p>
          <a:p>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1078</Words>
  <Application>Microsoft Office PowerPoint</Application>
  <PresentationFormat>Custom</PresentationFormat>
  <Paragraphs>73</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Constantia</vt:lpstr>
      <vt:lpstr>Trebuchet MS</vt:lpstr>
      <vt:lpstr>Verdana</vt:lpstr>
      <vt:lpstr>Wingdings 3</vt:lpstr>
      <vt:lpstr>Facet</vt:lpstr>
      <vt:lpstr>Mẫu Proxy</vt:lpstr>
      <vt:lpstr>Mẫu Proxy</vt:lpstr>
      <vt:lpstr>Định nghĩa </vt:lpstr>
      <vt:lpstr>Khi nào sử dụng? </vt:lpstr>
      <vt:lpstr>Khả năng ứng dụng</vt:lpstr>
      <vt:lpstr>Cấu trúc – Các thành viên</vt:lpstr>
      <vt:lpstr>Mối quan hệ</vt:lpstr>
      <vt:lpstr>Các hệ quả mang lại</vt:lpstr>
      <vt:lpstr>Các chú ý liên quan đến cài đặt</vt:lpstr>
      <vt:lpstr>Ví dụ về một số hệ thống thực tế</vt:lpstr>
      <vt:lpstr>Các mẫu liên quan</vt:lpstr>
      <vt:lpstr>Demo</vt:lpstr>
      <vt:lpstr>Sơ đồ lớp</vt:lpstr>
      <vt:lpstr>Code mẫu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2017-01-07T09:56:16Z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